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379" r:id="rId2"/>
    <p:sldId id="380" r:id="rId3"/>
    <p:sldId id="381" r:id="rId4"/>
    <p:sldId id="301" r:id="rId5"/>
    <p:sldId id="261" r:id="rId6"/>
    <p:sldId id="414" r:id="rId7"/>
    <p:sldId id="415" r:id="rId8"/>
    <p:sldId id="388" r:id="rId9"/>
    <p:sldId id="400" r:id="rId10"/>
    <p:sldId id="401" r:id="rId11"/>
    <p:sldId id="416" r:id="rId12"/>
    <p:sldId id="417" r:id="rId13"/>
    <p:sldId id="418" r:id="rId14"/>
    <p:sldId id="419" r:id="rId15"/>
    <p:sldId id="405" r:id="rId16"/>
    <p:sldId id="410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11" r:id="rId25"/>
    <p:sldId id="392" r:id="rId26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300"/>
    <a:srgbClr val="00823E"/>
    <a:srgbClr val="44C51B"/>
    <a:srgbClr val="258903"/>
    <a:srgbClr val="8BB703"/>
    <a:srgbClr val="94C022"/>
    <a:srgbClr val="006A32"/>
    <a:srgbClr val="315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5"/>
    <p:restoredTop sz="94414" autoAdjust="0"/>
  </p:normalViewPr>
  <p:slideViewPr>
    <p:cSldViewPr snapToGrid="0">
      <p:cViewPr varScale="1">
        <p:scale>
          <a:sx n="74" d="100"/>
          <a:sy n="74" d="100"/>
        </p:scale>
        <p:origin x="61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8E8D44-CA76-4361-9518-CEF5EECC60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838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API for XML Web Services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09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9DEF05-6CBA-49C3-A72C-C46B0CEFFF5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2017/6/28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21105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xf.apache.org/download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hprj/services/wsutil?wsd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311775" y="2286000"/>
            <a:ext cx="6391275" cy="1015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6000" b="1" dirty="0" smtClean="0">
                <a:solidFill>
                  <a:srgbClr val="1E8300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en-US" sz="6000" b="1" dirty="0" smtClean="0">
                <a:solidFill>
                  <a:srgbClr val="1E8300"/>
                </a:solidFill>
                <a:latin typeface="微软雅黑" panose="020B0503020204020204" pitchFamily="34" charset="-122"/>
              </a:rPr>
              <a:t>集成二</a:t>
            </a:r>
            <a:endParaRPr lang="zh-CN" altLang="en-US" sz="60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1262063"/>
            <a:ext cx="1385888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5665788" y="4262438"/>
            <a:ext cx="60372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王伟</a:t>
            </a:r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>
              <a:solidFill>
                <a:srgbClr val="006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4673600" y="3381375"/>
            <a:ext cx="1155700" cy="3313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5457"/>
          <a:stretch>
            <a:fillRect/>
          </a:stretch>
        </p:blipFill>
        <p:spPr>
          <a:xfrm>
            <a:off x="0" y="0"/>
            <a:ext cx="57626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244361" y="314325"/>
            <a:ext cx="249837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5400" b="1" dirty="0" smtClean="0">
                <a:solidFill>
                  <a:srgbClr val="1E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endParaRPr lang="zh-CN" altLang="en-US" sz="54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293350" y="5003800"/>
            <a:ext cx="1350963" cy="1304925"/>
            <a:chOff x="10293507" y="5003677"/>
            <a:chExt cx="1351508" cy="1305637"/>
          </a:xfrm>
        </p:grpSpPr>
        <p:sp>
          <p:nvSpPr>
            <p:cNvPr id="7" name="椭圆 6"/>
            <p:cNvSpPr/>
            <p:nvPr/>
          </p:nvSpPr>
          <p:spPr>
            <a:xfrm>
              <a:off x="10293507" y="5003677"/>
              <a:ext cx="1305637" cy="1305637"/>
            </a:xfrm>
            <a:prstGeom prst="ellipse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48" name="文本框 15"/>
            <p:cNvSpPr txBox="1"/>
            <p:nvPr/>
          </p:nvSpPr>
          <p:spPr>
            <a:xfrm>
              <a:off x="10376992" y="5439945"/>
              <a:ext cx="1268023" cy="8234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6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02903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Java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原</a:t>
              </a:r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生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支持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351338"/>
          </a:xfrm>
        </p:spPr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JDK1.6</a:t>
            </a:r>
            <a:r>
              <a:rPr lang="zh-CN" altLang="en-US" dirty="0"/>
              <a:t>开始，</a:t>
            </a:r>
            <a:r>
              <a:rPr lang="en-US" altLang="zh-CN" dirty="0"/>
              <a:t>Java</a:t>
            </a:r>
            <a:r>
              <a:rPr lang="zh-CN" altLang="en-US" dirty="0"/>
              <a:t>引入了对</a:t>
            </a:r>
            <a:r>
              <a:rPr lang="en-US" altLang="zh-CN" dirty="0" err="1" smtClean="0"/>
              <a:t>WebService</a:t>
            </a:r>
            <a:r>
              <a:rPr lang="zh-CN" altLang="en-US" dirty="0"/>
              <a:t>的原生支持，只需要使用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/>
              <a:t>Annotation</a:t>
            </a:r>
            <a:r>
              <a:rPr lang="zh-CN" altLang="en-US" dirty="0"/>
              <a:t>即可将标准的</a:t>
            </a:r>
            <a:r>
              <a:rPr lang="en-US" altLang="zh-CN" dirty="0"/>
              <a:t>Java</a:t>
            </a:r>
            <a:r>
              <a:rPr lang="zh-CN" altLang="en-US" dirty="0"/>
              <a:t>类中的方法发布成</a:t>
            </a:r>
            <a:r>
              <a:rPr lang="en-US" altLang="zh-CN" dirty="0"/>
              <a:t>Web </a:t>
            </a:r>
            <a:r>
              <a:rPr lang="en-US" altLang="zh-CN" dirty="0" smtClean="0"/>
              <a:t>Service</a:t>
            </a:r>
            <a:endParaRPr lang="en-US" altLang="zh-CN" dirty="0"/>
          </a:p>
          <a:p>
            <a:r>
              <a:rPr lang="zh-CN" altLang="en-US" dirty="0"/>
              <a:t>不是所有的</a:t>
            </a:r>
            <a:r>
              <a:rPr lang="en-US" altLang="zh-CN" dirty="0"/>
              <a:t>Java</a:t>
            </a:r>
            <a:r>
              <a:rPr lang="zh-CN" altLang="en-US" dirty="0"/>
              <a:t>类都可以成为标准的</a:t>
            </a:r>
            <a:r>
              <a:rPr lang="en-US" altLang="zh-CN" dirty="0" err="1" smtClean="0"/>
              <a:t>WebService</a:t>
            </a:r>
            <a:endParaRPr lang="en-US" altLang="zh-CN" dirty="0"/>
          </a:p>
          <a:p>
            <a:r>
              <a:rPr lang="zh-CN" altLang="en-US" dirty="0"/>
              <a:t>需要遵守的标准</a:t>
            </a:r>
            <a:endParaRPr lang="en-US" altLang="zh-CN" dirty="0"/>
          </a:p>
          <a:p>
            <a:pPr lvl="1"/>
            <a:r>
              <a:rPr lang="zh-CN" altLang="en-US" dirty="0"/>
              <a:t>必须是</a:t>
            </a:r>
            <a:r>
              <a:rPr lang="en-US" altLang="zh-CN" dirty="0"/>
              <a:t>public</a:t>
            </a:r>
            <a:r>
              <a:rPr lang="zh-CN" altLang="en-US" dirty="0"/>
              <a:t>类 </a:t>
            </a:r>
          </a:p>
          <a:p>
            <a:pPr lvl="1"/>
            <a:r>
              <a:rPr lang="zh-CN" altLang="en-US" dirty="0"/>
              <a:t>不能是</a:t>
            </a:r>
            <a:r>
              <a:rPr lang="en-US" altLang="zh-CN" dirty="0"/>
              <a:t>final</a:t>
            </a:r>
            <a:r>
              <a:rPr lang="zh-CN" altLang="en-US" dirty="0"/>
              <a:t>的或者</a:t>
            </a:r>
            <a:r>
              <a:rPr lang="en-US" altLang="zh-CN" dirty="0"/>
              <a:t>abstract </a:t>
            </a:r>
          </a:p>
          <a:p>
            <a:pPr lvl="1"/>
            <a:r>
              <a:rPr lang="zh-CN" altLang="en-US" dirty="0"/>
              <a:t>必须有一个公共的默认构造函数 </a:t>
            </a:r>
          </a:p>
          <a:p>
            <a:pPr lvl="1"/>
            <a:r>
              <a:rPr lang="zh-CN" altLang="en-US" dirty="0"/>
              <a:t>类中绝对不能有重写的</a:t>
            </a:r>
            <a:r>
              <a:rPr lang="en-US" altLang="zh-CN" dirty="0"/>
              <a:t>finalize()</a:t>
            </a:r>
            <a:r>
              <a:rPr lang="zh-CN" altLang="en-US" dirty="0"/>
              <a:t>方法 </a:t>
            </a:r>
            <a:endParaRPr lang="en-US" altLang="zh-CN" dirty="0"/>
          </a:p>
          <a:p>
            <a:pPr lvl="2"/>
            <a:r>
              <a:rPr lang="en-US" altLang="zh-CN" dirty="0" smtClean="0"/>
              <a:t>Java</a:t>
            </a:r>
            <a:r>
              <a:rPr lang="zh-CN" altLang="en-US" dirty="0" smtClean="0"/>
              <a:t>技术</a:t>
            </a:r>
            <a:r>
              <a:rPr lang="zh-CN" altLang="en-US" dirty="0"/>
              <a:t>允许使用 finalize() 方法在垃圾收集器将对象从内存中清除出去之前做必要的清理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1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6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02903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Java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原</a:t>
              </a:r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生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支持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351338"/>
          </a:xfrm>
        </p:spPr>
        <p:txBody>
          <a:bodyPr/>
          <a:lstStyle/>
          <a:p>
            <a:r>
              <a:rPr lang="zh-CN" altLang="en-US" dirty="0"/>
              <a:t>示例：编写即将生成</a:t>
            </a:r>
            <a:r>
              <a:rPr lang="en-US" altLang="zh-CN" dirty="0" err="1"/>
              <a:t>WebService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类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896044" y="2177265"/>
            <a:ext cx="8961437" cy="37856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(name = "Example",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targetNamespace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"http://www.jsoso.com/wstest",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serviceName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"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WebServiceExample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 algn="l" eaLnBrk="1" hangingPunct="1"/>
            <a:r>
              <a:rPr lang="en-US" altLang="zh-CN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WebServiceExample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pPr algn="l" eaLnBrk="1" hangingPunct="1"/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@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WebMethod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operationName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"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toSayHello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action = 	"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sayHello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exclude = false)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@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WebResult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(name = "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returnWord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public String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sayHello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(@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WebParam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(name = "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userName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 String 		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userName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return "Hello" +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userName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94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6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02903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Java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原</a:t>
              </a:r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生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支持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351338"/>
          </a:xfrm>
        </p:spPr>
        <p:txBody>
          <a:bodyPr/>
          <a:lstStyle/>
          <a:p>
            <a:r>
              <a:rPr lang="zh-CN" altLang="en-US" dirty="0"/>
              <a:t>示例：发布</a:t>
            </a:r>
            <a:r>
              <a:rPr lang="en-US" altLang="zh-CN" dirty="0" err="1"/>
              <a:t>WebService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打开浏览器</a:t>
            </a:r>
            <a:r>
              <a:rPr lang="en-US" altLang="zh-CN" dirty="0"/>
              <a:t>URL</a:t>
            </a:r>
            <a:r>
              <a:rPr lang="zh-CN" altLang="en-US" dirty="0"/>
              <a:t>输入：</a:t>
            </a:r>
            <a:r>
              <a:rPr lang="en-US" altLang="zh-CN" dirty="0"/>
              <a:t>http://localhost:8080/hello?wsdl </a:t>
            </a:r>
            <a:r>
              <a:rPr lang="zh-CN" altLang="en-US" dirty="0"/>
              <a:t>，浏览到示例</a:t>
            </a:r>
            <a:r>
              <a:rPr lang="en-US" altLang="zh-CN" dirty="0" err="1"/>
              <a:t>WebService</a:t>
            </a:r>
            <a:r>
              <a:rPr lang="zh-CN" altLang="en-US" dirty="0"/>
              <a:t>所产生的</a:t>
            </a:r>
            <a:r>
              <a:rPr lang="en-US" altLang="zh-CN" dirty="0"/>
              <a:t>WSDL</a:t>
            </a:r>
            <a:r>
              <a:rPr lang="zh-CN" altLang="en-US" dirty="0"/>
              <a:t>的全文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96044" y="2126572"/>
            <a:ext cx="8961437" cy="317009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StartService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 void main(String[]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WebServiceExample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service = new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WebServiceExample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	/*</a:t>
            </a:r>
          </a:p>
          <a:p>
            <a:pPr algn="l" eaLnBrk="1" hangingPunct="1"/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发布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Service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http://localhost:8080/hello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  <a:p>
            <a:pPr algn="l" eaLnBrk="1" hangingPunct="1"/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Endpoint.publish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("http://localhost:8080/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hello",service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http://localhost:8080/hello");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464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6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02903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Java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原</a:t>
              </a:r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生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支持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351338"/>
          </a:xfrm>
        </p:spPr>
        <p:txBody>
          <a:bodyPr/>
          <a:lstStyle/>
          <a:p>
            <a:r>
              <a:rPr lang="zh-CN" altLang="en-US" dirty="0"/>
              <a:t>示例：调用已有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WebService</a:t>
            </a:r>
            <a:endParaRPr lang="en-US" altLang="zh-CN" dirty="0" smtClean="0"/>
          </a:p>
          <a:p>
            <a:pPr lvl="1"/>
            <a:r>
              <a:rPr lang="zh-CN" altLang="en-US" dirty="0"/>
              <a:t>借用</a:t>
            </a:r>
            <a:r>
              <a:rPr lang="en-US" altLang="zh-CN" dirty="0"/>
              <a:t>JDK</a:t>
            </a:r>
            <a:r>
              <a:rPr lang="zh-CN" altLang="en-US" dirty="0"/>
              <a:t>的命令行工具</a:t>
            </a:r>
            <a:r>
              <a:rPr lang="en-US" altLang="zh-CN" dirty="0" err="1"/>
              <a:t>wsimport</a:t>
            </a:r>
            <a:r>
              <a:rPr lang="zh-CN" altLang="en-US" dirty="0"/>
              <a:t>，此工具主要功能是根据服务端发布的</a:t>
            </a:r>
            <a:r>
              <a:rPr lang="en-US" altLang="zh-CN" dirty="0" err="1"/>
              <a:t>wsdl</a:t>
            </a:r>
            <a:r>
              <a:rPr lang="zh-CN" altLang="en-US" dirty="0"/>
              <a:t>文件生成客户端存根及框架，负责与</a:t>
            </a:r>
            <a:r>
              <a:rPr lang="en-US" altLang="zh-CN" dirty="0"/>
              <a:t>Web Service </a:t>
            </a:r>
            <a:r>
              <a:rPr lang="zh-CN" altLang="en-US" dirty="0"/>
              <a:t>服务器通信，并在将其封装成实例，客户端可以直接使用，就像使用本地实例一样</a:t>
            </a:r>
            <a:endParaRPr lang="en-US" altLang="zh-CN" dirty="0"/>
          </a:p>
          <a:p>
            <a:pPr lvl="2"/>
            <a:r>
              <a:rPr lang="zh-CN" altLang="en-US" dirty="0"/>
              <a:t> </a:t>
            </a:r>
            <a:r>
              <a:rPr lang="en-US" altLang="zh-CN" dirty="0"/>
              <a:t>-d </a:t>
            </a:r>
            <a:r>
              <a:rPr lang="zh-CN" altLang="en-US" dirty="0"/>
              <a:t>生成客户端执行类的</a:t>
            </a:r>
            <a:r>
              <a:rPr lang="en-US" altLang="zh-CN" dirty="0"/>
              <a:t>class</a:t>
            </a:r>
            <a:r>
              <a:rPr lang="zh-CN" altLang="en-US" dirty="0"/>
              <a:t>文件的存放目录 </a:t>
            </a:r>
          </a:p>
          <a:p>
            <a:pPr lvl="2"/>
            <a:r>
              <a:rPr lang="zh-CN" altLang="en-US" dirty="0"/>
              <a:t> </a:t>
            </a:r>
            <a:r>
              <a:rPr lang="en-US" altLang="zh-CN" dirty="0"/>
              <a:t>-s </a:t>
            </a:r>
            <a:r>
              <a:rPr lang="zh-CN" altLang="en-US" dirty="0"/>
              <a:t>生成客户端执行类的源文件的存放目录 </a:t>
            </a:r>
          </a:p>
          <a:p>
            <a:pPr lvl="2"/>
            <a:r>
              <a:rPr lang="zh-CN" altLang="en-US" dirty="0"/>
              <a:t> </a:t>
            </a:r>
            <a:r>
              <a:rPr lang="en-US" altLang="zh-CN" dirty="0"/>
              <a:t>-p </a:t>
            </a:r>
            <a:r>
              <a:rPr lang="zh-CN" altLang="en-US" dirty="0"/>
              <a:t>定义生成类的包名 </a:t>
            </a:r>
            <a:endParaRPr lang="en-US" altLang="zh-CN" dirty="0"/>
          </a:p>
          <a:p>
            <a:pPr lvl="2"/>
            <a:r>
              <a:rPr lang="zh-CN" altLang="en-US" dirty="0"/>
              <a:t>示例：</a:t>
            </a:r>
            <a:r>
              <a:rPr lang="en-US" altLang="zh-CN" dirty="0" err="1"/>
              <a:t>wsimport</a:t>
            </a:r>
            <a:r>
              <a:rPr lang="en-US" altLang="zh-CN" dirty="0"/>
              <a:t> -d ./bin -s ./</a:t>
            </a:r>
            <a:r>
              <a:rPr lang="en-US" altLang="zh-CN" dirty="0" err="1"/>
              <a:t>src</a:t>
            </a:r>
            <a:r>
              <a:rPr lang="en-US" altLang="zh-CN" dirty="0"/>
              <a:t> -p </a:t>
            </a:r>
            <a:r>
              <a:rPr lang="en-US" altLang="zh-CN" dirty="0" err="1"/>
              <a:t>com.mengsy.webservice.client</a:t>
            </a:r>
            <a:r>
              <a:rPr lang="en-US" altLang="zh-CN" dirty="0"/>
              <a:t> http://localhost:8080/hello?wsdl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68" y="3061993"/>
            <a:ext cx="8388350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68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6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02903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Java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原</a:t>
              </a:r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生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支持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351338"/>
          </a:xfrm>
        </p:spPr>
        <p:txBody>
          <a:bodyPr/>
          <a:lstStyle/>
          <a:p>
            <a:r>
              <a:rPr lang="zh-CN" altLang="en-US" dirty="0"/>
              <a:t>示例：调用已有的</a:t>
            </a:r>
            <a:r>
              <a:rPr lang="en-US" altLang="zh-CN" dirty="0" err="1" smtClean="0"/>
              <a:t>WebService</a:t>
            </a:r>
            <a:endParaRPr lang="en-US" altLang="zh-CN" dirty="0" smtClean="0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96044" y="2126572"/>
            <a:ext cx="8961437" cy="3477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RunClient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pPr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public static void main(String[]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eaLnBrk="1" hangingPunct="1"/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//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初始化服务框架类  </a:t>
            </a:r>
          </a:p>
          <a:p>
            <a:pPr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		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WebServiceExample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service = new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WebServiceExample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 </a:t>
            </a:r>
          </a:p>
          <a:p>
            <a:pPr eaLnBrk="1" hangingPunct="1"/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或者本地服务接口的实例  </a:t>
            </a:r>
          </a:p>
          <a:p>
            <a:pPr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		</a:t>
            </a: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 = (Example)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service.getExamplePort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 </a:t>
            </a:r>
          </a:p>
          <a:p>
            <a:pPr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String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sayHello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server.toSayHello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阿土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pPr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		</a:t>
            </a:r>
            <a:r>
              <a:rPr lang="en-US" altLang="zh-CN" sz="20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toSayHello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的返回值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—"+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sayHello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eaLnBrk="1" hangingPunct="1"/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pPr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956" y="4937697"/>
            <a:ext cx="45815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806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</a:rPr>
              <a:t>集成</a:t>
            </a:r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</a:rPr>
              <a:t>CXF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30730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3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367736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CXF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/>
              <a:t>Apache </a:t>
            </a:r>
            <a:r>
              <a:rPr lang="en-US" altLang="zh-CN" dirty="0" smtClean="0"/>
              <a:t>CXF</a:t>
            </a:r>
            <a:r>
              <a:rPr lang="zh-CN" altLang="en-US" dirty="0" smtClean="0"/>
              <a:t>是</a:t>
            </a:r>
            <a:r>
              <a:rPr lang="zh-CN" altLang="en-US" dirty="0"/>
              <a:t>一个正式的</a:t>
            </a:r>
            <a:r>
              <a:rPr lang="en-US" altLang="zh-CN" dirty="0"/>
              <a:t>Apache</a:t>
            </a:r>
            <a:r>
              <a:rPr lang="zh-CN" altLang="en-US" dirty="0"/>
              <a:t>顶级</a:t>
            </a:r>
            <a:r>
              <a:rPr lang="zh-CN" altLang="en-US" dirty="0" smtClean="0"/>
              <a:t>项目，</a:t>
            </a:r>
            <a:r>
              <a:rPr lang="zh-CN" altLang="en-US" dirty="0"/>
              <a:t>是一个开源的</a:t>
            </a:r>
            <a:r>
              <a:rPr lang="zh-CN" altLang="en-US" dirty="0" smtClean="0"/>
              <a:t>，容易</a:t>
            </a:r>
            <a:r>
              <a:rPr lang="zh-CN" altLang="en-US" dirty="0"/>
              <a:t>使用的</a:t>
            </a:r>
            <a:r>
              <a:rPr lang="en-US" altLang="zh-CN" dirty="0"/>
              <a:t>Web</a:t>
            </a:r>
            <a:r>
              <a:rPr lang="zh-CN" altLang="en-US" dirty="0"/>
              <a:t>服务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/>
            <a:r>
              <a:rPr lang="en-US" altLang="zh-CN" dirty="0"/>
              <a:t>Apache CXF = </a:t>
            </a:r>
            <a:r>
              <a:rPr lang="en-US" altLang="zh-CN" dirty="0" err="1"/>
              <a:t>Celtix</a:t>
            </a:r>
            <a:r>
              <a:rPr lang="en-US" altLang="zh-CN" dirty="0"/>
              <a:t> + </a:t>
            </a:r>
            <a:r>
              <a:rPr lang="en-US" altLang="zh-CN" dirty="0" err="1" smtClean="0"/>
              <a:t>XFire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CXF</a:t>
            </a:r>
            <a:r>
              <a:rPr lang="zh-CN" altLang="en-US" dirty="0" smtClean="0"/>
              <a:t>框架</a:t>
            </a:r>
            <a:r>
              <a:rPr lang="zh-CN" altLang="en-US" dirty="0"/>
              <a:t>是一种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技术的</a:t>
            </a:r>
            <a:r>
              <a:rPr lang="en-US" altLang="zh-CN" dirty="0" smtClean="0"/>
              <a:t>SOA</a:t>
            </a:r>
            <a:r>
              <a:rPr lang="zh-CN" altLang="en-US" dirty="0" smtClean="0"/>
              <a:t>应用</a:t>
            </a:r>
            <a:r>
              <a:rPr lang="zh-CN" altLang="en-US" dirty="0"/>
              <a:t>开发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高性能，扩展</a:t>
            </a:r>
            <a:r>
              <a:rPr lang="zh-CN" altLang="en-US" dirty="0"/>
              <a:t>简单且容易</a:t>
            </a:r>
            <a:r>
              <a:rPr lang="zh-CN" altLang="en-US" dirty="0" smtClean="0"/>
              <a:t>使用，支持</a:t>
            </a:r>
            <a:r>
              <a:rPr lang="zh-CN" altLang="en-US" dirty="0"/>
              <a:t>多种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天然无缝集成</a:t>
            </a:r>
            <a:endParaRPr lang="en-US" altLang="zh-CN" dirty="0" smtClean="0"/>
          </a:p>
          <a:p>
            <a:r>
              <a:rPr lang="en-US" altLang="zh-CN" dirty="0"/>
              <a:t>CXF</a:t>
            </a:r>
            <a:r>
              <a:rPr lang="zh-CN" altLang="en-US" dirty="0"/>
              <a:t>官方网站下载地址：</a:t>
            </a:r>
            <a:r>
              <a:rPr lang="en-US" altLang="zh-CN" dirty="0">
                <a:hlinkClick r:id="rId3"/>
              </a:rPr>
              <a:t>http://cxf.apache.org/download.html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4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32797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CXF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CXF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整合实现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服务器端</a:t>
            </a:r>
            <a:endParaRPr lang="en-US" altLang="zh-CN" dirty="0" smtClean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Dynamic Web project</a:t>
            </a:r>
            <a:r>
              <a:rPr lang="zh-CN" altLang="en-US" dirty="0"/>
              <a:t>，引入</a:t>
            </a:r>
            <a:r>
              <a:rPr lang="en-US" altLang="zh-CN" dirty="0" smtClean="0"/>
              <a:t>CXF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zh-CN" altLang="en-US" dirty="0"/>
              <a:t>编写即将发布为</a:t>
            </a:r>
            <a:r>
              <a:rPr lang="en-US" altLang="zh-CN" dirty="0" err="1"/>
              <a:t>WebService</a:t>
            </a:r>
            <a:r>
              <a:rPr lang="zh-CN" altLang="en-US" dirty="0"/>
              <a:t>的接口以及实现类</a:t>
            </a:r>
            <a:endParaRPr lang="en-US" altLang="zh-CN" dirty="0"/>
          </a:p>
          <a:p>
            <a:pPr lvl="1"/>
            <a:r>
              <a:rPr lang="en-US" altLang="zh-CN" dirty="0"/>
              <a:t>web.xml</a:t>
            </a:r>
            <a:r>
              <a:rPr lang="zh-CN" altLang="en-US" dirty="0"/>
              <a:t>中配置</a:t>
            </a:r>
            <a:r>
              <a:rPr lang="en-US" altLang="zh-CN" dirty="0"/>
              <a:t>CXF</a:t>
            </a:r>
            <a:r>
              <a:rPr lang="zh-CN" altLang="en-US" dirty="0"/>
              <a:t>，使其生效</a:t>
            </a:r>
            <a:endParaRPr lang="en-US" altLang="zh-CN" dirty="0"/>
          </a:p>
          <a:p>
            <a:pPr lvl="1"/>
            <a:r>
              <a:rPr lang="en-US" altLang="zh-CN" dirty="0"/>
              <a:t>web.xml</a:t>
            </a:r>
            <a:r>
              <a:rPr lang="zh-CN" altLang="en-US" dirty="0"/>
              <a:t>中配置</a:t>
            </a:r>
            <a:r>
              <a:rPr lang="en-US" altLang="zh-CN" dirty="0" smtClean="0"/>
              <a:t>Spring</a:t>
            </a:r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/>
              <a:t>Spring</a:t>
            </a:r>
            <a:r>
              <a:rPr lang="zh-CN" altLang="en-US" dirty="0"/>
              <a:t>的</a:t>
            </a:r>
            <a:r>
              <a:rPr lang="en-US" altLang="zh-CN" dirty="0"/>
              <a:t>bean</a:t>
            </a:r>
            <a:r>
              <a:rPr lang="zh-CN" altLang="en-US" dirty="0"/>
              <a:t>配置文件</a:t>
            </a:r>
            <a:r>
              <a:rPr lang="en-US" altLang="zh-CN" dirty="0"/>
              <a:t>applicationContext.xml</a:t>
            </a:r>
          </a:p>
          <a:p>
            <a:pPr lvl="1"/>
            <a:r>
              <a:rPr lang="zh-CN" altLang="en-US" dirty="0"/>
              <a:t>运行项目，检验结果检验成果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2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32797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CXF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/>
              <a:t>CXF</a:t>
            </a:r>
            <a:r>
              <a:rPr lang="zh-CN" altLang="en-US" dirty="0"/>
              <a:t>的</a:t>
            </a:r>
            <a:r>
              <a:rPr lang="en-US" altLang="zh-CN" dirty="0"/>
              <a:t>jar</a:t>
            </a:r>
            <a:r>
              <a:rPr lang="zh-CN" altLang="en-US" dirty="0" smtClean="0"/>
              <a:t>包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3" y="2156595"/>
            <a:ext cx="9668337" cy="251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32797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CXF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WebService</a:t>
            </a:r>
            <a:r>
              <a:rPr lang="zh-CN" altLang="en-US" dirty="0"/>
              <a:t>类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82" y="1992543"/>
            <a:ext cx="8531291" cy="437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0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" y="0"/>
            <a:ext cx="573405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513" y="1096963"/>
            <a:ext cx="1385887" cy="622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217488" y="2606675"/>
            <a:ext cx="2921000" cy="1446213"/>
            <a:chOff x="217483" y="2607045"/>
            <a:chExt cx="2921792" cy="1446550"/>
          </a:xfrm>
        </p:grpSpPr>
        <p:sp>
          <p:nvSpPr>
            <p:cNvPr id="15395" name="文本框 15"/>
            <p:cNvSpPr txBox="1"/>
            <p:nvPr/>
          </p:nvSpPr>
          <p:spPr>
            <a:xfrm>
              <a:off x="217483" y="2607045"/>
              <a:ext cx="2911030" cy="14465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8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ONTENTS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6" name="文本框 16"/>
            <p:cNvSpPr txBox="1"/>
            <p:nvPr/>
          </p:nvSpPr>
          <p:spPr>
            <a:xfrm>
              <a:off x="1325444" y="2750858"/>
              <a:ext cx="1813831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272213" y="1341437"/>
            <a:ext cx="4395787" cy="698501"/>
            <a:chOff x="3572099" y="2059582"/>
            <a:chExt cx="4395960" cy="698247"/>
          </a:xfrm>
        </p:grpSpPr>
        <p:sp>
          <p:nvSpPr>
            <p:cNvPr id="47" name="圆角矩形 46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91" name="文本框 48"/>
            <p:cNvSpPr txBox="1"/>
            <p:nvPr/>
          </p:nvSpPr>
          <p:spPr>
            <a:xfrm>
              <a:off x="4669798" y="2231967"/>
              <a:ext cx="2532203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介绍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2" name="文本框 49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93" name="图片 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94" name="文本框 71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272213" y="2278062"/>
            <a:ext cx="4395787" cy="698501"/>
            <a:chOff x="3572099" y="2059582"/>
            <a:chExt cx="4395960" cy="698247"/>
          </a:xfrm>
        </p:grpSpPr>
        <p:sp>
          <p:nvSpPr>
            <p:cNvPr id="75" name="圆角矩形 74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6" name="文本框 75"/>
            <p:cNvSpPr txBox="1"/>
            <p:nvPr/>
          </p:nvSpPr>
          <p:spPr>
            <a:xfrm>
              <a:off x="4669798" y="2231967"/>
              <a:ext cx="2532203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7" name="文本框 76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8" name="图片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9" name="文本框 78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72213" y="3214687"/>
            <a:ext cx="4395787" cy="698501"/>
            <a:chOff x="3572099" y="2059582"/>
            <a:chExt cx="4395960" cy="698247"/>
          </a:xfrm>
        </p:grpSpPr>
        <p:sp>
          <p:nvSpPr>
            <p:cNvPr id="81" name="圆角矩形 80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1" name="文本框 81"/>
            <p:cNvSpPr txBox="1"/>
            <p:nvPr/>
          </p:nvSpPr>
          <p:spPr>
            <a:xfrm>
              <a:off x="4669798" y="2231967"/>
              <a:ext cx="2327973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CXF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2" name="文本框 82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3" name="图片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4" name="文本框 84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32797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CXF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web.xml</a:t>
            </a:r>
            <a:r>
              <a:rPr lang="zh-CN" altLang="en-US" dirty="0" smtClean="0"/>
              <a:t>中配置</a:t>
            </a:r>
            <a:r>
              <a:rPr lang="en-US" altLang="zh-CN" dirty="0" smtClean="0"/>
              <a:t>CXF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SpringMVC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4" y="2192853"/>
            <a:ext cx="5980952" cy="2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9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32797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CXF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applicationContext.xml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82" y="5828959"/>
            <a:ext cx="9734319" cy="6127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44" y="2097406"/>
            <a:ext cx="8990476" cy="3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6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32797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CXF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sz="2400" dirty="0" smtClean="0"/>
              <a:t>打开浏览器，输入</a:t>
            </a:r>
            <a:r>
              <a:rPr lang="en-US" altLang="zh-CN" sz="2400" dirty="0">
                <a:hlinkClick r:id="rId3"/>
              </a:rPr>
              <a:t>http://</a:t>
            </a:r>
            <a:r>
              <a:rPr lang="en-US" altLang="zh-CN" sz="2400" dirty="0" smtClean="0">
                <a:hlinkClick r:id="rId3"/>
              </a:rPr>
              <a:t>localhost:8080/shprj/services/wsutil?wsdl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925" y="1914139"/>
            <a:ext cx="6035985" cy="478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32797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CXF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CXF</a:t>
            </a:r>
            <a:r>
              <a:rPr lang="zh-CN" altLang="en-US" dirty="0" smtClean="0"/>
              <a:t>动态调用</a:t>
            </a:r>
            <a:r>
              <a:rPr lang="en-US" altLang="zh-CN" dirty="0" err="1" smtClean="0"/>
              <a:t>WebService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4" y="2310059"/>
            <a:ext cx="10131706" cy="188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2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80025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小结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 err="1" smtClean="0">
                <a:latin typeface="+mn-ea"/>
              </a:rPr>
              <a:t>WebService</a:t>
            </a:r>
            <a:r>
              <a:rPr lang="zh-CN" altLang="en-US" dirty="0" smtClean="0">
                <a:latin typeface="+mn-ea"/>
              </a:rPr>
              <a:t>概念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 smtClean="0">
                <a:latin typeface="+mn-ea"/>
              </a:rPr>
              <a:t>Java</a:t>
            </a:r>
            <a:r>
              <a:rPr lang="zh-CN" altLang="en-US" dirty="0" smtClean="0">
                <a:latin typeface="+mn-ea"/>
              </a:rPr>
              <a:t>开发</a:t>
            </a:r>
            <a:r>
              <a:rPr lang="en-US" altLang="zh-CN" dirty="0" err="1" smtClean="0">
                <a:latin typeface="+mn-ea"/>
              </a:rPr>
              <a:t>WebService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集成</a:t>
            </a:r>
            <a:r>
              <a:rPr lang="en-US" altLang="zh-CN" dirty="0" smtClean="0">
                <a:latin typeface="+mn-ea"/>
              </a:rPr>
              <a:t>CXF</a:t>
            </a:r>
            <a:r>
              <a:rPr lang="zh-CN" altLang="en-US" dirty="0" smtClean="0">
                <a:latin typeface="+mn-ea"/>
              </a:rPr>
              <a:t>开发</a:t>
            </a:r>
            <a:r>
              <a:rPr lang="en-US" altLang="zh-CN" smtClean="0">
                <a:latin typeface="+mn-ea"/>
              </a:rPr>
              <a:t>WebService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65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文本框 29"/>
          <p:cNvSpPr txBox="1"/>
          <p:nvPr/>
        </p:nvSpPr>
        <p:spPr>
          <a:xfrm>
            <a:off x="4157663" y="2243138"/>
            <a:ext cx="7156450" cy="1446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8800" b="1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800" b="1" dirty="0">
              <a:solidFill>
                <a:srgbClr val="006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err="1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170" y="3424236"/>
            <a:ext cx="967873" cy="369332"/>
            <a:chOff x="6557818" y="5101878"/>
            <a:chExt cx="967693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03" name="TextBox 15@|17FFC:16777215|FBC:16777215|LFC:16777215|LBC:16777215"/>
            <p:cNvSpPr txBox="1"/>
            <p:nvPr/>
          </p:nvSpPr>
          <p:spPr>
            <a:xfrm>
              <a:off x="6720697" y="5101878"/>
              <a:ext cx="804814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SOAP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183" y="3424238"/>
            <a:ext cx="809239" cy="369332"/>
            <a:chOff x="3610222" y="5101880"/>
            <a:chExt cx="809090" cy="368778"/>
          </a:xfrm>
        </p:grpSpPr>
        <p:sp>
          <p:nvSpPr>
            <p:cNvPr id="16400" name="TextBox 11@|17FFC:16777215|FBC:16777215|LFC:16777215|LBC:16777215"/>
            <p:cNvSpPr txBox="1"/>
            <p:nvPr/>
          </p:nvSpPr>
          <p:spPr>
            <a:xfrm>
              <a:off x="3773100" y="5101880"/>
              <a:ext cx="646212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>
                  <a:solidFill>
                    <a:srgbClr val="006A32"/>
                  </a:solidFill>
                  <a:latin typeface="微软雅黑" panose="020B0503020204020204" pitchFamily="34" charset="-122"/>
                </a:rPr>
                <a:t>概念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16394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29179" y="3863973"/>
            <a:ext cx="1011218" cy="369332"/>
            <a:chOff x="3610222" y="5542094"/>
            <a:chExt cx="1011033" cy="368777"/>
          </a:xfrm>
        </p:grpSpPr>
        <p:sp>
          <p:nvSpPr>
            <p:cNvPr id="22" name="TextBox 13@|17FFC:16777215|FBC:16777215|LFC:16777215|LBC:16777215"/>
            <p:cNvSpPr txBox="1"/>
            <p:nvPr/>
          </p:nvSpPr>
          <p:spPr>
            <a:xfrm>
              <a:off x="3773101" y="5542094"/>
              <a:ext cx="848154" cy="368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WSDL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17@|1FFC:3382090|FBC:16777215|LFC:16777215|LBC:16777215"/>
            <p:cNvSpPr/>
            <p:nvPr/>
          </p:nvSpPr>
          <p:spPr>
            <a:xfrm>
              <a:off x="3610222" y="5645321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1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9" name="组合 61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63" name="圆角矩形 62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41" name="文本框 63"/>
            <p:cNvSpPr txBox="1"/>
            <p:nvPr/>
          </p:nvSpPr>
          <p:spPr>
            <a:xfrm>
              <a:off x="4669798" y="2231967"/>
              <a:ext cx="253220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2" name="文本框 64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443" name="图片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444" name="文本框 66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内容占位符 2"/>
          <p:cNvSpPr txBox="1">
            <a:spLocks/>
          </p:cNvSpPr>
          <p:nvPr/>
        </p:nvSpPr>
        <p:spPr>
          <a:xfrm>
            <a:off x="896044" y="153602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W3C</a:t>
            </a:r>
            <a:r>
              <a:rPr lang="zh-CN" altLang="en-US" dirty="0"/>
              <a:t>组织对</a:t>
            </a:r>
            <a:r>
              <a:rPr lang="en-US" altLang="zh-CN" dirty="0" err="1"/>
              <a:t>WebService</a:t>
            </a:r>
            <a:r>
              <a:rPr lang="zh-CN" altLang="en-US" dirty="0"/>
              <a:t>的定义：</a:t>
            </a:r>
            <a:endParaRPr lang="en-US" altLang="zh-CN" dirty="0"/>
          </a:p>
          <a:p>
            <a:pPr lvl="1"/>
            <a:r>
              <a:rPr lang="en-US" altLang="zh-CN" dirty="0" err="1"/>
              <a:t>WebService</a:t>
            </a:r>
            <a:r>
              <a:rPr lang="zh-CN" altLang="en-US" dirty="0"/>
              <a:t>是一个软件系统，为了支持跨网络的机器间相互操作交互而设计。</a:t>
            </a:r>
            <a:r>
              <a:rPr lang="en-US" altLang="zh-CN" dirty="0"/>
              <a:t>Web Service</a:t>
            </a:r>
            <a:r>
              <a:rPr lang="zh-CN" altLang="en-US" dirty="0"/>
              <a:t>服务通常被定义为一组模块化的</a:t>
            </a:r>
            <a:r>
              <a:rPr lang="en-US" altLang="zh-CN" dirty="0"/>
              <a:t>API</a:t>
            </a:r>
            <a:r>
              <a:rPr lang="zh-CN" altLang="en-US" dirty="0"/>
              <a:t>，它们可以通过网络进行调用，来执行远程系统的请求服务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WebService</a:t>
            </a:r>
            <a:r>
              <a:rPr lang="zh-CN" altLang="en-US" dirty="0"/>
              <a:t>是一种跨编程语言和跨操作系统平台的远程调用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4" y="3711692"/>
            <a:ext cx="5409524" cy="19904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872" y="3711692"/>
            <a:ext cx="5219048" cy="18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5872" y="5577802"/>
            <a:ext cx="2933333" cy="37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53220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XML+XSD</a:t>
            </a:r>
          </a:p>
          <a:p>
            <a:r>
              <a:rPr lang="en-US" altLang="zh-CN" dirty="0" smtClean="0"/>
              <a:t>SOAP</a:t>
            </a:r>
          </a:p>
          <a:p>
            <a:r>
              <a:rPr lang="en-US" altLang="zh-CN" dirty="0" smtClean="0"/>
              <a:t>WSDL</a:t>
            </a:r>
          </a:p>
          <a:p>
            <a:r>
              <a:rPr lang="en-US" altLang="zh-CN" dirty="0"/>
              <a:t>UDDI</a:t>
            </a:r>
            <a:endParaRPr lang="en-US" altLang="zh-CN" dirty="0" smtClean="0"/>
          </a:p>
        </p:txBody>
      </p:sp>
      <p:pic>
        <p:nvPicPr>
          <p:cNvPr id="1026" name="Picture 2" descr="http://serkanozcan.com/blog/wp-content/uploads/abap_web_servi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175" y="1536023"/>
            <a:ext cx="5897909" cy="362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53220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XML+XSD</a:t>
            </a:r>
          </a:p>
          <a:p>
            <a:pPr lvl="1"/>
            <a:r>
              <a:rPr lang="en-US" altLang="zh-CN" dirty="0"/>
              <a:t>XML</a:t>
            </a:r>
            <a:r>
              <a:rPr lang="zh-CN" altLang="en-US" dirty="0"/>
              <a:t>是</a:t>
            </a:r>
            <a:r>
              <a:rPr lang="en-US" altLang="zh-CN" dirty="0" err="1"/>
              <a:t>WebService</a:t>
            </a:r>
            <a:r>
              <a:rPr lang="zh-CN" altLang="en-US" dirty="0"/>
              <a:t>平台中表示数据的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zh-CN" altLang="en-US" dirty="0"/>
              <a:t>优点在于它既是平台无关的，又是厂商无关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en-US" altLang="zh-CN" dirty="0"/>
              <a:t>XML Schema(XSD</a:t>
            </a:r>
            <a:r>
              <a:rPr lang="en-US" altLang="zh-CN" dirty="0" smtClean="0"/>
              <a:t>)</a:t>
            </a:r>
            <a:r>
              <a:rPr lang="zh-CN" altLang="en-US" dirty="0"/>
              <a:t>定义了一套标准的数据类型</a:t>
            </a:r>
            <a:endParaRPr lang="en-US" altLang="zh-CN" dirty="0" smtClean="0"/>
          </a:p>
          <a:p>
            <a:r>
              <a:rPr lang="en-US" altLang="zh-CN" dirty="0" smtClean="0"/>
              <a:t>SOAP</a:t>
            </a:r>
            <a:r>
              <a:rPr lang="zh-CN" altLang="en-US" dirty="0" smtClean="0"/>
              <a:t>（简单对象访问协议）</a:t>
            </a:r>
            <a:endParaRPr lang="en-US" altLang="zh-CN" dirty="0" smtClean="0"/>
          </a:p>
          <a:p>
            <a:pPr lvl="1"/>
            <a:r>
              <a:rPr lang="zh-CN" altLang="en-US" dirty="0"/>
              <a:t> </a:t>
            </a:r>
            <a:r>
              <a:rPr lang="en-US" altLang="zh-CN" dirty="0" err="1"/>
              <a:t>WebService</a:t>
            </a:r>
            <a:r>
              <a:rPr lang="zh-CN" altLang="en-US" dirty="0"/>
              <a:t>通过</a:t>
            </a:r>
            <a:r>
              <a:rPr lang="en-US" altLang="zh-CN" dirty="0"/>
              <a:t>HTTP</a:t>
            </a:r>
            <a:r>
              <a:rPr lang="zh-CN" altLang="en-US" dirty="0"/>
              <a:t>协议发送请求和接收结果时，发送的请求内容和结果内容都采用</a:t>
            </a:r>
            <a:r>
              <a:rPr lang="en-US" altLang="zh-CN" dirty="0"/>
              <a:t>XML</a:t>
            </a:r>
            <a:r>
              <a:rPr lang="zh-CN" altLang="en-US" dirty="0"/>
              <a:t>格式封装，并增加了一些特定的</a:t>
            </a:r>
            <a:r>
              <a:rPr lang="en-US" altLang="zh-CN" dirty="0"/>
              <a:t>HTTP</a:t>
            </a:r>
            <a:r>
              <a:rPr lang="zh-CN" altLang="en-US" dirty="0"/>
              <a:t>消息头，以说明</a:t>
            </a:r>
            <a:r>
              <a:rPr lang="en-US" altLang="zh-CN" dirty="0"/>
              <a:t>HTTP</a:t>
            </a:r>
            <a:r>
              <a:rPr lang="zh-CN" altLang="en-US" dirty="0"/>
              <a:t>消息的内容格式，这些特定的</a:t>
            </a:r>
            <a:r>
              <a:rPr lang="en-US" altLang="zh-CN" dirty="0"/>
              <a:t>HTTP</a:t>
            </a:r>
            <a:r>
              <a:rPr lang="zh-CN" altLang="en-US" dirty="0"/>
              <a:t>消息头和</a:t>
            </a:r>
            <a:r>
              <a:rPr lang="en-US" altLang="zh-CN" dirty="0"/>
              <a:t>XML</a:t>
            </a:r>
            <a:r>
              <a:rPr lang="zh-CN" altLang="en-US" dirty="0"/>
              <a:t>内容格式就是</a:t>
            </a:r>
            <a:r>
              <a:rPr lang="en-US" altLang="zh-CN" dirty="0"/>
              <a:t>SOAP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1"/>
            <a:r>
              <a:rPr lang="en-US" altLang="zh-CN" dirty="0"/>
              <a:t>SOAP</a:t>
            </a:r>
            <a:r>
              <a:rPr lang="zh-CN" altLang="en-US" dirty="0"/>
              <a:t>协议 </a:t>
            </a:r>
            <a:r>
              <a:rPr lang="en-US" altLang="zh-CN" dirty="0"/>
              <a:t>= HTTP</a:t>
            </a:r>
            <a:r>
              <a:rPr lang="zh-CN" altLang="en-US" dirty="0"/>
              <a:t>协议 </a:t>
            </a:r>
            <a:r>
              <a:rPr lang="en-US" altLang="zh-CN" dirty="0"/>
              <a:t>+ XML</a:t>
            </a:r>
            <a:r>
              <a:rPr lang="zh-CN" altLang="en-US" dirty="0"/>
              <a:t>数据格式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100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53220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WSDL</a:t>
            </a:r>
            <a:r>
              <a:rPr lang="zh-CN" altLang="en-US" dirty="0" smtClean="0"/>
              <a:t>（</a:t>
            </a:r>
            <a:r>
              <a:rPr lang="en-US" altLang="zh-CN" dirty="0"/>
              <a:t>Web Services Description Language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/>
              <a:t>用于</a:t>
            </a:r>
            <a:r>
              <a:rPr lang="zh-CN" altLang="en-US" dirty="0" smtClean="0"/>
              <a:t>描述</a:t>
            </a:r>
            <a:r>
              <a:rPr lang="en-US" altLang="zh-CN" dirty="0" err="1" smtClean="0"/>
              <a:t>WebService</a:t>
            </a:r>
            <a:r>
              <a:rPr lang="zh-CN" altLang="en-US" dirty="0"/>
              <a:t>以及如何</a:t>
            </a:r>
            <a:r>
              <a:rPr lang="zh-CN" altLang="en-US" dirty="0" smtClean="0"/>
              <a:t>访问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UDDI</a:t>
            </a:r>
            <a:r>
              <a:rPr lang="zh-CN" altLang="en-US" dirty="0" smtClean="0"/>
              <a:t>（</a:t>
            </a:r>
            <a:r>
              <a:rPr lang="en-US" altLang="zh-CN" dirty="0"/>
              <a:t>Universal Description Discovery </a:t>
            </a:r>
            <a:r>
              <a:rPr lang="en-US" altLang="zh-CN" dirty="0" smtClean="0"/>
              <a:t>and </a:t>
            </a:r>
            <a:r>
              <a:rPr lang="en-US" altLang="zh-CN" dirty="0"/>
              <a:t>Integration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通用描述、发现与集成的</a:t>
            </a:r>
            <a:r>
              <a:rPr lang="zh-CN" altLang="en-US" dirty="0" smtClean="0"/>
              <a:t>缩写</a:t>
            </a:r>
            <a:endParaRPr lang="en-US" altLang="zh-CN" dirty="0" smtClean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XML</a:t>
            </a:r>
            <a:r>
              <a:rPr lang="zh-CN" altLang="en-US" dirty="0"/>
              <a:t>语言的跨平台的的描述规范，可以使世界范围内的企业在互联网上发布自己所提供的服务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660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err="1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207" y="3424236"/>
            <a:ext cx="773975" cy="369332"/>
            <a:chOff x="6557818" y="5101878"/>
            <a:chExt cx="773827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571" name="TextBox 15@|17FFC:16777215|FBC:16777215|LFC:16777215|LBC:16777215"/>
            <p:cNvSpPr txBox="1"/>
            <p:nvPr/>
          </p:nvSpPr>
          <p:spPr>
            <a:xfrm>
              <a:off x="6720697" y="5101878"/>
              <a:ext cx="610948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CXF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204" y="3424236"/>
            <a:ext cx="1213519" cy="369332"/>
            <a:chOff x="3610222" y="5101878"/>
            <a:chExt cx="1213288" cy="368778"/>
          </a:xfrm>
        </p:grpSpPr>
        <p:sp>
          <p:nvSpPr>
            <p:cNvPr id="23568" name="TextBox 11@|17FFC:16777215|FBC:16777215|LFC:16777215|LBC:16777215"/>
            <p:cNvSpPr txBox="1"/>
            <p:nvPr/>
          </p:nvSpPr>
          <p:spPr>
            <a:xfrm>
              <a:off x="3773101" y="5101878"/>
              <a:ext cx="1050409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JAX-WS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23562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1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53220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WebService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实现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或者调用其他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实现方式有很多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原生支持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</a:t>
            </a:r>
            <a:r>
              <a:rPr lang="en-US" altLang="zh-CN" dirty="0" smtClean="0"/>
              <a:t>Axis2</a:t>
            </a:r>
            <a:r>
              <a:rPr lang="zh-CN" altLang="en-US" dirty="0" smtClean="0"/>
              <a:t>开发</a:t>
            </a:r>
            <a:r>
              <a:rPr lang="en-US" altLang="zh-CN" dirty="0" err="1" smtClean="0"/>
              <a:t>WebService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</a:t>
            </a:r>
            <a:r>
              <a:rPr lang="en-US" altLang="zh-CN" dirty="0" smtClean="0"/>
              <a:t>CXF</a:t>
            </a:r>
            <a:r>
              <a:rPr lang="zh-CN" altLang="en-US" dirty="0" smtClean="0"/>
              <a:t>开发</a:t>
            </a:r>
            <a:r>
              <a:rPr lang="en-US" altLang="zh-CN" dirty="0" err="1" smtClean="0"/>
              <a:t>WebService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8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731</Words>
  <Application>Microsoft Office PowerPoint</Application>
  <PresentationFormat>宽屏</PresentationFormat>
  <Paragraphs>187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adice</cp:lastModifiedBy>
  <cp:revision>764</cp:revision>
  <dcterms:created xsi:type="dcterms:W3CDTF">2015-08-21T12:41:00Z</dcterms:created>
  <dcterms:modified xsi:type="dcterms:W3CDTF">2017-06-28T09:30:02Z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