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63" r:id="rId5"/>
    <p:sldId id="259" r:id="rId6"/>
    <p:sldId id="280" r:id="rId7"/>
    <p:sldId id="264" r:id="rId8"/>
    <p:sldId id="265" r:id="rId9"/>
    <p:sldId id="266" r:id="rId10"/>
    <p:sldId id="267" r:id="rId11"/>
    <p:sldId id="268" r:id="rId12"/>
    <p:sldId id="281" r:id="rId13"/>
    <p:sldId id="269" r:id="rId14"/>
    <p:sldId id="270" r:id="rId15"/>
    <p:sldId id="272" r:id="rId16"/>
    <p:sldId id="282" r:id="rId17"/>
    <p:sldId id="283" r:id="rId18"/>
    <p:sldId id="284" r:id="rId19"/>
    <p:sldId id="275" r:id="rId20"/>
    <p:sldId id="285" r:id="rId21"/>
    <p:sldId id="286" r:id="rId22"/>
    <p:sldId id="276" r:id="rId23"/>
    <p:sldId id="277" r:id="rId24"/>
    <p:sldId id="279" r:id="rId25"/>
    <p:sldId id="262"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91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58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696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1309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354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88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039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31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7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94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615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652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249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642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76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1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27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156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13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27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38830" y="1828800"/>
            <a:ext cx="7888825"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Heart Disease Diagnostic Analysis</a:t>
            </a:r>
            <a:endParaRPr dirty="0"/>
          </a:p>
        </p:txBody>
      </p:sp>
      <p:sp>
        <p:nvSpPr>
          <p:cNvPr id="5" name="TextBox 4">
            <a:extLst>
              <a:ext uri="{FF2B5EF4-FFF2-40B4-BE49-F238E27FC236}">
                <a16:creationId xmlns:a16="http://schemas.microsoft.com/office/drawing/2014/main" id="{32EC5AA9-143D-44FE-A8A3-A716C8CAFFA0}"/>
              </a:ext>
            </a:extLst>
          </p:cNvPr>
          <p:cNvSpPr txBox="1"/>
          <p:nvPr/>
        </p:nvSpPr>
        <p:spPr>
          <a:xfrm>
            <a:off x="7946654" y="6488668"/>
            <a:ext cx="3371850" cy="369332"/>
          </a:xfrm>
          <a:prstGeom prst="rect">
            <a:avLst/>
          </a:prstGeom>
          <a:noFill/>
        </p:spPr>
        <p:txBody>
          <a:bodyPr wrap="square" rtlCol="0">
            <a:spAutoFit/>
          </a:bodyPr>
          <a:lstStyle/>
          <a:p>
            <a:r>
              <a:rPr lang="en-IN" sz="1800" dirty="0">
                <a:latin typeface="Poppins" panose="00000500000000000000" pitchFamily="2" charset="0"/>
                <a:cs typeface="Poppins" panose="00000500000000000000" pitchFamily="2" charset="0"/>
              </a:rPr>
              <a:t>Report By: Aditya Chikte</a:t>
            </a:r>
          </a:p>
        </p:txBody>
      </p:sp>
      <p:pic>
        <p:nvPicPr>
          <p:cNvPr id="1026" name="Picture 2" descr="Premium Vector | Cardiology, cardiovascular heart diagnostics. cardiologist  doctor diagnosis heart disease, medical check up. transplantation research, heart  attack, hypertension, diabetes">
            <a:extLst>
              <a:ext uri="{FF2B5EF4-FFF2-40B4-BE49-F238E27FC236}">
                <a16:creationId xmlns:a16="http://schemas.microsoft.com/office/drawing/2014/main" id="{2FCE5900-FB71-46CD-9CE8-7DABCA5AF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85126"/>
            <a:ext cx="4184279" cy="2372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Employed histograms, scatter plots, pair plots, and box plots to identify patterns and distributions in the data.</a:t>
            </a:r>
          </a:p>
          <a:p>
            <a:pPr marL="285750" indent="-285750">
              <a:lnSpc>
                <a:spcPct val="150000"/>
              </a:lnSpc>
              <a:spcBef>
                <a:spcPts val="0"/>
              </a:spcBef>
              <a:buClr>
                <a:schemeClr val="tx1"/>
              </a:buClr>
              <a:buSzPts val="1800"/>
              <a:buFont typeface="Arial" panose="020B0604020202020204" pitchFamily="34" charset="0"/>
              <a:buChar char="•"/>
            </a:pPr>
            <a:endParaRPr lang="en-US" sz="2400" dirty="0">
              <a:solidFill>
                <a:srgbClr val="0070C0"/>
              </a:solidFill>
              <a:latin typeface="Poppins"/>
              <a:ea typeface="Poppins"/>
              <a:cs typeface="Poppins"/>
              <a:sym typeface="Poppins"/>
            </a:endParaRP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a:extLst>
              <a:ext uri="{FF2B5EF4-FFF2-40B4-BE49-F238E27FC236}">
                <a16:creationId xmlns:a16="http://schemas.microsoft.com/office/drawing/2014/main" id="{8EC550D2-F194-4787-99C4-988F3CA0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999" y="2662122"/>
            <a:ext cx="5093393" cy="405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0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55338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Utilized Matplotlib, seaborn, </a:t>
            </a:r>
            <a:r>
              <a:rPr lang="en-US" sz="2400" dirty="0" err="1">
                <a:solidFill>
                  <a:srgbClr val="0070C0"/>
                </a:solidFill>
                <a:latin typeface="Poppins"/>
                <a:ea typeface="Poppins"/>
                <a:cs typeface="Poppins"/>
                <a:sym typeface="Poppins"/>
              </a:rPr>
              <a:t>Plotly</a:t>
            </a:r>
            <a:r>
              <a:rPr lang="en-US" sz="2400" dirty="0">
                <a:solidFill>
                  <a:srgbClr val="0070C0"/>
                </a:solidFill>
                <a:latin typeface="Poppins"/>
                <a:ea typeface="Poppins"/>
                <a:cs typeface="Poppins"/>
                <a:sym typeface="Poppins"/>
              </a:rPr>
              <a:t>, and </a:t>
            </a:r>
            <a:r>
              <a:rPr lang="en-US" sz="2400" dirty="0" err="1">
                <a:solidFill>
                  <a:srgbClr val="0070C0"/>
                </a:solidFill>
                <a:latin typeface="Poppins"/>
                <a:ea typeface="Poppins"/>
                <a:cs typeface="Poppins"/>
                <a:sym typeface="Poppins"/>
              </a:rPr>
              <a:t>Plotly</a:t>
            </a:r>
            <a:r>
              <a:rPr lang="en-US" sz="2400" dirty="0">
                <a:solidFill>
                  <a:srgbClr val="0070C0"/>
                </a:solidFill>
                <a:latin typeface="Poppins"/>
                <a:ea typeface="Poppins"/>
                <a:cs typeface="Poppins"/>
                <a:sym typeface="Poppins"/>
              </a:rPr>
              <a:t> Express for visualization.</a:t>
            </a:r>
          </a:p>
          <a:p>
            <a:pPr marL="285750" indent="-285750">
              <a:lnSpc>
                <a:spcPct val="150000"/>
              </a:lnSpc>
              <a:spcBef>
                <a:spcPts val="0"/>
              </a:spcBef>
              <a:buClr>
                <a:schemeClr val="tx1"/>
              </a:buClr>
              <a:buSzPts val="1800"/>
              <a:buFont typeface="Arial" panose="020B0604020202020204" pitchFamily="34" charset="0"/>
              <a:buChar char="•"/>
            </a:pPr>
            <a:endParaRPr lang="en-US" sz="2400" dirty="0">
              <a:solidFill>
                <a:srgbClr val="0070C0"/>
              </a:solidFill>
              <a:latin typeface="Poppins"/>
              <a:ea typeface="Poppins"/>
              <a:cs typeface="Poppins"/>
              <a:sym typeface="Poppins"/>
            </a:endParaRP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150" name="Picture 6">
            <a:extLst>
              <a:ext uri="{FF2B5EF4-FFF2-40B4-BE49-F238E27FC236}">
                <a16:creationId xmlns:a16="http://schemas.microsoft.com/office/drawing/2014/main" id="{4F481CC0-C478-4874-A8FE-B0647A92C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60274"/>
            <a:ext cx="4541836" cy="44220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53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D8AF02DC-6345-4161-BB1C-CC1F7C47B66A}"/>
              </a:ext>
            </a:extLst>
          </p:cNvPr>
          <p:cNvPicPr>
            <a:picLocks noChangeAspect="1"/>
          </p:cNvPicPr>
          <p:nvPr/>
        </p:nvPicPr>
        <p:blipFill rotWithShape="1">
          <a:blip r:embed="rId3"/>
          <a:srcRect t="4878"/>
          <a:stretch/>
        </p:blipFill>
        <p:spPr>
          <a:xfrm>
            <a:off x="690696" y="1646156"/>
            <a:ext cx="10305225" cy="4222509"/>
          </a:xfrm>
          <a:prstGeom prst="rect">
            <a:avLst/>
          </a:prstGeom>
          <a:ln>
            <a:solidFill>
              <a:schemeClr val="tx1"/>
            </a:solidFill>
          </a:ln>
        </p:spPr>
      </p:pic>
    </p:spTree>
    <p:extLst>
      <p:ext uri="{BB962C8B-B14F-4D97-AF65-F5344CB8AC3E}">
        <p14:creationId xmlns:p14="http://schemas.microsoft.com/office/powerpoint/2010/main" val="43406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Explored correlations between features using correlation matrices or heatmaps.</a:t>
            </a: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4D182DE9-8AAC-456E-A5DB-43AF54B3DDCF}"/>
              </a:ext>
            </a:extLst>
          </p:cNvPr>
          <p:cNvPicPr>
            <a:picLocks noChangeAspect="1"/>
          </p:cNvPicPr>
          <p:nvPr/>
        </p:nvPicPr>
        <p:blipFill>
          <a:blip r:embed="rId3"/>
          <a:stretch>
            <a:fillRect/>
          </a:stretch>
        </p:blipFill>
        <p:spPr>
          <a:xfrm>
            <a:off x="2593516" y="2141342"/>
            <a:ext cx="4646142" cy="4646142"/>
          </a:xfrm>
          <a:prstGeom prst="rect">
            <a:avLst/>
          </a:prstGeom>
        </p:spPr>
      </p:pic>
      <p:pic>
        <p:nvPicPr>
          <p:cNvPr id="5" name="Picture 4">
            <a:extLst>
              <a:ext uri="{FF2B5EF4-FFF2-40B4-BE49-F238E27FC236}">
                <a16:creationId xmlns:a16="http://schemas.microsoft.com/office/drawing/2014/main" id="{1ED1B5F7-CF95-4FAD-9607-0F5A0497594C}"/>
              </a:ext>
            </a:extLst>
          </p:cNvPr>
          <p:cNvPicPr>
            <a:picLocks noChangeAspect="1"/>
          </p:cNvPicPr>
          <p:nvPr/>
        </p:nvPicPr>
        <p:blipFill>
          <a:blip r:embed="rId4"/>
          <a:stretch>
            <a:fillRect/>
          </a:stretch>
        </p:blipFill>
        <p:spPr>
          <a:xfrm>
            <a:off x="8823442" y="2225972"/>
            <a:ext cx="775041" cy="3938733"/>
          </a:xfrm>
          <a:prstGeom prst="rect">
            <a:avLst/>
          </a:prstGeom>
        </p:spPr>
      </p:pic>
    </p:spTree>
    <p:extLst>
      <p:ext uri="{BB962C8B-B14F-4D97-AF65-F5344CB8AC3E}">
        <p14:creationId xmlns:p14="http://schemas.microsoft.com/office/powerpoint/2010/main" val="399477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1" name="Oval 10">
            <a:extLst>
              <a:ext uri="{FF2B5EF4-FFF2-40B4-BE49-F238E27FC236}">
                <a16:creationId xmlns:a16="http://schemas.microsoft.com/office/drawing/2014/main" id="{9F8CF143-F3C7-4DB9-A4C3-79BABB14DEA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Model Training and Evaluation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1387924"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200" dirty="0">
                <a:solidFill>
                  <a:srgbClr val="0070C0"/>
                </a:solidFill>
                <a:latin typeface="Poppins"/>
                <a:ea typeface="Poppins"/>
                <a:cs typeface="Poppins"/>
                <a:sym typeface="Poppins"/>
              </a:rPr>
              <a:t>Partitioned the dataset into training and testing sets using a ratio of 80:20.</a:t>
            </a:r>
          </a:p>
          <a:p>
            <a:pPr marL="285750" indent="-285750">
              <a:lnSpc>
                <a:spcPct val="150000"/>
              </a:lnSpc>
              <a:spcBef>
                <a:spcPts val="0"/>
              </a:spcBef>
              <a:buClr>
                <a:schemeClr val="tx1"/>
              </a:buClr>
              <a:buSzPts val="1800"/>
              <a:buFont typeface="Arial" panose="020B0604020202020204" pitchFamily="34" charset="0"/>
              <a:buChar char="•"/>
            </a:pPr>
            <a:r>
              <a:rPr lang="en-US" sz="2200" dirty="0">
                <a:solidFill>
                  <a:srgbClr val="0070C0"/>
                </a:solidFill>
                <a:latin typeface="Poppins"/>
                <a:ea typeface="Poppins"/>
                <a:cs typeface="Poppins"/>
                <a:sym typeface="Poppins"/>
              </a:rPr>
              <a:t>Utilized a Random Forest Classifier to train the model for heart disease prediction.</a:t>
            </a:r>
          </a:p>
          <a:p>
            <a:pPr marL="285750" indent="-285750">
              <a:lnSpc>
                <a:spcPct val="150000"/>
              </a:lnSpc>
              <a:spcBef>
                <a:spcPts val="0"/>
              </a:spcBef>
              <a:buClr>
                <a:schemeClr val="tx1"/>
              </a:buClr>
              <a:buSzPts val="1800"/>
              <a:buFont typeface="Arial" panose="020B0604020202020204" pitchFamily="34" charset="0"/>
              <a:buChar char="•"/>
            </a:pPr>
            <a:r>
              <a:rPr lang="en-US" sz="2200" dirty="0">
                <a:solidFill>
                  <a:srgbClr val="0070C0"/>
                </a:solidFill>
                <a:latin typeface="Poppins"/>
                <a:ea typeface="Poppins"/>
                <a:cs typeface="Poppins"/>
                <a:sym typeface="Poppins"/>
              </a:rPr>
              <a:t>Implemented Logistic Regression as an alternative model for heart disease diagnosis.</a:t>
            </a:r>
          </a:p>
          <a:p>
            <a:pPr marL="285750" indent="-285750">
              <a:lnSpc>
                <a:spcPct val="150000"/>
              </a:lnSpc>
              <a:spcBef>
                <a:spcPts val="0"/>
              </a:spcBef>
              <a:buClr>
                <a:schemeClr val="tx1"/>
              </a:buClr>
              <a:buSzPts val="1800"/>
              <a:buFont typeface="Arial" panose="020B0604020202020204" pitchFamily="34" charset="0"/>
              <a:buChar char="•"/>
            </a:pPr>
            <a:r>
              <a:rPr lang="en-US" sz="2200" dirty="0">
                <a:solidFill>
                  <a:srgbClr val="0070C0"/>
                </a:solidFill>
                <a:latin typeface="Poppins"/>
                <a:ea typeface="Poppins"/>
                <a:cs typeface="Poppins"/>
                <a:sym typeface="Poppins"/>
              </a:rPr>
              <a:t>Assessed model performance using accuracy metrics, including precision, recall, and F1-score.</a:t>
            </a:r>
          </a:p>
        </p:txBody>
      </p:sp>
      <p:pic>
        <p:nvPicPr>
          <p:cNvPr id="7" name="Picture 6">
            <a:extLst>
              <a:ext uri="{FF2B5EF4-FFF2-40B4-BE49-F238E27FC236}">
                <a16:creationId xmlns:a16="http://schemas.microsoft.com/office/drawing/2014/main" id="{3D2192FD-050C-4AED-8DA3-E277AB8D015E}"/>
              </a:ext>
            </a:extLst>
          </p:cNvPr>
          <p:cNvPicPr>
            <a:picLocks noChangeAspect="1"/>
          </p:cNvPicPr>
          <p:nvPr/>
        </p:nvPicPr>
        <p:blipFill>
          <a:blip r:embed="rId3"/>
          <a:stretch>
            <a:fillRect/>
          </a:stretch>
        </p:blipFill>
        <p:spPr>
          <a:xfrm>
            <a:off x="961807" y="5483405"/>
            <a:ext cx="3124636" cy="257211"/>
          </a:xfrm>
          <a:prstGeom prst="rect">
            <a:avLst/>
          </a:prstGeom>
          <a:ln>
            <a:solidFill>
              <a:schemeClr val="tx1"/>
            </a:solidFill>
          </a:ln>
        </p:spPr>
      </p:pic>
      <p:pic>
        <p:nvPicPr>
          <p:cNvPr id="10" name="Picture 9">
            <a:extLst>
              <a:ext uri="{FF2B5EF4-FFF2-40B4-BE49-F238E27FC236}">
                <a16:creationId xmlns:a16="http://schemas.microsoft.com/office/drawing/2014/main" id="{56537299-CE98-4331-B8FB-F252A1CC1201}"/>
              </a:ext>
            </a:extLst>
          </p:cNvPr>
          <p:cNvPicPr>
            <a:picLocks noChangeAspect="1"/>
          </p:cNvPicPr>
          <p:nvPr/>
        </p:nvPicPr>
        <p:blipFill>
          <a:blip r:embed="rId4"/>
          <a:stretch>
            <a:fillRect/>
          </a:stretch>
        </p:blipFill>
        <p:spPr>
          <a:xfrm>
            <a:off x="5938904" y="5325454"/>
            <a:ext cx="3537721" cy="780380"/>
          </a:xfrm>
          <a:prstGeom prst="rect">
            <a:avLst/>
          </a:prstGeom>
          <a:ln>
            <a:solidFill>
              <a:schemeClr val="tx1"/>
            </a:solidFill>
          </a:ln>
        </p:spPr>
      </p:pic>
    </p:spTree>
    <p:extLst>
      <p:ext uri="{BB962C8B-B14F-4D97-AF65-F5344CB8AC3E}">
        <p14:creationId xmlns:p14="http://schemas.microsoft.com/office/powerpoint/2010/main" val="124962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 Development</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0958485" cy="44239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Developed a </a:t>
            </a:r>
            <a:r>
              <a:rPr lang="en-US" sz="2400" b="1" dirty="0">
                <a:solidFill>
                  <a:schemeClr val="tx1"/>
                </a:solidFill>
                <a:latin typeface="Poppins"/>
                <a:ea typeface="Poppins"/>
                <a:cs typeface="Poppins"/>
                <a:sym typeface="Poppins"/>
              </a:rPr>
              <a:t>Dash application</a:t>
            </a:r>
            <a:r>
              <a:rPr lang="en-US" sz="2400" dirty="0">
                <a:solidFill>
                  <a:srgbClr val="0070C0"/>
                </a:solidFill>
                <a:latin typeface="Poppins"/>
                <a:ea typeface="Poppins"/>
                <a:cs typeface="Poppins"/>
                <a:sym typeface="Poppins"/>
              </a:rPr>
              <a:t> to create an interactive dashboard using the </a:t>
            </a:r>
            <a:r>
              <a:rPr lang="en-US" sz="2400" dirty="0" err="1">
                <a:solidFill>
                  <a:srgbClr val="0070C0"/>
                </a:solidFill>
                <a:latin typeface="Poppins"/>
                <a:ea typeface="Poppins"/>
                <a:cs typeface="Poppins"/>
                <a:sym typeface="Poppins"/>
              </a:rPr>
              <a:t>plotly</a:t>
            </a:r>
            <a:r>
              <a:rPr lang="en-US" sz="2400" dirty="0">
                <a:solidFill>
                  <a:srgbClr val="0070C0"/>
                </a:solidFill>
                <a:latin typeface="Poppins"/>
                <a:ea typeface="Poppins"/>
                <a:cs typeface="Poppins"/>
                <a:sym typeface="Poppins"/>
              </a:rPr>
              <a:t> dash library.</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Designed the dashboard layout with HTML components and Dash core components.</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Integrated a dropdown menu to select features for visualization.</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Incorporated two graph components to display histograms and box plots dynamically based on user-selected features.</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Added a </a:t>
            </a:r>
            <a:r>
              <a:rPr lang="en-US" sz="2400" b="1" dirty="0">
                <a:solidFill>
                  <a:schemeClr val="tx1"/>
                </a:solidFill>
                <a:latin typeface="Poppins"/>
                <a:ea typeface="Poppins"/>
                <a:cs typeface="Poppins"/>
                <a:sym typeface="Poppins"/>
              </a:rPr>
              <a:t>range slider</a:t>
            </a:r>
            <a:r>
              <a:rPr lang="en-US" sz="2400" dirty="0">
                <a:solidFill>
                  <a:srgbClr val="0070C0"/>
                </a:solidFill>
                <a:latin typeface="Poppins"/>
                <a:ea typeface="Poppins"/>
                <a:cs typeface="Poppins"/>
                <a:sym typeface="Poppins"/>
              </a:rPr>
              <a:t> for age selection to filter data for visualization.</a:t>
            </a:r>
          </a:p>
        </p:txBody>
      </p:sp>
    </p:spTree>
    <p:extLst>
      <p:ext uri="{BB962C8B-B14F-4D97-AF65-F5344CB8AC3E}">
        <p14:creationId xmlns:p14="http://schemas.microsoft.com/office/powerpoint/2010/main" val="166700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 Development</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0958485" cy="6520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Dashboard Interface:</a:t>
            </a:r>
          </a:p>
        </p:txBody>
      </p:sp>
      <p:pic>
        <p:nvPicPr>
          <p:cNvPr id="3" name="Picture 2">
            <a:extLst>
              <a:ext uri="{FF2B5EF4-FFF2-40B4-BE49-F238E27FC236}">
                <a16:creationId xmlns:a16="http://schemas.microsoft.com/office/drawing/2014/main" id="{66D8A449-C866-4243-8E7B-67DB23E9012E}"/>
              </a:ext>
            </a:extLst>
          </p:cNvPr>
          <p:cNvPicPr>
            <a:picLocks noChangeAspect="1"/>
          </p:cNvPicPr>
          <p:nvPr/>
        </p:nvPicPr>
        <p:blipFill>
          <a:blip r:embed="rId3"/>
          <a:stretch>
            <a:fillRect/>
          </a:stretch>
        </p:blipFill>
        <p:spPr>
          <a:xfrm>
            <a:off x="890720" y="2157413"/>
            <a:ext cx="7919488" cy="4198937"/>
          </a:xfrm>
          <a:prstGeom prst="rect">
            <a:avLst/>
          </a:prstGeom>
        </p:spPr>
      </p:pic>
    </p:spTree>
    <p:extLst>
      <p:ext uri="{BB962C8B-B14F-4D97-AF65-F5344CB8AC3E}">
        <p14:creationId xmlns:p14="http://schemas.microsoft.com/office/powerpoint/2010/main" val="250182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2E3F8DAB-FF7E-48A0-999E-488F58840DE0}"/>
              </a:ext>
            </a:extLst>
          </p:cNvPr>
          <p:cNvPicPr>
            <a:picLocks noChangeAspect="1"/>
          </p:cNvPicPr>
          <p:nvPr/>
        </p:nvPicPr>
        <p:blipFill rotWithShape="1">
          <a:blip r:embed="rId3"/>
          <a:srcRect r="3771"/>
          <a:stretch/>
        </p:blipFill>
        <p:spPr>
          <a:xfrm>
            <a:off x="542819" y="2127590"/>
            <a:ext cx="10054325" cy="4101760"/>
          </a:xfrm>
          <a:prstGeom prst="rect">
            <a:avLst/>
          </a:prstGeom>
        </p:spPr>
      </p:pic>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 Development</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0958485" cy="6520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Dashboard Interface:</a:t>
            </a:r>
          </a:p>
        </p:txBody>
      </p:sp>
    </p:spTree>
    <p:extLst>
      <p:ext uri="{BB962C8B-B14F-4D97-AF65-F5344CB8AC3E}">
        <p14:creationId xmlns:p14="http://schemas.microsoft.com/office/powerpoint/2010/main" val="187037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4" name="Group 23">
            <a:extLst>
              <a:ext uri="{FF2B5EF4-FFF2-40B4-BE49-F238E27FC236}">
                <a16:creationId xmlns:a16="http://schemas.microsoft.com/office/drawing/2014/main" id="{38C7F2A0-A569-4CE4-97C0-ADE2447C5D83}"/>
              </a:ext>
            </a:extLst>
          </p:cNvPr>
          <p:cNvGrpSpPr/>
          <p:nvPr/>
        </p:nvGrpSpPr>
        <p:grpSpPr>
          <a:xfrm>
            <a:off x="381000" y="5533287"/>
            <a:ext cx="3369058" cy="1051179"/>
            <a:chOff x="381000" y="5533287"/>
            <a:chExt cx="3369058" cy="1051179"/>
          </a:xfrm>
        </p:grpSpPr>
        <p:grpSp>
          <p:nvGrpSpPr>
            <p:cNvPr id="22" name="Group 21">
              <a:extLst>
                <a:ext uri="{FF2B5EF4-FFF2-40B4-BE49-F238E27FC236}">
                  <a16:creationId xmlns:a16="http://schemas.microsoft.com/office/drawing/2014/main" id="{D85F45FD-99CB-498A-8DAE-B02D41175A2A}"/>
                </a:ext>
              </a:extLst>
            </p:cNvPr>
            <p:cNvGrpSpPr/>
            <p:nvPr/>
          </p:nvGrpSpPr>
          <p:grpSpPr>
            <a:xfrm>
              <a:off x="381000" y="5533287"/>
              <a:ext cx="3369058" cy="1051179"/>
              <a:chOff x="381000" y="5533287"/>
              <a:chExt cx="3369058" cy="1051179"/>
            </a:xfrm>
          </p:grpSpPr>
          <p:pic>
            <p:nvPicPr>
              <p:cNvPr id="19" name="Picture 18">
                <a:extLst>
                  <a:ext uri="{FF2B5EF4-FFF2-40B4-BE49-F238E27FC236}">
                    <a16:creationId xmlns:a16="http://schemas.microsoft.com/office/drawing/2014/main" id="{6C8A49C4-4259-4C6F-B4D1-89637046C749}"/>
                  </a:ext>
                </a:extLst>
              </p:cNvPr>
              <p:cNvPicPr>
                <a:picLocks noChangeAspect="1"/>
              </p:cNvPicPr>
              <p:nvPr/>
            </p:nvPicPr>
            <p:blipFill rotWithShape="1">
              <a:blip r:embed="rId3"/>
              <a:srcRect b="-48"/>
              <a:stretch/>
            </p:blipFill>
            <p:spPr>
              <a:xfrm>
                <a:off x="830761" y="5533287"/>
                <a:ext cx="2471239" cy="685896"/>
              </a:xfrm>
              <a:prstGeom prst="rect">
                <a:avLst/>
              </a:prstGeom>
            </p:spPr>
          </p:pic>
          <p:sp>
            <p:nvSpPr>
              <p:cNvPr id="25" name="Oval 24">
                <a:extLst>
                  <a:ext uri="{FF2B5EF4-FFF2-40B4-BE49-F238E27FC236}">
                    <a16:creationId xmlns:a16="http://schemas.microsoft.com/office/drawing/2014/main" id="{FBB299A8-3EC3-4D94-90EB-7780E77F9010}"/>
                  </a:ext>
                </a:extLst>
              </p:cNvPr>
              <p:cNvSpPr/>
              <p:nvPr/>
            </p:nvSpPr>
            <p:spPr>
              <a:xfrm>
                <a:off x="381000" y="5990741"/>
                <a:ext cx="593725" cy="593725"/>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93BB4EDB-77BB-4F29-B8F5-FB62EC77F6FE}"/>
                  </a:ext>
                </a:extLst>
              </p:cNvPr>
              <p:cNvSpPr/>
              <p:nvPr/>
            </p:nvSpPr>
            <p:spPr>
              <a:xfrm>
                <a:off x="3156333" y="5981066"/>
                <a:ext cx="593725" cy="593725"/>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sp>
          <p:nvSpPr>
            <p:cNvPr id="23" name="Rectangle 22">
              <a:extLst>
                <a:ext uri="{FF2B5EF4-FFF2-40B4-BE49-F238E27FC236}">
                  <a16:creationId xmlns:a16="http://schemas.microsoft.com/office/drawing/2014/main" id="{DAD489A3-469D-4A0C-BD27-A8524C595916}"/>
                </a:ext>
              </a:extLst>
            </p:cNvPr>
            <p:cNvSpPr/>
            <p:nvPr/>
          </p:nvSpPr>
          <p:spPr>
            <a:xfrm>
              <a:off x="1054292" y="6208220"/>
              <a:ext cx="1976437" cy="355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 name="Group 16">
            <a:extLst>
              <a:ext uri="{FF2B5EF4-FFF2-40B4-BE49-F238E27FC236}">
                <a16:creationId xmlns:a16="http://schemas.microsoft.com/office/drawing/2014/main" id="{668AD663-AB79-4DF1-9C32-FC572120FC84}"/>
              </a:ext>
            </a:extLst>
          </p:cNvPr>
          <p:cNvGrpSpPr/>
          <p:nvPr/>
        </p:nvGrpSpPr>
        <p:grpSpPr>
          <a:xfrm>
            <a:off x="690696" y="3582373"/>
            <a:ext cx="10496417" cy="1568311"/>
            <a:chOff x="690696" y="3582373"/>
            <a:chExt cx="10496417" cy="1568311"/>
          </a:xfrm>
        </p:grpSpPr>
        <p:grpSp>
          <p:nvGrpSpPr>
            <p:cNvPr id="11" name="Group 10">
              <a:extLst>
                <a:ext uri="{FF2B5EF4-FFF2-40B4-BE49-F238E27FC236}">
                  <a16:creationId xmlns:a16="http://schemas.microsoft.com/office/drawing/2014/main" id="{25B9A551-2AA4-4F44-816D-69C3C46FA366}"/>
                </a:ext>
              </a:extLst>
            </p:cNvPr>
            <p:cNvGrpSpPr/>
            <p:nvPr/>
          </p:nvGrpSpPr>
          <p:grpSpPr>
            <a:xfrm>
              <a:off x="690696" y="3582373"/>
              <a:ext cx="10496417" cy="1568311"/>
              <a:chOff x="690696" y="3582373"/>
              <a:chExt cx="10496417" cy="1568311"/>
            </a:xfrm>
          </p:grpSpPr>
          <p:pic>
            <p:nvPicPr>
              <p:cNvPr id="6" name="Picture 5">
                <a:extLst>
                  <a:ext uri="{FF2B5EF4-FFF2-40B4-BE49-F238E27FC236}">
                    <a16:creationId xmlns:a16="http://schemas.microsoft.com/office/drawing/2014/main" id="{5E39D0EF-0713-4FD2-B481-2DCDA4F837BB}"/>
                  </a:ext>
                </a:extLst>
              </p:cNvPr>
              <p:cNvPicPr>
                <a:picLocks noChangeAspect="1"/>
              </p:cNvPicPr>
              <p:nvPr/>
            </p:nvPicPr>
            <p:blipFill>
              <a:blip r:embed="rId4"/>
              <a:stretch>
                <a:fillRect/>
              </a:stretch>
            </p:blipFill>
            <p:spPr>
              <a:xfrm>
                <a:off x="690696" y="4464788"/>
                <a:ext cx="10496417" cy="685896"/>
              </a:xfrm>
              <a:prstGeom prst="rect">
                <a:avLst/>
              </a:prstGeom>
            </p:spPr>
          </p:pic>
          <p:sp>
            <p:nvSpPr>
              <p:cNvPr id="16" name="Oval 15">
                <a:extLst>
                  <a:ext uri="{FF2B5EF4-FFF2-40B4-BE49-F238E27FC236}">
                    <a16:creationId xmlns:a16="http://schemas.microsoft.com/office/drawing/2014/main" id="{6D46EEEB-F74E-41AF-BD72-69E6FED19E1D}"/>
                  </a:ext>
                </a:extLst>
              </p:cNvPr>
              <p:cNvSpPr/>
              <p:nvPr/>
            </p:nvSpPr>
            <p:spPr>
              <a:xfrm>
                <a:off x="10304023" y="3582373"/>
                <a:ext cx="844990" cy="1242786"/>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A89F3CF-28D2-41C7-990F-3A1408EAF851}"/>
                </a:ext>
              </a:extLst>
            </p:cNvPr>
            <p:cNvPicPr>
              <a:picLocks noChangeAspect="1"/>
            </p:cNvPicPr>
            <p:nvPr/>
          </p:nvPicPr>
          <p:blipFill>
            <a:blip r:embed="rId5"/>
            <a:stretch>
              <a:fillRect/>
            </a:stretch>
          </p:blipFill>
          <p:spPr>
            <a:xfrm>
              <a:off x="10439566" y="4735639"/>
              <a:ext cx="525902" cy="45719"/>
            </a:xfrm>
            <a:prstGeom prst="rect">
              <a:avLst/>
            </a:prstGeom>
          </p:spPr>
        </p:pic>
      </p:grpSp>
      <p:sp>
        <p:nvSpPr>
          <p:cNvPr id="8" name="Oval 7">
            <a:extLst>
              <a:ext uri="{FF2B5EF4-FFF2-40B4-BE49-F238E27FC236}">
                <a16:creationId xmlns:a16="http://schemas.microsoft.com/office/drawing/2014/main" id="{1FE06E85-5C27-4D7C-847D-FABF37F1AF60}"/>
              </a:ext>
            </a:extLst>
          </p:cNvPr>
          <p:cNvSpPr/>
          <p:nvPr/>
        </p:nvSpPr>
        <p:spPr>
          <a:xfrm>
            <a:off x="7428954" y="5193649"/>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 Development</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0958485" cy="6520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Feature Selection:</a:t>
            </a:r>
          </a:p>
        </p:txBody>
      </p:sp>
      <p:pic>
        <p:nvPicPr>
          <p:cNvPr id="3" name="Picture 2">
            <a:extLst>
              <a:ext uri="{FF2B5EF4-FFF2-40B4-BE49-F238E27FC236}">
                <a16:creationId xmlns:a16="http://schemas.microsoft.com/office/drawing/2014/main" id="{A15FD362-8A19-49EB-994A-14F2D8CF21DB}"/>
              </a:ext>
            </a:extLst>
          </p:cNvPr>
          <p:cNvPicPr>
            <a:picLocks noChangeAspect="1"/>
          </p:cNvPicPr>
          <p:nvPr/>
        </p:nvPicPr>
        <p:blipFill rotWithShape="1">
          <a:blip r:embed="rId6"/>
          <a:srcRect l="514" t="20344" r="826"/>
          <a:stretch/>
        </p:blipFill>
        <p:spPr>
          <a:xfrm>
            <a:off x="922020" y="2157413"/>
            <a:ext cx="4404360" cy="1711049"/>
          </a:xfrm>
          <a:prstGeom prst="rect">
            <a:avLst/>
          </a:prstGeom>
          <a:ln>
            <a:solidFill>
              <a:schemeClr val="tx1"/>
            </a:solidFill>
          </a:ln>
        </p:spPr>
      </p:pic>
      <p:sp>
        <p:nvSpPr>
          <p:cNvPr id="13" name="Google Shape;197;p2">
            <a:extLst>
              <a:ext uri="{FF2B5EF4-FFF2-40B4-BE49-F238E27FC236}">
                <a16:creationId xmlns:a16="http://schemas.microsoft.com/office/drawing/2014/main" id="{4078DEF8-F2CE-4A18-99B3-0888B75B3FBA}"/>
              </a:ext>
            </a:extLst>
          </p:cNvPr>
          <p:cNvSpPr txBox="1">
            <a:spLocks/>
          </p:cNvSpPr>
          <p:nvPr/>
        </p:nvSpPr>
        <p:spPr>
          <a:xfrm>
            <a:off x="542818" y="3978905"/>
            <a:ext cx="10958485" cy="6520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Range Selection Bar:</a:t>
            </a:r>
          </a:p>
        </p:txBody>
      </p:sp>
      <p:sp>
        <p:nvSpPr>
          <p:cNvPr id="21" name="Google Shape;197;p2">
            <a:extLst>
              <a:ext uri="{FF2B5EF4-FFF2-40B4-BE49-F238E27FC236}">
                <a16:creationId xmlns:a16="http://schemas.microsoft.com/office/drawing/2014/main" id="{D081283F-EFFF-49CA-B397-E81953CA95F7}"/>
              </a:ext>
            </a:extLst>
          </p:cNvPr>
          <p:cNvSpPr txBox="1">
            <a:spLocks/>
          </p:cNvSpPr>
          <p:nvPr/>
        </p:nvSpPr>
        <p:spPr>
          <a:xfrm>
            <a:off x="459661" y="4985037"/>
            <a:ext cx="10958485" cy="6520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Toggles &amp; buttons:</a:t>
            </a:r>
          </a:p>
        </p:txBody>
      </p:sp>
    </p:spTree>
    <p:extLst>
      <p:ext uri="{BB962C8B-B14F-4D97-AF65-F5344CB8AC3E}">
        <p14:creationId xmlns:p14="http://schemas.microsoft.com/office/powerpoint/2010/main" val="409551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2"/>
            <a:ext cx="11268180" cy="4666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age of patients ranges from </a:t>
            </a:r>
            <a:r>
              <a:rPr lang="en-US" b="1" dirty="0">
                <a:solidFill>
                  <a:schemeClr val="tx1"/>
                </a:solidFill>
                <a:latin typeface="Poppins"/>
                <a:ea typeface="Poppins"/>
                <a:cs typeface="Poppins"/>
                <a:sym typeface="Poppins"/>
              </a:rPr>
              <a:t>29</a:t>
            </a:r>
            <a:r>
              <a:rPr lang="en-US" dirty="0">
                <a:solidFill>
                  <a:srgbClr val="0070C0"/>
                </a:solidFill>
                <a:latin typeface="Poppins"/>
                <a:ea typeface="Poppins"/>
                <a:cs typeface="Poppins"/>
                <a:sym typeface="Poppins"/>
              </a:rPr>
              <a:t> to </a:t>
            </a:r>
            <a:r>
              <a:rPr lang="en-US" b="1" dirty="0">
                <a:solidFill>
                  <a:schemeClr val="tx1"/>
                </a:solidFill>
                <a:latin typeface="Poppins"/>
                <a:ea typeface="Poppins"/>
                <a:cs typeface="Poppins"/>
                <a:sym typeface="Poppins"/>
              </a:rPr>
              <a:t>77</a:t>
            </a:r>
            <a:r>
              <a:rPr lang="en-US" dirty="0">
                <a:solidFill>
                  <a:srgbClr val="0070C0"/>
                </a:solidFill>
                <a:latin typeface="Poppins"/>
                <a:ea typeface="Poppins"/>
                <a:cs typeface="Poppins"/>
                <a:sym typeface="Poppins"/>
              </a:rPr>
              <a:t> years, with a mean age of approximately </a:t>
            </a:r>
            <a:r>
              <a:rPr lang="en-US" b="1" dirty="0">
                <a:solidFill>
                  <a:schemeClr val="tx1"/>
                </a:solidFill>
                <a:latin typeface="Poppins"/>
                <a:ea typeface="Poppins"/>
                <a:cs typeface="Poppins"/>
                <a:sym typeface="Poppins"/>
              </a:rPr>
              <a:t>54.43</a:t>
            </a:r>
            <a:r>
              <a:rPr lang="en-US" dirty="0">
                <a:solidFill>
                  <a:srgbClr val="0070C0"/>
                </a:solidFill>
                <a:latin typeface="Poppins"/>
                <a:ea typeface="Poppins"/>
                <a:cs typeface="Poppins"/>
                <a:sym typeface="Poppins"/>
              </a:rPr>
              <a:t> years and a standard deviation of </a:t>
            </a:r>
            <a:r>
              <a:rPr lang="en-US" b="1" dirty="0">
                <a:solidFill>
                  <a:schemeClr val="tx1"/>
                </a:solidFill>
                <a:latin typeface="Poppins"/>
                <a:ea typeface="Poppins"/>
                <a:cs typeface="Poppins"/>
                <a:sym typeface="Poppins"/>
              </a:rPr>
              <a:t>9.07</a:t>
            </a:r>
            <a:r>
              <a:rPr lang="en-US" dirty="0">
                <a:solidFill>
                  <a:srgbClr val="0070C0"/>
                </a:solidFill>
                <a:latin typeface="Poppins"/>
                <a:ea typeface="Poppins"/>
                <a:cs typeface="Poppins"/>
                <a:sym typeface="Poppins"/>
              </a:rPr>
              <a:t> years.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majority of patients experienced </a:t>
            </a:r>
            <a:r>
              <a:rPr lang="en-US" b="1" dirty="0">
                <a:solidFill>
                  <a:schemeClr val="tx1"/>
                </a:solidFill>
                <a:latin typeface="Poppins"/>
                <a:ea typeface="Poppins"/>
                <a:cs typeface="Poppins"/>
                <a:sym typeface="Poppins"/>
              </a:rPr>
              <a:t>chest pain (cp)</a:t>
            </a:r>
            <a:r>
              <a:rPr lang="en-US" dirty="0">
                <a:solidFill>
                  <a:srgbClr val="0070C0"/>
                </a:solidFill>
                <a:latin typeface="Poppins"/>
                <a:ea typeface="Poppins"/>
                <a:cs typeface="Poppins"/>
                <a:sym typeface="Poppins"/>
              </a:rPr>
              <a:t>, with the distribution skewed towards lower values. The mean value is approximately </a:t>
            </a:r>
            <a:r>
              <a:rPr lang="en-US" b="1" dirty="0">
                <a:solidFill>
                  <a:schemeClr val="tx1"/>
                </a:solidFill>
                <a:latin typeface="Poppins"/>
                <a:ea typeface="Poppins"/>
                <a:cs typeface="Poppins"/>
                <a:sym typeface="Poppins"/>
              </a:rPr>
              <a:t>0.94</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average resting blood pressure is around </a:t>
            </a:r>
            <a:r>
              <a:rPr lang="en-US" b="1" dirty="0">
                <a:solidFill>
                  <a:schemeClr val="tx1"/>
                </a:solidFill>
                <a:latin typeface="Poppins"/>
                <a:ea typeface="Poppins"/>
                <a:cs typeface="Poppins"/>
                <a:sym typeface="Poppins"/>
              </a:rPr>
              <a:t>131.61</a:t>
            </a:r>
            <a:r>
              <a:rPr lang="en-US" dirty="0">
                <a:solidFill>
                  <a:srgbClr val="0070C0"/>
                </a:solidFill>
                <a:latin typeface="Poppins"/>
                <a:ea typeface="Poppins"/>
                <a:cs typeface="Poppins"/>
                <a:sym typeface="Poppins"/>
              </a:rPr>
              <a:t> mm Hg, with a standard deviation of </a:t>
            </a:r>
            <a:r>
              <a:rPr lang="en-US" b="1" dirty="0">
                <a:solidFill>
                  <a:schemeClr val="tx1"/>
                </a:solidFill>
                <a:latin typeface="Poppins"/>
                <a:ea typeface="Poppins"/>
                <a:cs typeface="Poppins"/>
                <a:sym typeface="Poppins"/>
              </a:rPr>
              <a:t>17.52</a:t>
            </a:r>
            <a:r>
              <a:rPr lang="en-US" dirty="0">
                <a:solidFill>
                  <a:srgbClr val="0070C0"/>
                </a:solidFill>
                <a:latin typeface="Poppins"/>
                <a:ea typeface="Poppins"/>
                <a:cs typeface="Poppins"/>
                <a:sym typeface="Poppins"/>
              </a:rPr>
              <a:t> mm Hg. The minimum and maximum values are </a:t>
            </a:r>
            <a:r>
              <a:rPr lang="en-US" b="1" dirty="0">
                <a:solidFill>
                  <a:schemeClr val="tx1"/>
                </a:solidFill>
                <a:latin typeface="Poppins"/>
                <a:ea typeface="Poppins"/>
                <a:cs typeface="Poppins"/>
                <a:sym typeface="Poppins"/>
              </a:rPr>
              <a:t>94</a:t>
            </a:r>
            <a:r>
              <a:rPr lang="en-US" dirty="0">
                <a:solidFill>
                  <a:srgbClr val="0070C0"/>
                </a:solidFill>
                <a:latin typeface="Poppins"/>
                <a:ea typeface="Poppins"/>
                <a:cs typeface="Poppins"/>
                <a:sym typeface="Poppins"/>
              </a:rPr>
              <a:t> mm Hg and </a:t>
            </a:r>
            <a:r>
              <a:rPr lang="en-US" b="1" dirty="0">
                <a:solidFill>
                  <a:schemeClr val="tx1"/>
                </a:solidFill>
                <a:latin typeface="Poppins"/>
                <a:ea typeface="Poppins"/>
                <a:cs typeface="Poppins"/>
                <a:sym typeface="Poppins"/>
              </a:rPr>
              <a:t>200</a:t>
            </a:r>
            <a:r>
              <a:rPr lang="en-US" dirty="0">
                <a:solidFill>
                  <a:srgbClr val="0070C0"/>
                </a:solidFill>
                <a:latin typeface="Poppins"/>
                <a:ea typeface="Poppins"/>
                <a:cs typeface="Poppins"/>
                <a:sym typeface="Poppins"/>
              </a:rPr>
              <a:t> mm Hg, respectively.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mean cholesterol level is </a:t>
            </a:r>
            <a:r>
              <a:rPr lang="en-US" b="1" dirty="0">
                <a:solidFill>
                  <a:schemeClr val="tx1"/>
                </a:solidFill>
                <a:latin typeface="Poppins"/>
                <a:ea typeface="Poppins"/>
                <a:cs typeface="Poppins"/>
                <a:sym typeface="Poppins"/>
              </a:rPr>
              <a:t>246</a:t>
            </a:r>
            <a:r>
              <a:rPr lang="en-US" dirty="0">
                <a:solidFill>
                  <a:srgbClr val="0070C0"/>
                </a:solidFill>
                <a:latin typeface="Poppins"/>
                <a:ea typeface="Poppins"/>
                <a:cs typeface="Poppins"/>
                <a:sym typeface="Poppins"/>
              </a:rPr>
              <a:t> mg/dl, with a standard deviation of </a:t>
            </a:r>
            <a:r>
              <a:rPr lang="en-US" b="1" dirty="0">
                <a:solidFill>
                  <a:schemeClr val="tx1"/>
                </a:solidFill>
                <a:latin typeface="Poppins"/>
                <a:ea typeface="Poppins"/>
                <a:cs typeface="Poppins"/>
                <a:sym typeface="Poppins"/>
              </a:rPr>
              <a:t>51.59</a:t>
            </a:r>
            <a:r>
              <a:rPr lang="en-US" dirty="0">
                <a:solidFill>
                  <a:srgbClr val="0070C0"/>
                </a:solidFill>
                <a:latin typeface="Poppins"/>
                <a:ea typeface="Poppins"/>
                <a:cs typeface="Poppins"/>
                <a:sym typeface="Poppins"/>
              </a:rPr>
              <a:t> mg/dl. Cholesterol levels range from </a:t>
            </a:r>
            <a:r>
              <a:rPr lang="en-US" b="1" dirty="0">
                <a:solidFill>
                  <a:schemeClr val="tx1"/>
                </a:solidFill>
                <a:latin typeface="Poppins"/>
                <a:ea typeface="Poppins"/>
                <a:cs typeface="Poppins"/>
                <a:sym typeface="Poppins"/>
              </a:rPr>
              <a:t>126</a:t>
            </a:r>
            <a:r>
              <a:rPr lang="en-US" dirty="0">
                <a:solidFill>
                  <a:srgbClr val="0070C0"/>
                </a:solidFill>
                <a:latin typeface="Poppins"/>
                <a:ea typeface="Poppins"/>
                <a:cs typeface="Poppins"/>
                <a:sym typeface="Poppins"/>
              </a:rPr>
              <a:t> mg/dl to </a:t>
            </a:r>
            <a:r>
              <a:rPr lang="en-US" b="1" dirty="0">
                <a:solidFill>
                  <a:schemeClr val="tx1"/>
                </a:solidFill>
                <a:latin typeface="Poppins"/>
                <a:ea typeface="Poppins"/>
                <a:cs typeface="Poppins"/>
                <a:sym typeface="Poppins"/>
              </a:rPr>
              <a:t>564</a:t>
            </a:r>
            <a:r>
              <a:rPr lang="en-US" dirty="0">
                <a:solidFill>
                  <a:srgbClr val="0070C0"/>
                </a:solidFill>
                <a:latin typeface="Poppins"/>
                <a:ea typeface="Poppins"/>
                <a:cs typeface="Poppins"/>
                <a:sym typeface="Poppins"/>
              </a:rPr>
              <a:t> mg/dl.</a:t>
            </a:r>
          </a:p>
        </p:txBody>
      </p:sp>
    </p:spTree>
    <p:extLst>
      <p:ext uri="{BB962C8B-B14F-4D97-AF65-F5344CB8AC3E}">
        <p14:creationId xmlns:p14="http://schemas.microsoft.com/office/powerpoint/2010/main" val="396257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524580"/>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Health data analysis is indispensable in modern healthcare, offering invaluable insights into disease trends, treatment efficacy, and population health. By deciphering complex datasets, healthcare professionals can make informed decisions, optimize resource allocation, and drive evidence-based practices. </a:t>
            </a:r>
          </a:p>
          <a:p>
            <a:pPr marL="0" lvl="0" indent="0" algn="l" rtl="0">
              <a:lnSpc>
                <a:spcPct val="150000"/>
              </a:lnSpc>
              <a:spcBef>
                <a:spcPts val="0"/>
              </a:spcBef>
              <a:spcAft>
                <a:spcPts val="0"/>
              </a:spcAft>
              <a:buClr>
                <a:schemeClr val="lt1"/>
              </a:buClr>
              <a:buSzPts val="1800"/>
              <a:buNone/>
            </a:pPr>
            <a:endParaRPr lang="en-US" sz="1800" dirty="0">
              <a:latin typeface="Poppins"/>
              <a:ea typeface="Poppins"/>
              <a:cs typeface="Poppins"/>
              <a:sym typeface="Poppins"/>
            </a:endParaRPr>
          </a:p>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From enhancing disease surveillance to guiding public health policies, health data analysis plays a pivotal role in advancing healthcare delivery and improving patient outcomes.</a:t>
            </a:r>
            <a:endParaRPr lang="en-US" dirty="0">
              <a:latin typeface="Poppins" panose="00000500000000000000" pitchFamily="2" charset="0"/>
              <a:cs typeface="Poppins" panose="00000500000000000000" pitchFamily="2" charset="0"/>
            </a:endParaRP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2"/>
            <a:ext cx="11268180" cy="4666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Approximately </a:t>
            </a:r>
            <a:r>
              <a:rPr lang="en-US" b="1" dirty="0">
                <a:solidFill>
                  <a:schemeClr val="tx1"/>
                </a:solidFill>
                <a:latin typeface="Poppins"/>
                <a:ea typeface="Poppins"/>
                <a:cs typeface="Poppins"/>
                <a:sym typeface="Poppins"/>
              </a:rPr>
              <a:t>14.93%</a:t>
            </a:r>
            <a:r>
              <a:rPr lang="en-US" dirty="0">
                <a:solidFill>
                  <a:srgbClr val="0070C0"/>
                </a:solidFill>
                <a:latin typeface="Poppins"/>
                <a:ea typeface="Poppins"/>
                <a:cs typeface="Poppins"/>
                <a:sym typeface="Poppins"/>
              </a:rPr>
              <a:t> of patients had high fasting blood sugar (</a:t>
            </a:r>
            <a:r>
              <a:rPr lang="en-US" dirty="0" err="1">
                <a:solidFill>
                  <a:srgbClr val="0070C0"/>
                </a:solidFill>
                <a:latin typeface="Poppins"/>
                <a:ea typeface="Poppins"/>
                <a:cs typeface="Poppins"/>
                <a:sym typeface="Poppins"/>
              </a:rPr>
              <a:t>fbs</a:t>
            </a:r>
            <a:r>
              <a:rPr lang="en-US" dirty="0">
                <a:solidFill>
                  <a:srgbClr val="0070C0"/>
                </a:solidFill>
                <a:latin typeface="Poppins"/>
                <a:ea typeface="Poppins"/>
                <a:cs typeface="Poppins"/>
                <a:sym typeface="Poppins"/>
              </a:rPr>
              <a:t>), as indicated by a value of </a:t>
            </a:r>
            <a:r>
              <a:rPr lang="en-US" b="1" dirty="0">
                <a:solidFill>
                  <a:schemeClr val="tx1"/>
                </a:solidFill>
                <a:latin typeface="Poppins"/>
                <a:ea typeface="Poppins"/>
                <a:cs typeface="Poppins"/>
                <a:sym typeface="Poppins"/>
              </a:rPr>
              <a:t>1</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distribution of resting electrocardiographic results is fairly evenly distributed, with a mean value of approximately </a:t>
            </a:r>
            <a:r>
              <a:rPr lang="en-US" b="1" dirty="0">
                <a:solidFill>
                  <a:schemeClr val="tx1"/>
                </a:solidFill>
                <a:latin typeface="Poppins"/>
                <a:ea typeface="Poppins"/>
                <a:cs typeface="Poppins"/>
                <a:sym typeface="Poppins"/>
              </a:rPr>
              <a:t>0.53</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average maximum heart rate achieved is </a:t>
            </a:r>
            <a:r>
              <a:rPr lang="en-US" b="1" dirty="0">
                <a:solidFill>
                  <a:schemeClr val="tx1"/>
                </a:solidFill>
                <a:latin typeface="Poppins"/>
                <a:ea typeface="Poppins"/>
                <a:cs typeface="Poppins"/>
                <a:sym typeface="Poppins"/>
              </a:rPr>
              <a:t>149.11</a:t>
            </a:r>
            <a:r>
              <a:rPr lang="en-US" dirty="0">
                <a:solidFill>
                  <a:srgbClr val="0070C0"/>
                </a:solidFill>
                <a:latin typeface="Poppins"/>
                <a:ea typeface="Poppins"/>
                <a:cs typeface="Poppins"/>
                <a:sym typeface="Poppins"/>
              </a:rPr>
              <a:t> beats per minute (bpm), with a standard deviation of </a:t>
            </a:r>
            <a:r>
              <a:rPr lang="en-US" b="1" dirty="0">
                <a:solidFill>
                  <a:schemeClr val="tx1"/>
                </a:solidFill>
                <a:latin typeface="Poppins"/>
                <a:ea typeface="Poppins"/>
                <a:cs typeface="Poppins"/>
                <a:sym typeface="Poppins"/>
              </a:rPr>
              <a:t>23.01</a:t>
            </a:r>
            <a:r>
              <a:rPr lang="en-US" dirty="0">
                <a:solidFill>
                  <a:srgbClr val="0070C0"/>
                </a:solidFill>
                <a:latin typeface="Poppins"/>
                <a:ea typeface="Poppins"/>
                <a:cs typeface="Poppins"/>
                <a:sym typeface="Poppins"/>
              </a:rPr>
              <a:t> bpm.</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About </a:t>
            </a:r>
            <a:r>
              <a:rPr lang="en-US" b="1" dirty="0">
                <a:solidFill>
                  <a:schemeClr val="tx1"/>
                </a:solidFill>
                <a:latin typeface="Poppins"/>
                <a:ea typeface="Poppins"/>
                <a:cs typeface="Poppins"/>
                <a:sym typeface="Poppins"/>
              </a:rPr>
              <a:t>33.66% </a:t>
            </a:r>
            <a:r>
              <a:rPr lang="en-US" dirty="0">
                <a:solidFill>
                  <a:srgbClr val="0070C0"/>
                </a:solidFill>
                <a:latin typeface="Poppins"/>
                <a:ea typeface="Poppins"/>
                <a:cs typeface="Poppins"/>
                <a:sym typeface="Poppins"/>
              </a:rPr>
              <a:t>of patients experienced exercise-induced angina, as indicated by a value of </a:t>
            </a:r>
            <a:r>
              <a:rPr lang="en-US" b="1" dirty="0">
                <a:solidFill>
                  <a:schemeClr val="tx1"/>
                </a:solidFill>
                <a:latin typeface="Poppins"/>
                <a:ea typeface="Poppins"/>
                <a:cs typeface="Poppins"/>
                <a:sym typeface="Poppins"/>
              </a:rPr>
              <a:t>1</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mean value of ST depression induced by exercise relative to rest is approximately </a:t>
            </a:r>
            <a:r>
              <a:rPr lang="en-US" b="1" dirty="0">
                <a:solidFill>
                  <a:schemeClr val="tx1"/>
                </a:solidFill>
                <a:latin typeface="Poppins"/>
                <a:ea typeface="Poppins"/>
                <a:cs typeface="Poppins"/>
                <a:sym typeface="Poppins"/>
              </a:rPr>
              <a:t>1.07</a:t>
            </a:r>
            <a:r>
              <a:rPr lang="en-US" dirty="0">
                <a:solidFill>
                  <a:srgbClr val="0070C0"/>
                </a:solidFill>
                <a:latin typeface="Poppins"/>
                <a:ea typeface="Poppins"/>
                <a:cs typeface="Poppins"/>
                <a:sym typeface="Poppins"/>
              </a:rPr>
              <a:t>, with a standard deviation of </a:t>
            </a:r>
            <a:r>
              <a:rPr lang="en-US" b="1" dirty="0">
                <a:solidFill>
                  <a:schemeClr val="tx1"/>
                </a:solidFill>
                <a:latin typeface="Poppins"/>
                <a:ea typeface="Poppins"/>
                <a:cs typeface="Poppins"/>
                <a:sym typeface="Poppins"/>
              </a:rPr>
              <a:t>1.18.</a:t>
            </a:r>
          </a:p>
        </p:txBody>
      </p:sp>
    </p:spTree>
    <p:extLst>
      <p:ext uri="{BB962C8B-B14F-4D97-AF65-F5344CB8AC3E}">
        <p14:creationId xmlns:p14="http://schemas.microsoft.com/office/powerpoint/2010/main" val="190935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2"/>
            <a:ext cx="11268180" cy="4666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majority of patients have a slope value of </a:t>
            </a:r>
            <a:r>
              <a:rPr lang="en-US" b="1" dirty="0">
                <a:solidFill>
                  <a:schemeClr val="tx1"/>
                </a:solidFill>
                <a:latin typeface="Poppins"/>
                <a:ea typeface="Poppins"/>
                <a:cs typeface="Poppins"/>
                <a:sym typeface="Poppins"/>
              </a:rPr>
              <a:t>1</a:t>
            </a:r>
            <a:r>
              <a:rPr lang="en-US" dirty="0">
                <a:solidFill>
                  <a:srgbClr val="0070C0"/>
                </a:solidFill>
                <a:latin typeface="Poppins"/>
                <a:ea typeface="Poppins"/>
                <a:cs typeface="Poppins"/>
                <a:sym typeface="Poppins"/>
              </a:rPr>
              <a:t>, indicating down sloping, followed by a value of </a:t>
            </a:r>
            <a:r>
              <a:rPr lang="en-US" b="1" dirty="0">
                <a:solidFill>
                  <a:schemeClr val="tx1"/>
                </a:solidFill>
                <a:latin typeface="Poppins"/>
                <a:ea typeface="Poppins"/>
                <a:cs typeface="Poppins"/>
                <a:sym typeface="Poppins"/>
              </a:rPr>
              <a:t>2</a:t>
            </a:r>
            <a:r>
              <a:rPr lang="en-US" dirty="0">
                <a:solidFill>
                  <a:srgbClr val="0070C0"/>
                </a:solidFill>
                <a:latin typeface="Poppins"/>
                <a:ea typeface="Poppins"/>
                <a:cs typeface="Poppins"/>
                <a:sym typeface="Poppins"/>
              </a:rPr>
              <a:t>, indicating flat.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mean number of major vessels is approximately </a:t>
            </a:r>
            <a:r>
              <a:rPr lang="en-US" b="1" dirty="0">
                <a:solidFill>
                  <a:schemeClr val="tx1"/>
                </a:solidFill>
                <a:latin typeface="Poppins"/>
                <a:ea typeface="Poppins"/>
                <a:cs typeface="Poppins"/>
                <a:sym typeface="Poppins"/>
              </a:rPr>
              <a:t>0.75</a:t>
            </a:r>
            <a:r>
              <a:rPr lang="en-US" dirty="0">
                <a:solidFill>
                  <a:srgbClr val="0070C0"/>
                </a:solidFill>
                <a:latin typeface="Poppins"/>
                <a:ea typeface="Poppins"/>
                <a:cs typeface="Poppins"/>
                <a:sym typeface="Poppins"/>
              </a:rPr>
              <a:t>, with a standard deviation of </a:t>
            </a:r>
            <a:r>
              <a:rPr lang="en-US" b="1" dirty="0">
                <a:solidFill>
                  <a:schemeClr val="tx1"/>
                </a:solidFill>
                <a:latin typeface="Poppins"/>
                <a:ea typeface="Poppins"/>
                <a:cs typeface="Poppins"/>
                <a:sym typeface="Poppins"/>
              </a:rPr>
              <a:t>1.03</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majority of patients have thalassemia type </a:t>
            </a:r>
            <a:r>
              <a:rPr lang="en-US" b="1" dirty="0">
                <a:solidFill>
                  <a:schemeClr val="tx1"/>
                </a:solidFill>
                <a:latin typeface="Poppins"/>
                <a:ea typeface="Poppins"/>
                <a:cs typeface="Poppins"/>
                <a:sym typeface="Poppins"/>
              </a:rPr>
              <a:t>2</a:t>
            </a:r>
            <a:r>
              <a:rPr lang="en-US" dirty="0">
                <a:solidFill>
                  <a:srgbClr val="0070C0"/>
                </a:solidFill>
                <a:latin typeface="Poppins"/>
                <a:ea typeface="Poppins"/>
                <a:cs typeface="Poppins"/>
                <a:sym typeface="Poppins"/>
              </a:rPr>
              <a:t>, followed by type </a:t>
            </a:r>
            <a:r>
              <a:rPr lang="en-US" b="1" dirty="0">
                <a:solidFill>
                  <a:schemeClr val="tx1"/>
                </a:solidFill>
                <a:latin typeface="Poppins"/>
                <a:ea typeface="Poppins"/>
                <a:cs typeface="Poppins"/>
                <a:sym typeface="Poppins"/>
              </a:rPr>
              <a:t>3</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Approximately </a:t>
            </a:r>
            <a:r>
              <a:rPr lang="en-US" b="1" dirty="0">
                <a:solidFill>
                  <a:schemeClr val="tx1"/>
                </a:solidFill>
                <a:latin typeface="Poppins"/>
                <a:ea typeface="Poppins"/>
                <a:cs typeface="Poppins"/>
                <a:sym typeface="Poppins"/>
              </a:rPr>
              <a:t>51.32%</a:t>
            </a:r>
            <a:r>
              <a:rPr lang="en-US" dirty="0">
                <a:solidFill>
                  <a:srgbClr val="0070C0"/>
                </a:solidFill>
                <a:latin typeface="Poppins"/>
                <a:ea typeface="Poppins"/>
                <a:cs typeface="Poppins"/>
                <a:sym typeface="Poppins"/>
              </a:rPr>
              <a:t> of patients were diagnosed with heart disease, indicating a balanced dataset with roughly equal instances of </a:t>
            </a:r>
            <a:r>
              <a:rPr lang="en-US" b="1" dirty="0">
                <a:solidFill>
                  <a:schemeClr val="tx1"/>
                </a:solidFill>
                <a:latin typeface="Poppins"/>
                <a:ea typeface="Poppins"/>
                <a:cs typeface="Poppins"/>
                <a:sym typeface="Poppins"/>
              </a:rPr>
              <a:t>positive</a:t>
            </a:r>
            <a:r>
              <a:rPr lang="en-US" dirty="0">
                <a:solidFill>
                  <a:srgbClr val="0070C0"/>
                </a:solidFill>
                <a:latin typeface="Poppins"/>
                <a:ea typeface="Poppins"/>
                <a:cs typeface="Poppins"/>
                <a:sym typeface="Poppins"/>
              </a:rPr>
              <a:t> and </a:t>
            </a:r>
            <a:r>
              <a:rPr lang="en-US" b="1" dirty="0">
                <a:solidFill>
                  <a:schemeClr val="tx1"/>
                </a:solidFill>
                <a:latin typeface="Poppins"/>
                <a:ea typeface="Poppins"/>
                <a:cs typeface="Poppins"/>
                <a:sym typeface="Poppins"/>
              </a:rPr>
              <a:t>negative</a:t>
            </a:r>
            <a:r>
              <a:rPr lang="en-US" dirty="0">
                <a:solidFill>
                  <a:srgbClr val="0070C0"/>
                </a:solidFill>
                <a:latin typeface="Poppins"/>
                <a:ea typeface="Poppins"/>
                <a:cs typeface="Poppins"/>
                <a:sym typeface="Poppins"/>
              </a:rPr>
              <a:t> cases.</a:t>
            </a:r>
            <a:endParaRPr lang="en-US" b="1" dirty="0">
              <a:solidFill>
                <a:schemeClr val="tx1"/>
              </a:solidFill>
              <a:latin typeface="Poppins"/>
              <a:ea typeface="Poppins"/>
              <a:cs typeface="Poppins"/>
              <a:sym typeface="Poppins"/>
            </a:endParaRPr>
          </a:p>
        </p:txBody>
      </p:sp>
    </p:spTree>
    <p:extLst>
      <p:ext uri="{BB962C8B-B14F-4D97-AF65-F5344CB8AC3E}">
        <p14:creationId xmlns:p14="http://schemas.microsoft.com/office/powerpoint/2010/main" val="303870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348234"/>
            <a:ext cx="10801456"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project successfully conducted exploratory data analysis, data cleaning, and preprocessing of heart disease diagnostic data.</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Machine learning models were trained to predict heart disease diagnosis with considerable accuracy.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An interactive dashboard was developed to visualize key insights and trends from the data.</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Through this project, valuable insights were derived regarding demographic patterns, clinical indicators, and predictive factors associated with heart disease.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These findings provide actionable insights for healthcare professionals to enhance diagnostic processes and inform future healthcare strategies aimed at mitigating the impact of heart disease.</a:t>
            </a:r>
          </a:p>
        </p:txBody>
      </p:sp>
    </p:spTree>
    <p:extLst>
      <p:ext uri="{BB962C8B-B14F-4D97-AF65-F5344CB8AC3E}">
        <p14:creationId xmlns:p14="http://schemas.microsoft.com/office/powerpoint/2010/main" val="25807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Summary</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471544"/>
            <a:ext cx="10958485"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dataset comprises individuals across a wide age range, with an average age of approximately </a:t>
            </a:r>
            <a:r>
              <a:rPr lang="en-US" b="1" dirty="0">
                <a:solidFill>
                  <a:schemeClr val="tx1"/>
                </a:solidFill>
                <a:latin typeface="Poppins"/>
                <a:ea typeface="Poppins"/>
                <a:cs typeface="Poppins"/>
                <a:sym typeface="Poppins"/>
              </a:rPr>
              <a:t>54</a:t>
            </a:r>
            <a:r>
              <a:rPr lang="en-US" dirty="0">
                <a:solidFill>
                  <a:srgbClr val="0070C0"/>
                </a:solidFill>
                <a:latin typeface="Poppins"/>
                <a:ea typeface="Poppins"/>
                <a:cs typeface="Poppins"/>
                <a:sym typeface="Poppins"/>
              </a:rPr>
              <a:t> years. This suggests that heart disease is not limited to any specific age group and affects individuals across various stages of life.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Key clinical parameters such as </a:t>
            </a:r>
            <a:r>
              <a:rPr lang="en-US" b="1" dirty="0">
                <a:solidFill>
                  <a:schemeClr val="tx1"/>
                </a:solidFill>
                <a:latin typeface="Poppins"/>
                <a:ea typeface="Poppins"/>
                <a:cs typeface="Poppins"/>
                <a:sym typeface="Poppins"/>
              </a:rPr>
              <a:t>resting blood pressure</a:t>
            </a:r>
            <a:r>
              <a:rPr lang="en-US" dirty="0">
                <a:solidFill>
                  <a:srgbClr val="0070C0"/>
                </a:solidFill>
                <a:latin typeface="Poppins"/>
                <a:ea typeface="Poppins"/>
                <a:cs typeface="Poppins"/>
                <a:sym typeface="Poppins"/>
              </a:rPr>
              <a:t>, </a:t>
            </a:r>
            <a:r>
              <a:rPr lang="en-US" b="1" dirty="0">
                <a:solidFill>
                  <a:schemeClr val="tx1"/>
                </a:solidFill>
                <a:latin typeface="Poppins"/>
                <a:ea typeface="Poppins"/>
                <a:cs typeface="Poppins"/>
                <a:sym typeface="Poppins"/>
              </a:rPr>
              <a:t>cholesterol levels</a:t>
            </a:r>
            <a:r>
              <a:rPr lang="en-US" dirty="0">
                <a:solidFill>
                  <a:srgbClr val="0070C0"/>
                </a:solidFill>
                <a:latin typeface="Poppins"/>
                <a:ea typeface="Poppins"/>
                <a:cs typeface="Poppins"/>
                <a:sym typeface="Poppins"/>
              </a:rPr>
              <a:t>, and </a:t>
            </a:r>
            <a:r>
              <a:rPr lang="en-US" b="1" dirty="0">
                <a:solidFill>
                  <a:schemeClr val="tx1"/>
                </a:solidFill>
                <a:latin typeface="Poppins"/>
                <a:ea typeface="Poppins"/>
                <a:cs typeface="Poppins"/>
                <a:sym typeface="Poppins"/>
              </a:rPr>
              <a:t>maximum heart rate </a:t>
            </a:r>
            <a:r>
              <a:rPr lang="en-US" dirty="0">
                <a:solidFill>
                  <a:srgbClr val="0070C0"/>
                </a:solidFill>
                <a:latin typeface="Poppins"/>
                <a:ea typeface="Poppins"/>
                <a:cs typeface="Poppins"/>
                <a:sym typeface="Poppins"/>
              </a:rPr>
              <a:t>vary considerably among patients. Understanding these variations is crucial for accurate diagnosis and treatment planning.</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Factors such as </a:t>
            </a:r>
            <a:r>
              <a:rPr lang="en-US" b="1" dirty="0">
                <a:solidFill>
                  <a:schemeClr val="tx1"/>
                </a:solidFill>
                <a:latin typeface="Poppins"/>
                <a:ea typeface="Poppins"/>
                <a:cs typeface="Poppins"/>
                <a:sym typeface="Poppins"/>
              </a:rPr>
              <a:t>high fasting blood sugar </a:t>
            </a:r>
            <a:r>
              <a:rPr lang="en-US" dirty="0">
                <a:solidFill>
                  <a:srgbClr val="0070C0"/>
                </a:solidFill>
                <a:latin typeface="Poppins"/>
                <a:ea typeface="Poppins"/>
                <a:cs typeface="Poppins"/>
                <a:sym typeface="Poppins"/>
              </a:rPr>
              <a:t>and </a:t>
            </a:r>
            <a:r>
              <a:rPr lang="en-US" b="1" dirty="0">
                <a:solidFill>
                  <a:schemeClr val="tx1"/>
                </a:solidFill>
                <a:latin typeface="Poppins"/>
                <a:ea typeface="Poppins"/>
                <a:cs typeface="Poppins"/>
                <a:sym typeface="Poppins"/>
              </a:rPr>
              <a:t>exercise-induced angina </a:t>
            </a:r>
            <a:r>
              <a:rPr lang="en-US" dirty="0">
                <a:solidFill>
                  <a:srgbClr val="0070C0"/>
                </a:solidFill>
                <a:latin typeface="Poppins"/>
                <a:ea typeface="Poppins"/>
                <a:cs typeface="Poppins"/>
                <a:sym typeface="Poppins"/>
              </a:rPr>
              <a:t>are prevalent among a subset of patients, indicating potential risk factors for heart disease development.</a:t>
            </a:r>
          </a:p>
        </p:txBody>
      </p:sp>
    </p:spTree>
    <p:extLst>
      <p:ext uri="{BB962C8B-B14F-4D97-AF65-F5344CB8AC3E}">
        <p14:creationId xmlns:p14="http://schemas.microsoft.com/office/powerpoint/2010/main" val="50253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Summary</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471544"/>
            <a:ext cx="10958485"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Features like </a:t>
            </a:r>
            <a:r>
              <a:rPr lang="en-US" b="1" dirty="0">
                <a:solidFill>
                  <a:schemeClr val="tx1"/>
                </a:solidFill>
                <a:latin typeface="Poppins"/>
                <a:ea typeface="Poppins"/>
                <a:cs typeface="Poppins"/>
                <a:sym typeface="Poppins"/>
              </a:rPr>
              <a:t>ST depression </a:t>
            </a:r>
            <a:r>
              <a:rPr lang="en-US" dirty="0">
                <a:solidFill>
                  <a:srgbClr val="0070C0"/>
                </a:solidFill>
                <a:latin typeface="Poppins"/>
                <a:ea typeface="Poppins"/>
                <a:cs typeface="Poppins"/>
                <a:sym typeface="Poppins"/>
              </a:rPr>
              <a:t>induced by exercise and the </a:t>
            </a:r>
            <a:r>
              <a:rPr lang="en-US" b="1" dirty="0">
                <a:solidFill>
                  <a:schemeClr val="tx1"/>
                </a:solidFill>
                <a:latin typeface="Poppins"/>
                <a:ea typeface="Poppins"/>
                <a:cs typeface="Poppins"/>
                <a:sym typeface="Poppins"/>
              </a:rPr>
              <a:t>number of major vessels </a:t>
            </a:r>
            <a:r>
              <a:rPr lang="en-US" dirty="0">
                <a:solidFill>
                  <a:srgbClr val="0070C0"/>
                </a:solidFill>
                <a:latin typeface="Poppins"/>
                <a:ea typeface="Poppins"/>
                <a:cs typeface="Poppins"/>
                <a:sym typeface="Poppins"/>
              </a:rPr>
              <a:t>provide valuable diagnostic insights. Higher values of these features may indicate a greater likelihood of heart disease.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dataset contains a balanced distribution of </a:t>
            </a:r>
            <a:r>
              <a:rPr lang="en-US" b="1" dirty="0">
                <a:solidFill>
                  <a:schemeClr val="tx1"/>
                </a:solidFill>
                <a:latin typeface="Poppins"/>
                <a:ea typeface="Poppins"/>
                <a:cs typeface="Poppins"/>
                <a:sym typeface="Poppins"/>
              </a:rPr>
              <a:t>positive</a:t>
            </a:r>
            <a:r>
              <a:rPr lang="en-US" dirty="0">
                <a:solidFill>
                  <a:srgbClr val="0070C0"/>
                </a:solidFill>
                <a:latin typeface="Poppins"/>
                <a:ea typeface="Poppins"/>
                <a:cs typeface="Poppins"/>
                <a:sym typeface="Poppins"/>
              </a:rPr>
              <a:t> and </a:t>
            </a:r>
            <a:r>
              <a:rPr lang="en-US" b="1" dirty="0">
                <a:solidFill>
                  <a:schemeClr val="tx1"/>
                </a:solidFill>
                <a:latin typeface="Poppins"/>
                <a:ea typeface="Poppins"/>
                <a:cs typeface="Poppins"/>
                <a:sym typeface="Poppins"/>
              </a:rPr>
              <a:t>negative</a:t>
            </a:r>
            <a:r>
              <a:rPr lang="en-US" dirty="0">
                <a:solidFill>
                  <a:srgbClr val="0070C0"/>
                </a:solidFill>
                <a:latin typeface="Poppins"/>
                <a:ea typeface="Poppins"/>
                <a:cs typeface="Poppins"/>
                <a:sym typeface="Poppins"/>
              </a:rPr>
              <a:t> instances of heart disease, facilitating model training and evaluation without bias towards either class.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Thalassemia </a:t>
            </a:r>
            <a:r>
              <a:rPr lang="en-US" b="1" dirty="0">
                <a:solidFill>
                  <a:schemeClr val="tx1"/>
                </a:solidFill>
                <a:latin typeface="Poppins"/>
                <a:ea typeface="Poppins"/>
                <a:cs typeface="Poppins"/>
                <a:sym typeface="Poppins"/>
              </a:rPr>
              <a:t>type 2</a:t>
            </a:r>
            <a:r>
              <a:rPr lang="en-US" dirty="0">
                <a:solidFill>
                  <a:srgbClr val="0070C0"/>
                </a:solidFill>
                <a:latin typeface="Poppins"/>
                <a:ea typeface="Poppins"/>
                <a:cs typeface="Poppins"/>
                <a:sym typeface="Poppins"/>
              </a:rPr>
              <a:t> appears to be the most common type among patients with heart disease. Exploring the relationship between </a:t>
            </a:r>
            <a:r>
              <a:rPr lang="en-US" b="1" dirty="0">
                <a:solidFill>
                  <a:schemeClr val="tx1"/>
                </a:solidFill>
                <a:latin typeface="Poppins"/>
                <a:ea typeface="Poppins"/>
                <a:cs typeface="Poppins"/>
                <a:sym typeface="Poppins"/>
              </a:rPr>
              <a:t>thalassemia</a:t>
            </a:r>
            <a:r>
              <a:rPr lang="en-US" dirty="0">
                <a:solidFill>
                  <a:srgbClr val="0070C0"/>
                </a:solidFill>
                <a:latin typeface="Poppins"/>
                <a:ea typeface="Poppins"/>
                <a:cs typeface="Poppins"/>
                <a:sym typeface="Poppins"/>
              </a:rPr>
              <a:t> and </a:t>
            </a:r>
            <a:r>
              <a:rPr lang="en-US" b="1" dirty="0">
                <a:solidFill>
                  <a:schemeClr val="tx1"/>
                </a:solidFill>
                <a:latin typeface="Poppins"/>
                <a:ea typeface="Poppins"/>
                <a:cs typeface="Poppins"/>
                <a:sym typeface="Poppins"/>
              </a:rPr>
              <a:t>heart disease </a:t>
            </a:r>
            <a:r>
              <a:rPr lang="en-US" dirty="0">
                <a:solidFill>
                  <a:srgbClr val="0070C0"/>
                </a:solidFill>
                <a:latin typeface="Poppins"/>
                <a:ea typeface="Poppins"/>
                <a:cs typeface="Poppins"/>
                <a:sym typeface="Poppins"/>
              </a:rPr>
              <a:t>could provide further insights into disease mechanisms and potential treatment strategies.</a:t>
            </a:r>
          </a:p>
        </p:txBody>
      </p:sp>
    </p:spTree>
    <p:extLst>
      <p:ext uri="{BB962C8B-B14F-4D97-AF65-F5344CB8AC3E}">
        <p14:creationId xmlns:p14="http://schemas.microsoft.com/office/powerpoint/2010/main" val="248275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7" name="Google Shape;198;p2">
            <a:extLst>
              <a:ext uri="{FF2B5EF4-FFF2-40B4-BE49-F238E27FC236}">
                <a16:creationId xmlns:a16="http://schemas.microsoft.com/office/drawing/2014/main" id="{9935CA7C-D0BE-49D3-89B5-BDA0FEAC0BD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8" name="Google Shape;197;p2">
            <a:extLst>
              <a:ext uri="{FF2B5EF4-FFF2-40B4-BE49-F238E27FC236}">
                <a16:creationId xmlns:a16="http://schemas.microsoft.com/office/drawing/2014/main" id="{AA6EE553-CA39-4C77-A342-781FC0E2542F}"/>
              </a:ext>
            </a:extLst>
          </p:cNvPr>
          <p:cNvSpPr txBox="1">
            <a:spLocks/>
          </p:cNvSpPr>
          <p:nvPr/>
        </p:nvSpPr>
        <p:spPr>
          <a:xfrm>
            <a:off x="929093" y="1706563"/>
            <a:ext cx="11043832" cy="43197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Conduct comprehensive exploratory data analysis to understand the distribution of heart disease rates, demographics, and other relevant factors.</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Utilize various visualization techniques to illustrate key insights and trends in heart disease diagnostic data.</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Train machine learning models to predict heart disease diagnosis, evaluate their performance, and select the best-performing model.</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Develop an interactive dashboard to visualize and communicate the analysis results effectively.</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Derive actionable insights from the analysis to inform healthcare decision-making and future preparedness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96055" y="874503"/>
            <a:ext cx="5161871" cy="749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Project Overview</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7" name="Google Shape;198;p2">
            <a:extLst>
              <a:ext uri="{FF2B5EF4-FFF2-40B4-BE49-F238E27FC236}">
                <a16:creationId xmlns:a16="http://schemas.microsoft.com/office/drawing/2014/main" id="{9935CA7C-D0BE-49D3-89B5-BDA0FEAC0BD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6" name="Google Shape;197;p2">
            <a:extLst>
              <a:ext uri="{FF2B5EF4-FFF2-40B4-BE49-F238E27FC236}">
                <a16:creationId xmlns:a16="http://schemas.microsoft.com/office/drawing/2014/main" id="{AA9842D1-2B76-4359-95B4-C42A0FC13901}"/>
              </a:ext>
            </a:extLst>
          </p:cNvPr>
          <p:cNvSpPr txBox="1">
            <a:spLocks/>
          </p:cNvSpPr>
          <p:nvPr/>
        </p:nvSpPr>
        <p:spPr>
          <a:xfrm>
            <a:off x="929093" y="1536786"/>
            <a:ext cx="11262907" cy="43197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A. Dataset Detail:</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Source: </a:t>
            </a:r>
            <a:r>
              <a:rPr lang="en-US" sz="1800" dirty="0">
                <a:solidFill>
                  <a:schemeClr val="tx1"/>
                </a:solidFill>
                <a:latin typeface="Poppins"/>
                <a:ea typeface="Poppins"/>
                <a:cs typeface="Poppins"/>
                <a:sym typeface="Poppins"/>
              </a:rPr>
              <a:t>The dataset has been provided by Unified Mentors and the file name was “Heart Disease Data.csv”.</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Format: </a:t>
            </a:r>
            <a:r>
              <a:rPr lang="en-US" sz="1800" dirty="0">
                <a:solidFill>
                  <a:schemeClr val="tx1"/>
                </a:solidFill>
                <a:latin typeface="Poppins"/>
                <a:ea typeface="Poppins"/>
                <a:cs typeface="Poppins"/>
                <a:sym typeface="Poppins"/>
              </a:rPr>
              <a:t>CSV (Comma-Separated Values)</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Size: </a:t>
            </a:r>
            <a:r>
              <a:rPr lang="en-US" sz="1800" dirty="0">
                <a:solidFill>
                  <a:schemeClr val="tx1"/>
                </a:solidFill>
                <a:latin typeface="Poppins"/>
                <a:ea typeface="Poppins"/>
                <a:cs typeface="Poppins"/>
                <a:sym typeface="Poppins"/>
              </a:rPr>
              <a:t>1025</a:t>
            </a:r>
          </a:p>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B. Domain: </a:t>
            </a:r>
            <a:r>
              <a:rPr lang="en-US" sz="1800" dirty="0">
                <a:solidFill>
                  <a:schemeClr val="tx1"/>
                </a:solidFill>
                <a:latin typeface="Poppins"/>
                <a:ea typeface="Poppins"/>
                <a:cs typeface="Poppins"/>
                <a:sym typeface="Poppins"/>
              </a:rPr>
              <a:t>Health Care</a:t>
            </a:r>
          </a:p>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C. Technology and tools used:</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chemeClr val="tx1"/>
                </a:solidFill>
                <a:latin typeface="Poppins"/>
                <a:ea typeface="Poppins"/>
                <a:cs typeface="Poppins"/>
                <a:sym typeface="Poppins"/>
              </a:rPr>
              <a:t>Python: Used for data preprocessing, analysis, modeling and visualization.</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chemeClr val="tx1"/>
                </a:solidFill>
                <a:latin typeface="Poppins"/>
                <a:ea typeface="Poppins"/>
                <a:cs typeface="Poppins"/>
                <a:sym typeface="Poppins"/>
              </a:rPr>
              <a:t>Google </a:t>
            </a:r>
            <a:r>
              <a:rPr lang="en-US" sz="1800" dirty="0" err="1">
                <a:solidFill>
                  <a:schemeClr val="tx1"/>
                </a:solidFill>
                <a:latin typeface="Poppins"/>
                <a:ea typeface="Poppins"/>
                <a:cs typeface="Poppins"/>
                <a:sym typeface="Poppins"/>
              </a:rPr>
              <a:t>Colab</a:t>
            </a:r>
            <a:r>
              <a:rPr lang="en-US" sz="1800" dirty="0">
                <a:solidFill>
                  <a:schemeClr val="tx1"/>
                </a:solidFill>
                <a:latin typeface="Poppins"/>
                <a:ea typeface="Poppins"/>
                <a:cs typeface="Poppins"/>
                <a:sym typeface="Poppins"/>
              </a:rPr>
              <a:t>: Utilized as the primary development environment for running Python code</a:t>
            </a:r>
          </a:p>
          <a:p>
            <a:pPr marL="0" indent="0">
              <a:lnSpc>
                <a:spcPct val="150000"/>
              </a:lnSpc>
              <a:spcBef>
                <a:spcPts val="0"/>
              </a:spcBef>
              <a:buClr>
                <a:schemeClr val="tx1"/>
              </a:buClr>
              <a:buSzPts val="1800"/>
            </a:pPr>
            <a:endParaRPr lang="en-US" sz="2400" dirty="0">
              <a:solidFill>
                <a:schemeClr val="tx1"/>
              </a:solidFill>
              <a:latin typeface="Poppins"/>
              <a:ea typeface="Poppins"/>
              <a:cs typeface="Poppins"/>
              <a:sym typeface="Poppins"/>
            </a:endParaRPr>
          </a:p>
          <a:p>
            <a:pPr marL="0" indent="0">
              <a:lnSpc>
                <a:spcPct val="150000"/>
              </a:lnSpc>
              <a:spcBef>
                <a:spcPts val="0"/>
              </a:spcBef>
              <a:buClr>
                <a:schemeClr val="tx1"/>
              </a:buClr>
              <a:buSzPts val="1800"/>
            </a:pPr>
            <a:endParaRPr lang="en-US" sz="2400" dirty="0">
              <a:solidFill>
                <a:srgbClr val="0070C0"/>
              </a:solidFill>
              <a:latin typeface="Poppins"/>
              <a:ea typeface="Poppins"/>
              <a:cs typeface="Poppins"/>
              <a:sym typeface="Poppins"/>
            </a:endParaRPr>
          </a:p>
          <a:p>
            <a:pPr marL="0" indent="0">
              <a:lnSpc>
                <a:spcPct val="150000"/>
              </a:lnSpc>
              <a:spcBef>
                <a:spcPts val="0"/>
              </a:spcBef>
              <a:buClr>
                <a:schemeClr val="tx1"/>
              </a:buClr>
              <a:buSzPts val="1800"/>
            </a:pPr>
            <a:endParaRPr lang="en-US" sz="1800" dirty="0">
              <a:solidFill>
                <a:schemeClr val="tx1"/>
              </a:solidFill>
              <a:latin typeface="Poppins"/>
              <a:ea typeface="Poppins"/>
              <a:cs typeface="Poppins"/>
              <a:sym typeface="Poppins"/>
            </a:endParaRPr>
          </a:p>
        </p:txBody>
      </p:sp>
    </p:spTree>
    <p:extLst>
      <p:ext uri="{BB962C8B-B14F-4D97-AF65-F5344CB8AC3E}">
        <p14:creationId xmlns:p14="http://schemas.microsoft.com/office/powerpoint/2010/main" val="157564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Methodology and Process</a:t>
            </a: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929093" y="1706562"/>
            <a:ext cx="10610632" cy="46497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Data Extraction and Loading</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Data Cleaning and Preprocessing</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Exploratory Data Analysis (EDA) </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Model Training and Evaluation</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Dashboard Development</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Insights and Conclusion</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Extraction and Loading</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929093" y="1770381"/>
            <a:ext cx="10738320" cy="46497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The dataset has been provided by Unified Mentors in a CSV format.</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By using the </a:t>
            </a:r>
            <a:r>
              <a:rPr lang="en-US" sz="2400" b="1" dirty="0" err="1">
                <a:solidFill>
                  <a:schemeClr val="tx1"/>
                </a:solidFill>
                <a:latin typeface="Poppins"/>
                <a:ea typeface="Poppins"/>
                <a:cs typeface="Poppins"/>
                <a:sym typeface="Poppins"/>
              </a:rPr>
              <a:t>gdown</a:t>
            </a:r>
            <a:r>
              <a:rPr lang="en-US" sz="2400" dirty="0">
                <a:solidFill>
                  <a:srgbClr val="0070C0"/>
                </a:solidFill>
                <a:latin typeface="Poppins"/>
                <a:ea typeface="Poppins"/>
                <a:cs typeface="Poppins"/>
                <a:sym typeface="Poppins"/>
              </a:rPr>
              <a:t> library, we extracted this dataset file.</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Using the pandas library, the extracted file was loaded into the pandas </a:t>
            </a:r>
            <a:r>
              <a:rPr lang="en-US" sz="2400" b="1" dirty="0" err="1">
                <a:solidFill>
                  <a:schemeClr val="tx1"/>
                </a:solidFill>
                <a:latin typeface="Poppins"/>
                <a:ea typeface="Poppins"/>
                <a:cs typeface="Poppins"/>
                <a:sym typeface="Poppins"/>
              </a:rPr>
              <a:t>dataframe</a:t>
            </a:r>
            <a:r>
              <a:rPr lang="en-US" sz="2400" dirty="0">
                <a:solidFill>
                  <a:srgbClr val="0070C0"/>
                </a:solidFill>
                <a:latin typeface="Poppins"/>
                <a:ea typeface="Poppins"/>
                <a:cs typeface="Poppins"/>
                <a:sym typeface="Poppins"/>
              </a:rPr>
              <a:t> for further processing.</a:t>
            </a:r>
          </a:p>
        </p:txBody>
      </p:sp>
    </p:spTree>
    <p:extLst>
      <p:ext uri="{BB962C8B-B14F-4D97-AF65-F5344CB8AC3E}">
        <p14:creationId xmlns:p14="http://schemas.microsoft.com/office/powerpoint/2010/main" val="234194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5" name="Oval 14">
            <a:extLst>
              <a:ext uri="{FF2B5EF4-FFF2-40B4-BE49-F238E27FC236}">
                <a16:creationId xmlns:a16="http://schemas.microsoft.com/office/drawing/2014/main" id="{60198D95-3366-4D66-A75D-BBAF14C9BBEC}"/>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700088"/>
            <a:ext cx="10496417" cy="8633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Cleaning and Preprocessing</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690696" y="1477731"/>
            <a:ext cx="10881906" cy="469078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The dataset was examined for any missing values, but no missing values were found. </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For numerical columns (‘</a:t>
            </a:r>
            <a:r>
              <a:rPr lang="en-US" sz="2400" b="1" dirty="0">
                <a:solidFill>
                  <a:schemeClr val="tx1"/>
                </a:solidFill>
                <a:latin typeface="Poppins"/>
                <a:ea typeface="Poppins"/>
                <a:cs typeface="Poppins"/>
                <a:sym typeface="Poppins"/>
              </a:rPr>
              <a:t>age</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trestbps</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chol</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thalach</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oldpeak</a:t>
            </a:r>
            <a:r>
              <a:rPr lang="en-US" sz="2400" dirty="0">
                <a:solidFill>
                  <a:srgbClr val="0070C0"/>
                </a:solidFill>
                <a:latin typeface="Poppins"/>
                <a:ea typeface="Poppins"/>
                <a:cs typeface="Poppins"/>
                <a:sym typeface="Poppins"/>
              </a:rPr>
              <a:t>’), missing values were replaced with the median of each respective column to preserve central tendency and mitigate the impact of outliers.</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For categorical columns (‘</a:t>
            </a:r>
            <a:r>
              <a:rPr lang="en-US" sz="2400" b="1" dirty="0">
                <a:solidFill>
                  <a:schemeClr val="tx1"/>
                </a:solidFill>
                <a:latin typeface="Poppins"/>
                <a:ea typeface="Poppins"/>
                <a:cs typeface="Poppins"/>
                <a:sym typeface="Poppins"/>
              </a:rPr>
              <a:t>sex</a:t>
            </a:r>
            <a:r>
              <a:rPr lang="en-US" sz="2400" dirty="0">
                <a:solidFill>
                  <a:srgbClr val="0070C0"/>
                </a:solidFill>
                <a:latin typeface="Poppins"/>
                <a:ea typeface="Poppins"/>
                <a:cs typeface="Poppins"/>
                <a:sym typeface="Poppins"/>
              </a:rPr>
              <a:t>’, ‘</a:t>
            </a:r>
            <a:r>
              <a:rPr lang="en-US" sz="2400" b="1" dirty="0">
                <a:solidFill>
                  <a:schemeClr val="tx1"/>
                </a:solidFill>
                <a:latin typeface="Poppins"/>
                <a:ea typeface="Poppins"/>
                <a:cs typeface="Poppins"/>
                <a:sym typeface="Poppins"/>
              </a:rPr>
              <a:t>cp</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fbs</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restecg</a:t>
            </a:r>
            <a:r>
              <a:rPr lang="en-US" sz="2400" dirty="0">
                <a:solidFill>
                  <a:srgbClr val="0070C0"/>
                </a:solidFill>
                <a:latin typeface="Poppins"/>
                <a:ea typeface="Poppins"/>
                <a:cs typeface="Poppins"/>
                <a:sym typeface="Poppins"/>
              </a:rPr>
              <a:t>’, ‘</a:t>
            </a:r>
            <a:r>
              <a:rPr lang="en-US" sz="2400" b="1" dirty="0" err="1">
                <a:solidFill>
                  <a:schemeClr val="tx1"/>
                </a:solidFill>
                <a:latin typeface="Poppins"/>
                <a:ea typeface="Poppins"/>
                <a:cs typeface="Poppins"/>
                <a:sym typeface="Poppins"/>
              </a:rPr>
              <a:t>exang</a:t>
            </a:r>
            <a:r>
              <a:rPr lang="en-US" sz="2400" dirty="0">
                <a:solidFill>
                  <a:srgbClr val="0070C0"/>
                </a:solidFill>
                <a:latin typeface="Poppins"/>
                <a:ea typeface="Poppins"/>
                <a:cs typeface="Poppins"/>
                <a:sym typeface="Poppins"/>
              </a:rPr>
              <a:t>’, ‘</a:t>
            </a:r>
            <a:r>
              <a:rPr lang="en-US" sz="2400" b="1" dirty="0">
                <a:solidFill>
                  <a:schemeClr val="tx1"/>
                </a:solidFill>
                <a:latin typeface="Poppins"/>
                <a:ea typeface="Poppins"/>
                <a:cs typeface="Poppins"/>
                <a:sym typeface="Poppins"/>
              </a:rPr>
              <a:t>slope</a:t>
            </a:r>
            <a:r>
              <a:rPr lang="en-US" sz="2400" dirty="0">
                <a:solidFill>
                  <a:srgbClr val="0070C0"/>
                </a:solidFill>
                <a:latin typeface="Poppins"/>
                <a:ea typeface="Poppins"/>
                <a:cs typeface="Poppins"/>
                <a:sym typeface="Poppins"/>
              </a:rPr>
              <a:t>’, ‘ca’, ‘</a:t>
            </a:r>
            <a:r>
              <a:rPr lang="en-US" sz="2400" dirty="0" err="1">
                <a:solidFill>
                  <a:srgbClr val="0070C0"/>
                </a:solidFill>
                <a:latin typeface="Poppins"/>
                <a:ea typeface="Poppins"/>
                <a:cs typeface="Poppins"/>
                <a:sym typeface="Poppins"/>
              </a:rPr>
              <a:t>thal</a:t>
            </a:r>
            <a:r>
              <a:rPr lang="en-US" sz="2400" dirty="0">
                <a:solidFill>
                  <a:srgbClr val="0070C0"/>
                </a:solidFill>
                <a:latin typeface="Poppins"/>
                <a:ea typeface="Poppins"/>
                <a:cs typeface="Poppins"/>
                <a:sym typeface="Poppins"/>
              </a:rPr>
              <a:t>’), missing values were filled with the mode values to maintain the distribution of categorical variables.</a:t>
            </a:r>
          </a:p>
        </p:txBody>
      </p:sp>
    </p:spTree>
    <p:extLst>
      <p:ext uri="{BB962C8B-B14F-4D97-AF65-F5344CB8AC3E}">
        <p14:creationId xmlns:p14="http://schemas.microsoft.com/office/powerpoint/2010/main" val="105265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Calculated mean, standard deviation, and quartiles for numerical features.</a:t>
            </a:r>
          </a:p>
          <a:p>
            <a:pPr marL="285750" indent="-285750">
              <a:lnSpc>
                <a:spcPct val="150000"/>
              </a:lnSpc>
              <a:spcBef>
                <a:spcPts val="0"/>
              </a:spcBef>
              <a:buClr>
                <a:schemeClr val="tx1"/>
              </a:buClr>
              <a:buSzPts val="1800"/>
              <a:buFont typeface="Arial" panose="020B0604020202020204" pitchFamily="34" charset="0"/>
              <a:buChar char="•"/>
            </a:pPr>
            <a:endParaRPr lang="en-US" sz="2400" dirty="0">
              <a:solidFill>
                <a:srgbClr val="0070C0"/>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4FD0F526-AE4B-4937-86B8-443E8D76F9DD}"/>
              </a:ext>
            </a:extLst>
          </p:cNvPr>
          <p:cNvPicPr>
            <a:picLocks noChangeAspect="1"/>
          </p:cNvPicPr>
          <p:nvPr/>
        </p:nvPicPr>
        <p:blipFill>
          <a:blip r:embed="rId3"/>
          <a:stretch>
            <a:fillRect/>
          </a:stretch>
        </p:blipFill>
        <p:spPr>
          <a:xfrm>
            <a:off x="2598784" y="2309500"/>
            <a:ext cx="4649133" cy="4310604"/>
          </a:xfrm>
          <a:prstGeom prst="rect">
            <a:avLst/>
          </a:prstGeom>
          <a:ln>
            <a:solidFill>
              <a:schemeClr val="tx1"/>
            </a:solidFill>
          </a:ln>
        </p:spPr>
      </p:pic>
      <p:sp>
        <p:nvSpPr>
          <p:cNvPr id="10" name="Oval 9">
            <a:extLst>
              <a:ext uri="{FF2B5EF4-FFF2-40B4-BE49-F238E27FC236}">
                <a16:creationId xmlns:a16="http://schemas.microsoft.com/office/drawing/2014/main" id="{AA777257-3203-41CD-9187-2F720585F324}"/>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6505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Examined linear relationships between features using correlation matrices and heatmaps.</a:t>
            </a:r>
          </a:p>
          <a:p>
            <a:pPr marL="285750" indent="-285750">
              <a:lnSpc>
                <a:spcPct val="150000"/>
              </a:lnSpc>
              <a:spcBef>
                <a:spcPts val="0"/>
              </a:spcBef>
              <a:buClr>
                <a:schemeClr val="tx1"/>
              </a:buClr>
              <a:buSzPts val="1800"/>
              <a:buFont typeface="Arial" panose="020B0604020202020204" pitchFamily="34" charset="0"/>
              <a:buChar char="•"/>
            </a:pPr>
            <a:endParaRPr lang="en-US" sz="2400" dirty="0">
              <a:solidFill>
                <a:srgbClr val="0070C0"/>
              </a:solidFill>
              <a:latin typeface="Poppins"/>
              <a:ea typeface="Poppins"/>
              <a:cs typeface="Poppins"/>
              <a:sym typeface="Poppins"/>
            </a:endParaRP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4" name="Picture 2">
            <a:extLst>
              <a:ext uri="{FF2B5EF4-FFF2-40B4-BE49-F238E27FC236}">
                <a16:creationId xmlns:a16="http://schemas.microsoft.com/office/drawing/2014/main" id="{2CB36848-B4C8-4648-A1B7-9BFD5C12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933" y="2191246"/>
            <a:ext cx="5171067" cy="427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3354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1355</Words>
  <Application>Microsoft Office PowerPoint</Application>
  <PresentationFormat>Widescreen</PresentationFormat>
  <Paragraphs>175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Poppins</vt:lpstr>
      <vt:lpstr>Arial</vt:lpstr>
      <vt:lpstr>Calibri</vt:lpstr>
      <vt:lpstr>Office Theme</vt:lpstr>
      <vt:lpstr>Heart Disease Diagnostic Analysis</vt:lpstr>
      <vt:lpstr>Introduction</vt:lpstr>
      <vt:lpstr>Objectives</vt:lpstr>
      <vt:lpstr>Project Overview</vt:lpstr>
      <vt:lpstr>Methodology and Process</vt:lpstr>
      <vt:lpstr>Data Extraction and Loading</vt:lpstr>
      <vt:lpstr>Data Cleaning and Preprocessing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Model Training and Evaluation</vt:lpstr>
      <vt:lpstr>Dashboard Development</vt:lpstr>
      <vt:lpstr>Dashboard Development</vt:lpstr>
      <vt:lpstr>Dashboard Development</vt:lpstr>
      <vt:lpstr>Dashboard Development</vt:lpstr>
      <vt:lpstr>Insights</vt:lpstr>
      <vt:lpstr>Insights</vt:lpstr>
      <vt:lpstr>Insights</vt:lpstr>
      <vt:lpstr>Conclusion</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Aditya Chikte</cp:lastModifiedBy>
  <cp:revision>28</cp:revision>
  <dcterms:created xsi:type="dcterms:W3CDTF">2022-12-29T06:36:15Z</dcterms:created>
  <dcterms:modified xsi:type="dcterms:W3CDTF">2024-04-19T05:16:03Z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