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63" r:id="rId5"/>
    <p:sldId id="259" r:id="rId6"/>
    <p:sldId id="264" r:id="rId7"/>
    <p:sldId id="265" r:id="rId8"/>
    <p:sldId id="266" r:id="rId9"/>
    <p:sldId id="267" r:id="rId10"/>
    <p:sldId id="268" r:id="rId11"/>
    <p:sldId id="269" r:id="rId12"/>
    <p:sldId id="271" r:id="rId13"/>
    <p:sldId id="270" r:id="rId14"/>
    <p:sldId id="272" r:id="rId15"/>
    <p:sldId id="273" r:id="rId16"/>
    <p:sldId id="274" r:id="rId17"/>
    <p:sldId id="275" r:id="rId18"/>
    <p:sldId id="276" r:id="rId19"/>
    <p:sldId id="278" r:id="rId20"/>
    <p:sldId id="277" r:id="rId21"/>
    <p:sldId id="279" r:id="rId22"/>
    <p:sldId id="262"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Poppins"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3586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1309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3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354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880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516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192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946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249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34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3642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176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911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1568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9130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273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913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38830" y="1828800"/>
            <a:ext cx="7888825" cy="1600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5400" dirty="0"/>
              <a:t>Amazon Sales Data Analysis</a:t>
            </a:r>
            <a:endParaRPr dirty="0"/>
          </a:p>
        </p:txBody>
      </p:sp>
      <p:pic>
        <p:nvPicPr>
          <p:cNvPr id="3" name="Picture 2">
            <a:extLst>
              <a:ext uri="{FF2B5EF4-FFF2-40B4-BE49-F238E27FC236}">
                <a16:creationId xmlns:a16="http://schemas.microsoft.com/office/drawing/2014/main" id="{3EE0628F-D222-45EB-B260-CFC02A6F9D46}"/>
              </a:ext>
            </a:extLst>
          </p:cNvPr>
          <p:cNvPicPr>
            <a:picLocks noChangeAspect="1"/>
          </p:cNvPicPr>
          <p:nvPr/>
        </p:nvPicPr>
        <p:blipFill rotWithShape="1">
          <a:blip r:embed="rId3"/>
          <a:srcRect l="21302" t="36459" r="20885" b="36458"/>
          <a:stretch/>
        </p:blipFill>
        <p:spPr>
          <a:xfrm>
            <a:off x="800101" y="5333484"/>
            <a:ext cx="3729038" cy="1310203"/>
          </a:xfrm>
          <a:prstGeom prst="rect">
            <a:avLst/>
          </a:prstGeom>
        </p:spPr>
      </p:pic>
      <p:sp>
        <p:nvSpPr>
          <p:cNvPr id="5" name="TextBox 4">
            <a:extLst>
              <a:ext uri="{FF2B5EF4-FFF2-40B4-BE49-F238E27FC236}">
                <a16:creationId xmlns:a16="http://schemas.microsoft.com/office/drawing/2014/main" id="{32EC5AA9-143D-44FE-A8A3-A716C8CAFFA0}"/>
              </a:ext>
            </a:extLst>
          </p:cNvPr>
          <p:cNvSpPr txBox="1"/>
          <p:nvPr/>
        </p:nvSpPr>
        <p:spPr>
          <a:xfrm>
            <a:off x="7946654" y="6488668"/>
            <a:ext cx="3371850" cy="369332"/>
          </a:xfrm>
          <a:prstGeom prst="rect">
            <a:avLst/>
          </a:prstGeom>
          <a:noFill/>
        </p:spPr>
        <p:txBody>
          <a:bodyPr wrap="square" rtlCol="0">
            <a:spAutoFit/>
          </a:bodyPr>
          <a:lstStyle/>
          <a:p>
            <a:r>
              <a:rPr lang="en-IN" sz="1800" dirty="0">
                <a:latin typeface="Poppins" panose="00000500000000000000" pitchFamily="2" charset="0"/>
                <a:cs typeface="Poppins" panose="00000500000000000000" pitchFamily="2" charset="0"/>
              </a:rPr>
              <a:t>Report By: Aditya Chikte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Exploratory Data Analysis (EDA)</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63459"/>
            <a:ext cx="11106362"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Analyzed correlations between numerical attributes using scatter plots and pair plots.</a:t>
            </a:r>
          </a:p>
        </p:txBody>
      </p:sp>
      <p:sp>
        <p:nvSpPr>
          <p:cNvPr id="10" name="Oval 9">
            <a:extLst>
              <a:ext uri="{FF2B5EF4-FFF2-40B4-BE49-F238E27FC236}">
                <a16:creationId xmlns:a16="http://schemas.microsoft.com/office/drawing/2014/main" id="{B87DDF54-A628-440F-9FBB-74DD12F4B34E}"/>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098" name="Picture 2">
            <a:extLst>
              <a:ext uri="{FF2B5EF4-FFF2-40B4-BE49-F238E27FC236}">
                <a16:creationId xmlns:a16="http://schemas.microsoft.com/office/drawing/2014/main" id="{E5792FC9-20A4-4DDC-B397-31A774A36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875" y="2275607"/>
            <a:ext cx="4514067" cy="44299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53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Exploratory Data Analysis (EDA)</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63459"/>
            <a:ext cx="11106362"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Explored categorical variables such as sales channels and order priorities using count plots.</a:t>
            </a:r>
          </a:p>
          <a:p>
            <a:pPr marL="0" indent="0">
              <a:lnSpc>
                <a:spcPct val="150000"/>
              </a:lnSpc>
              <a:spcBef>
                <a:spcPts val="0"/>
              </a:spcBef>
              <a:buClr>
                <a:schemeClr val="tx1"/>
              </a:buClr>
              <a:buSzPts val="1800"/>
            </a:pPr>
            <a:endParaRPr lang="en-US" sz="2400" dirty="0">
              <a:solidFill>
                <a:srgbClr val="0070C0"/>
              </a:solidFill>
              <a:latin typeface="Poppins"/>
              <a:ea typeface="Poppins"/>
              <a:cs typeface="Poppins"/>
              <a:sym typeface="Poppins"/>
            </a:endParaRPr>
          </a:p>
        </p:txBody>
      </p:sp>
      <p:sp>
        <p:nvSpPr>
          <p:cNvPr id="10" name="Oval 9">
            <a:extLst>
              <a:ext uri="{FF2B5EF4-FFF2-40B4-BE49-F238E27FC236}">
                <a16:creationId xmlns:a16="http://schemas.microsoft.com/office/drawing/2014/main" id="{B87DDF54-A628-440F-9FBB-74DD12F4B34E}"/>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122" name="Picture 2">
            <a:extLst>
              <a:ext uri="{FF2B5EF4-FFF2-40B4-BE49-F238E27FC236}">
                <a16:creationId xmlns:a16="http://schemas.microsoft.com/office/drawing/2014/main" id="{E902540E-D5F7-4CD7-ABCC-AF8D86F80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6" y="2663522"/>
            <a:ext cx="8173584" cy="4055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77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Exploratory Data Analysis (EDA)</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63459"/>
            <a:ext cx="11106362"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Further, Calculated average sales per month and year.</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Identified top-selling product categories and their contribution to revenue.</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Visualized sales data using various plots and charts for easy interpretation.</a:t>
            </a:r>
          </a:p>
        </p:txBody>
      </p:sp>
      <p:sp>
        <p:nvSpPr>
          <p:cNvPr id="10" name="Oval 9">
            <a:extLst>
              <a:ext uri="{FF2B5EF4-FFF2-40B4-BE49-F238E27FC236}">
                <a16:creationId xmlns:a16="http://schemas.microsoft.com/office/drawing/2014/main" id="{B87DDF54-A628-440F-9FBB-74DD12F4B34E}"/>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08726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Data Analysis</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05403"/>
            <a:ext cx="11387924"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Calculated essential metrics including total sales, profit margins, and average unit price.</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Determined which order priorities generated the highest sales.</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Identified the best-selling item types and their impact on revenue.</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Analyzed the effectiveness of different sales channels in generating maximum sales.</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Computed yearly total sales to understand overall sales performance.</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Examined total sales and profits by region to identify high-performing regions.</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Investigated the number of units sold for specific item types to gauge product popularity and demand.</a:t>
            </a:r>
          </a:p>
        </p:txBody>
      </p:sp>
      <p:sp>
        <p:nvSpPr>
          <p:cNvPr id="11" name="Oval 10">
            <a:extLst>
              <a:ext uri="{FF2B5EF4-FFF2-40B4-BE49-F238E27FC236}">
                <a16:creationId xmlns:a16="http://schemas.microsoft.com/office/drawing/2014/main" id="{9F8CF143-F3C7-4DB9-A4C3-79BABB14DEAE}"/>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49624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Data Visualization</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05403"/>
            <a:ext cx="11387924"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Created a bar chart to visualize the top product categories by sales revenue.</a:t>
            </a:r>
          </a:p>
          <a:p>
            <a:pPr marL="0" indent="0">
              <a:lnSpc>
                <a:spcPct val="150000"/>
              </a:lnSpc>
              <a:spcBef>
                <a:spcPts val="0"/>
              </a:spcBef>
              <a:buClr>
                <a:schemeClr val="tx1"/>
              </a:buClr>
              <a:buSzPts val="1800"/>
            </a:pPr>
            <a:endParaRPr lang="en-US" dirty="0">
              <a:solidFill>
                <a:srgbClr val="0070C0"/>
              </a:solidFill>
              <a:latin typeface="Poppins"/>
              <a:ea typeface="Poppins"/>
              <a:cs typeface="Poppins"/>
              <a:sym typeface="Poppins"/>
            </a:endParaRPr>
          </a:p>
        </p:txBody>
      </p:sp>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146" name="Picture 2">
            <a:extLst>
              <a:ext uri="{FF2B5EF4-FFF2-40B4-BE49-F238E27FC236}">
                <a16:creationId xmlns:a16="http://schemas.microsoft.com/office/drawing/2014/main" id="{A0A8670F-8257-42D0-B4CA-650A2E207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690" y="2008950"/>
            <a:ext cx="7459112" cy="444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004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Data Visualization</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05403"/>
            <a:ext cx="11387924"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Explored the relationship between unit price, unit cost, and total revenue through scatter plots to understand the impact of pricing on sales performance.</a:t>
            </a:r>
          </a:p>
        </p:txBody>
      </p:sp>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170" name="Picture 2">
            <a:extLst>
              <a:ext uri="{FF2B5EF4-FFF2-40B4-BE49-F238E27FC236}">
                <a16:creationId xmlns:a16="http://schemas.microsoft.com/office/drawing/2014/main" id="{326D1AF2-98DB-4D55-BB95-5BFE58103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990" y="2432244"/>
            <a:ext cx="8439602" cy="418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166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Data Visualization</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05403"/>
            <a:ext cx="11387924"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Created an interactive bar chart to visualize total revenue by product category, highlighting the top-performing categories contributing to overall sales.</a:t>
            </a:r>
          </a:p>
          <a:p>
            <a:pPr marL="0" indent="0">
              <a:lnSpc>
                <a:spcPct val="150000"/>
              </a:lnSpc>
              <a:spcBef>
                <a:spcPts val="0"/>
              </a:spcBef>
              <a:buClr>
                <a:schemeClr val="tx1"/>
              </a:buClr>
              <a:buSzPts val="1800"/>
            </a:pPr>
            <a:endParaRPr lang="en-US" dirty="0">
              <a:solidFill>
                <a:srgbClr val="0070C0"/>
              </a:solidFill>
              <a:latin typeface="Poppins"/>
              <a:ea typeface="Poppins"/>
              <a:cs typeface="Poppins"/>
              <a:sym typeface="Poppins"/>
            </a:endParaRPr>
          </a:p>
        </p:txBody>
      </p:sp>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BA727B1E-A5DF-4C45-81E3-164B94D6F2DD}"/>
              </a:ext>
            </a:extLst>
          </p:cNvPr>
          <p:cNvPicPr>
            <a:picLocks noChangeAspect="1"/>
          </p:cNvPicPr>
          <p:nvPr/>
        </p:nvPicPr>
        <p:blipFill>
          <a:blip r:embed="rId3"/>
          <a:stretch>
            <a:fillRect/>
          </a:stretch>
        </p:blipFill>
        <p:spPr>
          <a:xfrm>
            <a:off x="690696" y="2538828"/>
            <a:ext cx="10093418" cy="3543166"/>
          </a:xfrm>
          <a:prstGeom prst="rect">
            <a:avLst/>
          </a:prstGeom>
          <a:ln>
            <a:solidFill>
              <a:schemeClr val="tx1"/>
            </a:solidFill>
          </a:ln>
        </p:spPr>
      </p:pic>
    </p:spTree>
    <p:extLst>
      <p:ext uri="{BB962C8B-B14F-4D97-AF65-F5344CB8AC3E}">
        <p14:creationId xmlns:p14="http://schemas.microsoft.com/office/powerpoint/2010/main" val="384808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Insights</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05402"/>
            <a:ext cx="11268180" cy="405356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total cost amounts to approximately </a:t>
            </a:r>
            <a:r>
              <a:rPr lang="en-US" b="1" dirty="0">
                <a:solidFill>
                  <a:schemeClr val="tx1"/>
                </a:solidFill>
                <a:latin typeface="Poppins"/>
                <a:ea typeface="Poppins"/>
                <a:cs typeface="Poppins"/>
                <a:sym typeface="Poppins"/>
              </a:rPr>
              <a:t>$93.18 </a:t>
            </a:r>
            <a:r>
              <a:rPr lang="en-US" dirty="0">
                <a:solidFill>
                  <a:srgbClr val="0070C0"/>
                </a:solidFill>
                <a:latin typeface="Poppins"/>
                <a:ea typeface="Poppins"/>
                <a:cs typeface="Poppins"/>
                <a:sym typeface="Poppins"/>
              </a:rPr>
              <a:t>million, while the total profit stands at approximately </a:t>
            </a:r>
            <a:r>
              <a:rPr lang="en-US" b="1" dirty="0">
                <a:solidFill>
                  <a:schemeClr val="tx1"/>
                </a:solidFill>
                <a:latin typeface="Poppins"/>
                <a:ea typeface="Poppins"/>
                <a:cs typeface="Poppins"/>
                <a:sym typeface="Poppins"/>
              </a:rPr>
              <a:t>$44.17</a:t>
            </a:r>
            <a:r>
              <a:rPr lang="en-US" dirty="0">
                <a:solidFill>
                  <a:srgbClr val="0070C0"/>
                </a:solidFill>
                <a:latin typeface="Poppins"/>
                <a:ea typeface="Poppins"/>
                <a:cs typeface="Poppins"/>
                <a:sym typeface="Poppins"/>
              </a:rPr>
              <a:t> million, resulting in a percentage profit of approx. </a:t>
            </a:r>
            <a:r>
              <a:rPr lang="en-US" b="1" dirty="0">
                <a:solidFill>
                  <a:schemeClr val="tx1"/>
                </a:solidFill>
                <a:latin typeface="Poppins"/>
                <a:ea typeface="Poppins"/>
                <a:cs typeface="Poppins"/>
                <a:sym typeface="Poppins"/>
              </a:rPr>
              <a:t>47.42%</a:t>
            </a:r>
            <a:r>
              <a:rPr lang="en-US" dirty="0">
                <a:solidFill>
                  <a:srgbClr val="0070C0"/>
                </a:solidFill>
                <a:latin typeface="Poppins"/>
                <a:ea typeface="Poppins"/>
                <a:cs typeface="Poppins"/>
                <a:sym typeface="Poppins"/>
              </a:rPr>
              <a:t>.</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February and November exhibit the highest average monthly sales, with approximately </a:t>
            </a:r>
            <a:r>
              <a:rPr lang="en-US" b="1" dirty="0">
                <a:solidFill>
                  <a:schemeClr val="tx1"/>
                </a:solidFill>
                <a:latin typeface="Poppins"/>
                <a:ea typeface="Poppins"/>
                <a:cs typeface="Poppins"/>
                <a:sym typeface="Poppins"/>
              </a:rPr>
              <a:t>$1.90 </a:t>
            </a:r>
            <a:r>
              <a:rPr lang="en-US" dirty="0">
                <a:solidFill>
                  <a:srgbClr val="0070C0"/>
                </a:solidFill>
                <a:latin typeface="Poppins"/>
                <a:ea typeface="Poppins"/>
                <a:cs typeface="Poppins"/>
                <a:sym typeface="Poppins"/>
              </a:rPr>
              <a:t>million and </a:t>
            </a:r>
            <a:r>
              <a:rPr lang="en-US" b="1" dirty="0">
                <a:solidFill>
                  <a:schemeClr val="tx1"/>
                </a:solidFill>
                <a:latin typeface="Poppins"/>
                <a:ea typeface="Poppins"/>
                <a:cs typeface="Poppins"/>
                <a:sym typeface="Poppins"/>
              </a:rPr>
              <a:t>$2.29 </a:t>
            </a:r>
            <a:r>
              <a:rPr lang="en-US" dirty="0">
                <a:solidFill>
                  <a:srgbClr val="0070C0"/>
                </a:solidFill>
                <a:latin typeface="Poppins"/>
                <a:ea typeface="Poppins"/>
                <a:cs typeface="Poppins"/>
                <a:sym typeface="Poppins"/>
              </a:rPr>
              <a:t>million, respectively.</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year 2010 has the highest average yearly sales, totaling approximately </a:t>
            </a:r>
            <a:r>
              <a:rPr lang="en-US" b="1" dirty="0">
                <a:solidFill>
                  <a:schemeClr val="tx1"/>
                </a:solidFill>
                <a:latin typeface="Poppins"/>
                <a:ea typeface="Poppins"/>
                <a:cs typeface="Poppins"/>
                <a:sym typeface="Poppins"/>
              </a:rPr>
              <a:t>$1.92 </a:t>
            </a:r>
            <a:r>
              <a:rPr lang="en-US" dirty="0">
                <a:solidFill>
                  <a:srgbClr val="0070C0"/>
                </a:solidFill>
                <a:latin typeface="Poppins"/>
                <a:ea typeface="Poppins"/>
                <a:cs typeface="Poppins"/>
                <a:sym typeface="Poppins"/>
              </a:rPr>
              <a:t>million, while 2011 has the lowest, with around </a:t>
            </a:r>
            <a:r>
              <a:rPr lang="en-US" b="1" dirty="0">
                <a:solidFill>
                  <a:schemeClr val="tx1"/>
                </a:solidFill>
                <a:latin typeface="Poppins"/>
                <a:ea typeface="Poppins"/>
                <a:cs typeface="Poppins"/>
                <a:sym typeface="Poppins"/>
              </a:rPr>
              <a:t>$927,430</a:t>
            </a:r>
            <a:r>
              <a:rPr lang="en-US" dirty="0">
                <a:solidFill>
                  <a:srgbClr val="0070C0"/>
                </a:solidFill>
                <a:latin typeface="Poppins"/>
                <a:ea typeface="Poppins"/>
                <a:cs typeface="Poppins"/>
                <a:sym typeface="Poppins"/>
              </a:rPr>
              <a:t>.</a:t>
            </a:r>
          </a:p>
          <a:p>
            <a:pPr marL="285750" indent="-285750">
              <a:lnSpc>
                <a:spcPct val="150000"/>
              </a:lnSpc>
              <a:spcBef>
                <a:spcPts val="0"/>
              </a:spcBef>
              <a:buClr>
                <a:schemeClr val="tx1"/>
              </a:buClr>
              <a:buSzPts val="1800"/>
              <a:buFont typeface="Arial" panose="020B0604020202020204" pitchFamily="34" charset="0"/>
              <a:buChar char="•"/>
            </a:pPr>
            <a:r>
              <a:rPr lang="en-US" b="1" dirty="0">
                <a:solidFill>
                  <a:schemeClr val="tx1"/>
                </a:solidFill>
                <a:latin typeface="Poppins"/>
                <a:ea typeface="Poppins"/>
                <a:cs typeface="Poppins"/>
                <a:sym typeface="Poppins"/>
              </a:rPr>
              <a:t>“Cosmetics”</a:t>
            </a:r>
            <a:r>
              <a:rPr lang="en-US" dirty="0">
                <a:solidFill>
                  <a:srgbClr val="0070C0"/>
                </a:solidFill>
                <a:latin typeface="Poppins"/>
                <a:ea typeface="Poppins"/>
                <a:cs typeface="Poppins"/>
                <a:sym typeface="Poppins"/>
              </a:rPr>
              <a:t> emerge as the top-selling product category, generating approximately </a:t>
            </a:r>
            <a:r>
              <a:rPr lang="en-US" b="1" dirty="0">
                <a:solidFill>
                  <a:schemeClr val="tx1"/>
                </a:solidFill>
                <a:latin typeface="Poppins"/>
                <a:ea typeface="Poppins"/>
                <a:cs typeface="Poppins"/>
                <a:sym typeface="Poppins"/>
              </a:rPr>
              <a:t>$36.60 </a:t>
            </a:r>
            <a:r>
              <a:rPr lang="en-US" dirty="0">
                <a:solidFill>
                  <a:srgbClr val="0070C0"/>
                </a:solidFill>
                <a:latin typeface="Poppins"/>
                <a:ea typeface="Poppins"/>
                <a:cs typeface="Poppins"/>
                <a:sym typeface="Poppins"/>
              </a:rPr>
              <a:t>million in revenue.</a:t>
            </a:r>
          </a:p>
        </p:txBody>
      </p:sp>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62574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Conclusion</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05402"/>
            <a:ext cx="11268180" cy="44889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analysis reveals various trends and relationships in the sales data.</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Monthly sales exhibit seasonal variations, with higher sales during certain months.</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Yearly sales have been increasing steadily over the years, indicating overall business growth.</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There is a strong positive correlation between units sold and total revenue, indicating that higher sales volumes contribute to higher revenue.</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correlation matrix highlights strong correlations between units sold, total revenue, and total profit, suggesting that these variables are closely related.</a:t>
            </a:r>
          </a:p>
        </p:txBody>
      </p:sp>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5807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5" y="882261"/>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Recommendations for improving sales performance</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461910" y="2240009"/>
            <a:ext cx="11268180" cy="290694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Explore targeted marketing strategies to capitalize on peak sales months and drive sales during slower months.</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Analyze pricing strategies to optimize profit margins while maintaining competitive pricing.</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Consider expanding product offerings or entering new markets to further drive revenue growth.</a:t>
            </a:r>
          </a:p>
        </p:txBody>
      </p:sp>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89205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1800" dirty="0">
                <a:latin typeface="Poppins"/>
                <a:ea typeface="Poppins"/>
                <a:cs typeface="Poppins"/>
                <a:sym typeface="Poppins"/>
              </a:rPr>
              <a:t>Amazon, a global e-commerce giant, has been revolutionizing the way people shop online since its inception. With a vast product range, seamless shopping experience, and innovative services like Amazon Prime, the company has cemented its position as a market leader in the retail industry.</a:t>
            </a:r>
          </a:p>
          <a:p>
            <a:pPr marL="0" lvl="0" indent="0" algn="l" rtl="0">
              <a:lnSpc>
                <a:spcPct val="150000"/>
              </a:lnSpc>
              <a:spcBef>
                <a:spcPts val="0"/>
              </a:spcBef>
              <a:spcAft>
                <a:spcPts val="0"/>
              </a:spcAft>
              <a:buClr>
                <a:schemeClr val="lt1"/>
              </a:buClr>
              <a:buSzPts val="1800"/>
              <a:buNone/>
            </a:pPr>
            <a:endParaRPr lang="en-US" sz="1800" dirty="0">
              <a:latin typeface="Poppins"/>
              <a:ea typeface="Poppins"/>
              <a:cs typeface="Poppins"/>
              <a:sym typeface="Poppins"/>
            </a:endParaRPr>
          </a:p>
          <a:p>
            <a:pPr marL="0" lvl="0" indent="0" algn="l" rtl="0">
              <a:lnSpc>
                <a:spcPct val="150000"/>
              </a:lnSpc>
              <a:spcBef>
                <a:spcPts val="0"/>
              </a:spcBef>
              <a:spcAft>
                <a:spcPts val="0"/>
              </a:spcAft>
              <a:buClr>
                <a:schemeClr val="lt1"/>
              </a:buClr>
              <a:buSzPts val="1800"/>
              <a:buNone/>
            </a:pPr>
            <a:r>
              <a:rPr lang="en-US" sz="1800" dirty="0">
                <a:latin typeface="Poppins" panose="00000500000000000000" pitchFamily="2" charset="0"/>
                <a:cs typeface="Poppins" panose="00000500000000000000" pitchFamily="2" charset="0"/>
              </a:rPr>
              <a:t>As a leader in online retail, Amazon continuously seeks to enhance its sales performance to stay ahead in the competitive market landscape.</a:t>
            </a:r>
            <a:endParaRPr lang="en-US" dirty="0">
              <a:latin typeface="Poppins" panose="00000500000000000000" pitchFamily="2" charset="0"/>
              <a:cs typeface="Poppins" panose="00000500000000000000" pitchFamily="2" charset="0"/>
            </a:endParaRPr>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Summary</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471544"/>
            <a:ext cx="11268180" cy="44889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 analysis of Amazon sales data revealed valuable insights into sales trends, product performance, and profitability.</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Monthly sales exhibit seasonal variations, with peak sales observed in February and November, suggesting the influence of external factors or promotional events.</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Yearly sales have displayed consistent growth trends over the years, with 2010 recording the highest average yearly sales, indicating the overall business growth trajectory.</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"Cosmetics" emerged as the top-selling product category, contributing significantly to total revenue, highlighting consumer preferences or market demands.</a:t>
            </a:r>
          </a:p>
        </p:txBody>
      </p:sp>
    </p:spTree>
    <p:extLst>
      <p:ext uri="{BB962C8B-B14F-4D97-AF65-F5344CB8AC3E}">
        <p14:creationId xmlns:p14="http://schemas.microsoft.com/office/powerpoint/2010/main" val="502530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8" name="Oval 7">
            <a:extLst>
              <a:ext uri="{FF2B5EF4-FFF2-40B4-BE49-F238E27FC236}">
                <a16:creationId xmlns:a16="http://schemas.microsoft.com/office/drawing/2014/main" id="{1FE06E85-5C27-4D7C-847D-FABF37F1AF60}"/>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Summary</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471544"/>
            <a:ext cx="11268180" cy="44889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Strong positive correlations between units sold, total revenue, and total profit underscore the importance of sales volume in driving profitability.</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Recommendations for improving sales performance include exploring targeted marketing strategies, analyzing pricing strategies to optimize profit margins, and considering expanding product offerings or entering new markets to further drive revenue growth.</a:t>
            </a:r>
          </a:p>
          <a:p>
            <a:pPr marL="285750" indent="-285750">
              <a:lnSpc>
                <a:spcPct val="150000"/>
              </a:lnSpc>
              <a:spcBef>
                <a:spcPts val="0"/>
              </a:spcBef>
              <a:buClr>
                <a:schemeClr val="tx1"/>
              </a:buClr>
              <a:buSzPts val="1800"/>
              <a:buFont typeface="Arial" panose="020B0604020202020204" pitchFamily="34" charset="0"/>
              <a:buChar char="•"/>
            </a:pPr>
            <a:r>
              <a:rPr lang="en-US" dirty="0">
                <a:solidFill>
                  <a:srgbClr val="0070C0"/>
                </a:solidFill>
                <a:latin typeface="Poppins"/>
                <a:ea typeface="Poppins"/>
                <a:cs typeface="Poppins"/>
                <a:sym typeface="Poppins"/>
              </a:rPr>
              <a:t>These insights provide valuable guidance for strategic decision-making and optimizing sales strategies to maximize revenue and profitability in the e-commerce domain.</a:t>
            </a:r>
          </a:p>
        </p:txBody>
      </p:sp>
    </p:spTree>
    <p:extLst>
      <p:ext uri="{BB962C8B-B14F-4D97-AF65-F5344CB8AC3E}">
        <p14:creationId xmlns:p14="http://schemas.microsoft.com/office/powerpoint/2010/main" val="2482750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7" name="Google Shape;198;p2">
            <a:extLst>
              <a:ext uri="{FF2B5EF4-FFF2-40B4-BE49-F238E27FC236}">
                <a16:creationId xmlns:a16="http://schemas.microsoft.com/office/drawing/2014/main" id="{9935CA7C-D0BE-49D3-89B5-BDA0FEAC0BD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8" name="Google Shape;197;p2">
            <a:extLst>
              <a:ext uri="{FF2B5EF4-FFF2-40B4-BE49-F238E27FC236}">
                <a16:creationId xmlns:a16="http://schemas.microsoft.com/office/drawing/2014/main" id="{AA6EE553-CA39-4C77-A342-781FC0E2542F}"/>
              </a:ext>
            </a:extLst>
          </p:cNvPr>
          <p:cNvSpPr txBox="1">
            <a:spLocks/>
          </p:cNvSpPr>
          <p:nvPr/>
        </p:nvSpPr>
        <p:spPr>
          <a:xfrm>
            <a:off x="929093" y="1706563"/>
            <a:ext cx="10610632" cy="43197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Analyze monthly, yearly, and yearly-monthly sales trends to identify patterns and fluctuations over time.</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Investigate how factors like product price, sales volume, and order priorities influence overall revenue and profit. </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Determine which product categories drive the most revenue and profitability for Amazon.</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Calculate essential metrics like total sales, profit margins, and average unit price to gauge overall performance. </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Evaluate the effectiveness of sales channels in driving revenue growth. </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Provide actionable insights and recommendations to optimize sales strategies and maximize profitability.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096055" y="874503"/>
            <a:ext cx="5161871" cy="7493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Project Overview</a:t>
            </a:r>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7" name="Google Shape;198;p2">
            <a:extLst>
              <a:ext uri="{FF2B5EF4-FFF2-40B4-BE49-F238E27FC236}">
                <a16:creationId xmlns:a16="http://schemas.microsoft.com/office/drawing/2014/main" id="{9935CA7C-D0BE-49D3-89B5-BDA0FEAC0BD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6" name="Google Shape;197;p2">
            <a:extLst>
              <a:ext uri="{FF2B5EF4-FFF2-40B4-BE49-F238E27FC236}">
                <a16:creationId xmlns:a16="http://schemas.microsoft.com/office/drawing/2014/main" id="{AA9842D1-2B76-4359-95B4-C42A0FC13901}"/>
              </a:ext>
            </a:extLst>
          </p:cNvPr>
          <p:cNvSpPr txBox="1">
            <a:spLocks/>
          </p:cNvSpPr>
          <p:nvPr/>
        </p:nvSpPr>
        <p:spPr>
          <a:xfrm>
            <a:off x="929093" y="1536786"/>
            <a:ext cx="11262907" cy="43197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nSpc>
                <a:spcPct val="150000"/>
              </a:lnSpc>
              <a:spcBef>
                <a:spcPts val="0"/>
              </a:spcBef>
              <a:buClr>
                <a:schemeClr val="tx1"/>
              </a:buClr>
              <a:buSzPts val="1800"/>
            </a:pPr>
            <a:r>
              <a:rPr lang="en-US" sz="2400" dirty="0">
                <a:solidFill>
                  <a:srgbClr val="0070C0"/>
                </a:solidFill>
                <a:latin typeface="Poppins"/>
                <a:ea typeface="Poppins"/>
                <a:cs typeface="Poppins"/>
                <a:sym typeface="Poppins"/>
              </a:rPr>
              <a:t>A. Dataset Detail:</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Source: </a:t>
            </a:r>
            <a:r>
              <a:rPr lang="en-US" sz="1800" dirty="0">
                <a:solidFill>
                  <a:schemeClr val="tx1"/>
                </a:solidFill>
                <a:latin typeface="Poppins"/>
                <a:ea typeface="Poppins"/>
                <a:cs typeface="Poppins"/>
                <a:sym typeface="Poppins"/>
              </a:rPr>
              <a:t>The dataset has been provided by Unified Mentors and the file name was “Amazon Sales Data.csv”.</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Format: </a:t>
            </a:r>
            <a:r>
              <a:rPr lang="en-US" sz="1800" dirty="0">
                <a:solidFill>
                  <a:schemeClr val="tx1"/>
                </a:solidFill>
                <a:latin typeface="Poppins"/>
                <a:ea typeface="Poppins"/>
                <a:cs typeface="Poppins"/>
                <a:sym typeface="Poppins"/>
              </a:rPr>
              <a:t>CSV (Comma-Separated Values)</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rgbClr val="0070C0"/>
                </a:solidFill>
                <a:latin typeface="Poppins"/>
                <a:ea typeface="Poppins"/>
                <a:cs typeface="Poppins"/>
                <a:sym typeface="Poppins"/>
              </a:rPr>
              <a:t>Size: </a:t>
            </a:r>
            <a:r>
              <a:rPr lang="en-US" sz="1800" dirty="0">
                <a:solidFill>
                  <a:schemeClr val="tx1"/>
                </a:solidFill>
                <a:latin typeface="Poppins"/>
                <a:ea typeface="Poppins"/>
                <a:cs typeface="Poppins"/>
                <a:sym typeface="Poppins"/>
              </a:rPr>
              <a:t>100</a:t>
            </a:r>
          </a:p>
          <a:p>
            <a:pPr marL="0" indent="0">
              <a:lnSpc>
                <a:spcPct val="150000"/>
              </a:lnSpc>
              <a:spcBef>
                <a:spcPts val="0"/>
              </a:spcBef>
              <a:buClr>
                <a:schemeClr val="tx1"/>
              </a:buClr>
              <a:buSzPts val="1800"/>
            </a:pPr>
            <a:r>
              <a:rPr lang="en-US" sz="2400" dirty="0">
                <a:solidFill>
                  <a:srgbClr val="0070C0"/>
                </a:solidFill>
                <a:latin typeface="Poppins"/>
                <a:ea typeface="Poppins"/>
                <a:cs typeface="Poppins"/>
                <a:sym typeface="Poppins"/>
              </a:rPr>
              <a:t>B. Domain</a:t>
            </a:r>
            <a:r>
              <a:rPr lang="en-US" sz="2400">
                <a:solidFill>
                  <a:srgbClr val="0070C0"/>
                </a:solidFill>
                <a:latin typeface="Poppins"/>
                <a:ea typeface="Poppins"/>
                <a:cs typeface="Poppins"/>
                <a:sym typeface="Poppins"/>
              </a:rPr>
              <a:t>: </a:t>
            </a:r>
            <a:r>
              <a:rPr lang="en-US" sz="1800">
                <a:solidFill>
                  <a:schemeClr val="tx1"/>
                </a:solidFill>
                <a:latin typeface="Poppins"/>
                <a:ea typeface="Poppins"/>
                <a:cs typeface="Poppins"/>
                <a:sym typeface="Poppins"/>
              </a:rPr>
              <a:t>E-commerce</a:t>
            </a:r>
            <a:endParaRPr lang="en-US" sz="1800" dirty="0">
              <a:solidFill>
                <a:schemeClr val="tx1"/>
              </a:solidFill>
              <a:latin typeface="Poppins"/>
              <a:ea typeface="Poppins"/>
              <a:cs typeface="Poppins"/>
              <a:sym typeface="Poppins"/>
            </a:endParaRPr>
          </a:p>
          <a:p>
            <a:pPr marL="0" indent="0">
              <a:lnSpc>
                <a:spcPct val="150000"/>
              </a:lnSpc>
              <a:spcBef>
                <a:spcPts val="0"/>
              </a:spcBef>
              <a:buClr>
                <a:schemeClr val="tx1"/>
              </a:buClr>
              <a:buSzPts val="1800"/>
            </a:pPr>
            <a:r>
              <a:rPr lang="en-US" sz="2400" dirty="0">
                <a:solidFill>
                  <a:srgbClr val="0070C0"/>
                </a:solidFill>
                <a:latin typeface="Poppins"/>
                <a:ea typeface="Poppins"/>
                <a:cs typeface="Poppins"/>
                <a:sym typeface="Poppins"/>
              </a:rPr>
              <a:t>C. Technology and tools used:</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chemeClr val="tx1"/>
                </a:solidFill>
                <a:latin typeface="Poppins"/>
                <a:ea typeface="Poppins"/>
                <a:cs typeface="Poppins"/>
                <a:sym typeface="Poppins"/>
              </a:rPr>
              <a:t>Python: Used for data preprocessing, analysis, modeling and visualization.</a:t>
            </a:r>
          </a:p>
          <a:p>
            <a:pPr marL="285750" indent="-285750">
              <a:lnSpc>
                <a:spcPct val="150000"/>
              </a:lnSpc>
              <a:spcBef>
                <a:spcPts val="0"/>
              </a:spcBef>
              <a:buClr>
                <a:schemeClr val="tx1"/>
              </a:buClr>
              <a:buSzPts val="1800"/>
              <a:buFont typeface="Arial" panose="020B0604020202020204" pitchFamily="34" charset="0"/>
              <a:buChar char="•"/>
            </a:pPr>
            <a:r>
              <a:rPr lang="en-US" sz="1800" dirty="0">
                <a:solidFill>
                  <a:schemeClr val="tx1"/>
                </a:solidFill>
                <a:latin typeface="Poppins"/>
                <a:ea typeface="Poppins"/>
                <a:cs typeface="Poppins"/>
                <a:sym typeface="Poppins"/>
              </a:rPr>
              <a:t>Google </a:t>
            </a:r>
            <a:r>
              <a:rPr lang="en-US" sz="1800" dirty="0" err="1">
                <a:solidFill>
                  <a:schemeClr val="tx1"/>
                </a:solidFill>
                <a:latin typeface="Poppins"/>
                <a:ea typeface="Poppins"/>
                <a:cs typeface="Poppins"/>
                <a:sym typeface="Poppins"/>
              </a:rPr>
              <a:t>Colab</a:t>
            </a:r>
            <a:r>
              <a:rPr lang="en-US" sz="1800" dirty="0">
                <a:solidFill>
                  <a:schemeClr val="tx1"/>
                </a:solidFill>
                <a:latin typeface="Poppins"/>
                <a:ea typeface="Poppins"/>
                <a:cs typeface="Poppins"/>
                <a:sym typeface="Poppins"/>
              </a:rPr>
              <a:t>: Utilized as the primary development environment for running Python code</a:t>
            </a:r>
          </a:p>
          <a:p>
            <a:pPr marL="0" indent="0">
              <a:lnSpc>
                <a:spcPct val="150000"/>
              </a:lnSpc>
              <a:spcBef>
                <a:spcPts val="0"/>
              </a:spcBef>
              <a:buClr>
                <a:schemeClr val="tx1"/>
              </a:buClr>
              <a:buSzPts val="1800"/>
            </a:pPr>
            <a:endParaRPr lang="en-US" sz="2400" dirty="0">
              <a:solidFill>
                <a:schemeClr val="tx1"/>
              </a:solidFill>
              <a:latin typeface="Poppins"/>
              <a:ea typeface="Poppins"/>
              <a:cs typeface="Poppins"/>
              <a:sym typeface="Poppins"/>
            </a:endParaRPr>
          </a:p>
          <a:p>
            <a:pPr marL="0" indent="0">
              <a:lnSpc>
                <a:spcPct val="150000"/>
              </a:lnSpc>
              <a:spcBef>
                <a:spcPts val="0"/>
              </a:spcBef>
              <a:buClr>
                <a:schemeClr val="tx1"/>
              </a:buClr>
              <a:buSzPts val="1800"/>
            </a:pPr>
            <a:endParaRPr lang="en-US" sz="2400" dirty="0">
              <a:solidFill>
                <a:srgbClr val="0070C0"/>
              </a:solidFill>
              <a:latin typeface="Poppins"/>
              <a:ea typeface="Poppins"/>
              <a:cs typeface="Poppins"/>
              <a:sym typeface="Poppins"/>
            </a:endParaRPr>
          </a:p>
          <a:p>
            <a:pPr marL="0" indent="0">
              <a:lnSpc>
                <a:spcPct val="150000"/>
              </a:lnSpc>
              <a:spcBef>
                <a:spcPts val="0"/>
              </a:spcBef>
              <a:buClr>
                <a:schemeClr val="tx1"/>
              </a:buClr>
              <a:buSzPts val="1800"/>
            </a:pPr>
            <a:endParaRPr lang="en-US" sz="1800" dirty="0">
              <a:solidFill>
                <a:schemeClr val="tx1"/>
              </a:solidFill>
              <a:latin typeface="Poppins"/>
              <a:ea typeface="Poppins"/>
              <a:cs typeface="Poppins"/>
              <a:sym typeface="Poppins"/>
            </a:endParaRPr>
          </a:p>
        </p:txBody>
      </p:sp>
    </p:spTree>
    <p:extLst>
      <p:ext uri="{BB962C8B-B14F-4D97-AF65-F5344CB8AC3E}">
        <p14:creationId xmlns:p14="http://schemas.microsoft.com/office/powerpoint/2010/main" val="157564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Methodology and Process</a:t>
            </a:r>
            <a:endParaRPr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929093" y="1706563"/>
            <a:ext cx="10610632" cy="353309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Data Cleaning and Preprocessing</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Exploratory Data Analysis (EDA)</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Data Analysis</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Data Visualization</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Insights and Conclusion</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Summary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Data Cleaning and Preprocessing</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690696" y="1665561"/>
            <a:ext cx="10881906"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The dataset was examined for any missing values, but no missing values were found. </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The '</a:t>
            </a:r>
            <a:r>
              <a:rPr lang="en-US" sz="2400" b="1" dirty="0">
                <a:solidFill>
                  <a:schemeClr val="tx1"/>
                </a:solidFill>
                <a:latin typeface="Poppins"/>
                <a:ea typeface="Poppins"/>
                <a:cs typeface="Poppins"/>
                <a:sym typeface="Poppins"/>
              </a:rPr>
              <a:t>Order Date</a:t>
            </a:r>
            <a:r>
              <a:rPr lang="en-US" sz="2400" dirty="0">
                <a:solidFill>
                  <a:srgbClr val="0070C0"/>
                </a:solidFill>
                <a:latin typeface="Poppins"/>
                <a:ea typeface="Poppins"/>
                <a:cs typeface="Poppins"/>
                <a:sym typeface="Poppins"/>
              </a:rPr>
              <a:t>' and </a:t>
            </a:r>
            <a:r>
              <a:rPr lang="en-US" sz="2400" dirty="0">
                <a:solidFill>
                  <a:schemeClr val="tx1"/>
                </a:solidFill>
                <a:latin typeface="Poppins"/>
                <a:ea typeface="Poppins"/>
                <a:cs typeface="Poppins"/>
                <a:sym typeface="Poppins"/>
              </a:rPr>
              <a:t>'</a:t>
            </a:r>
            <a:r>
              <a:rPr lang="en-US" sz="2400" b="1" dirty="0">
                <a:solidFill>
                  <a:schemeClr val="tx1"/>
                </a:solidFill>
                <a:latin typeface="Poppins"/>
                <a:ea typeface="Poppins"/>
                <a:cs typeface="Poppins"/>
                <a:sym typeface="Poppins"/>
              </a:rPr>
              <a:t>Ship Date</a:t>
            </a:r>
            <a:r>
              <a:rPr lang="en-US" sz="2400" dirty="0">
                <a:solidFill>
                  <a:srgbClr val="0070C0"/>
                </a:solidFill>
                <a:latin typeface="Poppins"/>
                <a:ea typeface="Poppins"/>
                <a:cs typeface="Poppins"/>
                <a:sym typeface="Poppins"/>
              </a:rPr>
              <a:t>' columns were converted from string format to datetime format.</a:t>
            </a:r>
          </a:p>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By extracting the month and year from the '</a:t>
            </a:r>
            <a:r>
              <a:rPr lang="en-US" sz="2400" b="1" dirty="0">
                <a:solidFill>
                  <a:schemeClr val="tx1"/>
                </a:solidFill>
                <a:latin typeface="Poppins"/>
                <a:ea typeface="Poppins"/>
                <a:cs typeface="Poppins"/>
                <a:sym typeface="Poppins"/>
              </a:rPr>
              <a:t>Order Date</a:t>
            </a:r>
            <a:r>
              <a:rPr lang="en-US" sz="2400" dirty="0">
                <a:solidFill>
                  <a:srgbClr val="0070C0"/>
                </a:solidFill>
                <a:latin typeface="Poppins"/>
                <a:ea typeface="Poppins"/>
                <a:cs typeface="Poppins"/>
                <a:sym typeface="Poppins"/>
              </a:rPr>
              <a:t>' column, additional columns with name '</a:t>
            </a:r>
            <a:r>
              <a:rPr lang="en-US" sz="2400" b="1" dirty="0">
                <a:solidFill>
                  <a:schemeClr val="tx1"/>
                </a:solidFill>
                <a:latin typeface="Poppins"/>
                <a:ea typeface="Poppins"/>
                <a:cs typeface="Poppins"/>
                <a:sym typeface="Poppins"/>
              </a:rPr>
              <a:t>Order Month</a:t>
            </a:r>
            <a:r>
              <a:rPr lang="en-US" sz="2400" dirty="0">
                <a:solidFill>
                  <a:srgbClr val="0070C0"/>
                </a:solidFill>
                <a:latin typeface="Poppins"/>
                <a:ea typeface="Poppins"/>
                <a:cs typeface="Poppins"/>
                <a:sym typeface="Poppins"/>
              </a:rPr>
              <a:t>' and '</a:t>
            </a:r>
            <a:r>
              <a:rPr lang="en-US" sz="2400" b="1" dirty="0">
                <a:solidFill>
                  <a:schemeClr val="tx1"/>
                </a:solidFill>
                <a:latin typeface="Poppins"/>
                <a:ea typeface="Poppins"/>
                <a:cs typeface="Poppins"/>
                <a:sym typeface="Poppins"/>
              </a:rPr>
              <a:t>Order Year</a:t>
            </a:r>
            <a:r>
              <a:rPr lang="en-US" sz="2400" dirty="0">
                <a:solidFill>
                  <a:srgbClr val="0070C0"/>
                </a:solidFill>
                <a:latin typeface="Poppins"/>
                <a:ea typeface="Poppins"/>
                <a:cs typeface="Poppins"/>
                <a:sym typeface="Poppins"/>
              </a:rPr>
              <a:t>' were created.</a:t>
            </a:r>
          </a:p>
        </p:txBody>
      </p:sp>
    </p:spTree>
    <p:extLst>
      <p:ext uri="{BB962C8B-B14F-4D97-AF65-F5344CB8AC3E}">
        <p14:creationId xmlns:p14="http://schemas.microsoft.com/office/powerpoint/2010/main" val="105265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Exploratory Data Analysis (EDA)</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63459"/>
            <a:ext cx="11106362"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Explored sales trends on a monthly, yearly, and yearly-monthly basis.</a:t>
            </a:r>
          </a:p>
          <a:p>
            <a:pPr marL="0" indent="0">
              <a:lnSpc>
                <a:spcPct val="150000"/>
              </a:lnSpc>
              <a:spcBef>
                <a:spcPts val="0"/>
              </a:spcBef>
              <a:buClr>
                <a:schemeClr val="tx1"/>
              </a:buClr>
              <a:buSzPts val="1800"/>
            </a:pPr>
            <a:endParaRPr lang="en-US" sz="2400" dirty="0">
              <a:solidFill>
                <a:srgbClr val="0070C0"/>
              </a:solidFill>
              <a:latin typeface="Poppins"/>
              <a:ea typeface="Poppins"/>
              <a:cs typeface="Poppins"/>
              <a:sym typeface="Poppins"/>
            </a:endParaRPr>
          </a:p>
        </p:txBody>
      </p:sp>
      <p:pic>
        <p:nvPicPr>
          <p:cNvPr id="1028" name="Picture 4">
            <a:extLst>
              <a:ext uri="{FF2B5EF4-FFF2-40B4-BE49-F238E27FC236}">
                <a16:creationId xmlns:a16="http://schemas.microsoft.com/office/drawing/2014/main" id="{3264BB7B-C611-435D-BB04-2E633D699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696" y="2277514"/>
            <a:ext cx="10165990" cy="336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05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Exploratory Data Analysis (EDA)</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63459"/>
            <a:ext cx="11106362"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Investigated relationships between sales volume, product price, and revenue.</a:t>
            </a:r>
          </a:p>
        </p:txBody>
      </p:sp>
      <p:sp>
        <p:nvSpPr>
          <p:cNvPr id="10" name="Oval 9">
            <a:extLst>
              <a:ext uri="{FF2B5EF4-FFF2-40B4-BE49-F238E27FC236}">
                <a16:creationId xmlns:a16="http://schemas.microsoft.com/office/drawing/2014/main" id="{B87DDF54-A628-440F-9FBB-74DD12F4B34E}"/>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050" name="Picture 2">
            <a:extLst>
              <a:ext uri="{FF2B5EF4-FFF2-40B4-BE49-F238E27FC236}">
                <a16:creationId xmlns:a16="http://schemas.microsoft.com/office/drawing/2014/main" id="{FA5A0EB5-BAAF-4584-9354-55B72606E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576" y="2378347"/>
            <a:ext cx="8016681" cy="397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03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10496417"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Exploratory Data Analysis (EDA)</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9" name="Google Shape;198;p2">
            <a:extLst>
              <a:ext uri="{FF2B5EF4-FFF2-40B4-BE49-F238E27FC236}">
                <a16:creationId xmlns:a16="http://schemas.microsoft.com/office/drawing/2014/main" id="{AB825F2B-8FF7-4E78-9A0D-F9EBF830991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18/04/2024</a:t>
            </a:r>
            <a:endParaRPr dirty="0"/>
          </a:p>
        </p:txBody>
      </p:sp>
      <p:sp>
        <p:nvSpPr>
          <p:cNvPr id="12" name="Google Shape;197;p2">
            <a:extLst>
              <a:ext uri="{FF2B5EF4-FFF2-40B4-BE49-F238E27FC236}">
                <a16:creationId xmlns:a16="http://schemas.microsoft.com/office/drawing/2014/main" id="{9580FA8B-08C8-4216-BBDF-625A431AE572}"/>
              </a:ext>
            </a:extLst>
          </p:cNvPr>
          <p:cNvSpPr txBox="1">
            <a:spLocks/>
          </p:cNvSpPr>
          <p:nvPr/>
        </p:nvSpPr>
        <p:spPr>
          <a:xfrm>
            <a:off x="542819" y="1563459"/>
            <a:ext cx="11106362" cy="397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85750" indent="-285750">
              <a:lnSpc>
                <a:spcPct val="150000"/>
              </a:lnSpc>
              <a:spcBef>
                <a:spcPts val="0"/>
              </a:spcBef>
              <a:buClr>
                <a:schemeClr val="tx1"/>
              </a:buClr>
              <a:buSzPts val="1800"/>
              <a:buFont typeface="Arial" panose="020B0604020202020204" pitchFamily="34" charset="0"/>
              <a:buChar char="•"/>
            </a:pPr>
            <a:r>
              <a:rPr lang="en-US" sz="2400" dirty="0">
                <a:solidFill>
                  <a:srgbClr val="0070C0"/>
                </a:solidFill>
                <a:latin typeface="Poppins"/>
                <a:ea typeface="Poppins"/>
                <a:cs typeface="Poppins"/>
                <a:sym typeface="Poppins"/>
              </a:rPr>
              <a:t>Visualized correlation matrix using heatmap.</a:t>
            </a:r>
          </a:p>
        </p:txBody>
      </p:sp>
      <p:sp>
        <p:nvSpPr>
          <p:cNvPr id="10" name="Oval 9">
            <a:extLst>
              <a:ext uri="{FF2B5EF4-FFF2-40B4-BE49-F238E27FC236}">
                <a16:creationId xmlns:a16="http://schemas.microsoft.com/office/drawing/2014/main" id="{B87DDF54-A628-440F-9FBB-74DD12F4B34E}"/>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078" name="Picture 6">
            <a:extLst>
              <a:ext uri="{FF2B5EF4-FFF2-40B4-BE49-F238E27FC236}">
                <a16:creationId xmlns:a16="http://schemas.microsoft.com/office/drawing/2014/main" id="{51CCC2FF-8082-40A6-84AF-282376D48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262" y="2151890"/>
            <a:ext cx="5119007" cy="45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80599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1101</Words>
  <Application>Microsoft Office PowerPoint</Application>
  <PresentationFormat>Widescreen</PresentationFormat>
  <Paragraphs>153</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Poppins</vt:lpstr>
      <vt:lpstr>Arial</vt:lpstr>
      <vt:lpstr>Calibri</vt:lpstr>
      <vt:lpstr>Office Theme</vt:lpstr>
      <vt:lpstr>Amazon Sales Data Analysis</vt:lpstr>
      <vt:lpstr>Introduction</vt:lpstr>
      <vt:lpstr>Objectives</vt:lpstr>
      <vt:lpstr>Project Overview</vt:lpstr>
      <vt:lpstr>Methodology and Process</vt:lpstr>
      <vt:lpstr>Data Cleaning and Preprocessing</vt:lpstr>
      <vt:lpstr>Exploratory Data Analysis (EDA)</vt:lpstr>
      <vt:lpstr>Exploratory Data Analysis (EDA)</vt:lpstr>
      <vt:lpstr>Exploratory Data Analysis (EDA)</vt:lpstr>
      <vt:lpstr>Exploratory Data Analysis (EDA)</vt:lpstr>
      <vt:lpstr>Exploratory Data Analysis (EDA)</vt:lpstr>
      <vt:lpstr>Exploratory Data Analysis (EDA)</vt:lpstr>
      <vt:lpstr>Data Analysis</vt:lpstr>
      <vt:lpstr>Data Visualization</vt:lpstr>
      <vt:lpstr>Data Visualization</vt:lpstr>
      <vt:lpstr>Data Visualization</vt:lpstr>
      <vt:lpstr>Insights</vt:lpstr>
      <vt:lpstr>Conclusion</vt:lpstr>
      <vt:lpstr>Recommendations for improving sales performance</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Aditya Chikte</cp:lastModifiedBy>
  <cp:revision>15</cp:revision>
  <dcterms:created xsi:type="dcterms:W3CDTF">2022-12-29T06:36:15Z</dcterms:created>
  <dcterms:modified xsi:type="dcterms:W3CDTF">2024-04-19T03:45:28Z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