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handoutMasterIdLst>
    <p:handoutMasterId r:id="rId3"/>
  </p:handoutMasterIdLst>
  <p:sldIdLst>
    <p:sldId id="256" r:id="rId2"/>
  </p:sldIdLst>
  <p:sldSz cx="43891200" cy="32918400"/>
  <p:notesSz cx="7010400" cy="9271000"/>
  <p:embeddedFontLst>
    <p:embeddedFont>
      <p:font typeface="Baloo Bhaijaan" panose="03080902040302020200" pitchFamily="66" charset="-78"/>
      <p:regular r:id="rId4"/>
    </p:embeddedFont>
    <p:embeddedFont>
      <p:font typeface="Open Sans" panose="020B0606030504020204" pitchFamily="34" charset="0"/>
      <p:regular r:id="rId5"/>
      <p:bold r:id="rId6"/>
      <p:italic r:id="rId7"/>
      <p:boldItalic r:id="rId8"/>
    </p:embeddedFont>
  </p:embeddedFontLst>
  <p:custDataLst>
    <p:tags r:id="rId9"/>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896"/>
    <a:srgbClr val="154DC1"/>
    <a:srgbClr val="150096"/>
    <a:srgbClr val="150072"/>
    <a:srgbClr val="1500FF"/>
    <a:srgbClr val="154DFF"/>
    <a:srgbClr val="1575C2"/>
    <a:srgbClr val="555555"/>
    <a:srgbClr val="008E63"/>
    <a:srgbClr val="174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2ECAC-4CF8-4A1E-8BF8-65DB99355AE9}" v="2" dt="2025-03-25T17:47:00.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9" autoAdjust="0"/>
    <p:restoredTop sz="94710" autoAdjust="0"/>
  </p:normalViewPr>
  <p:slideViewPr>
    <p:cSldViewPr>
      <p:cViewPr>
        <p:scale>
          <a:sx n="80" d="100"/>
          <a:sy n="80" d="100"/>
        </p:scale>
        <p:origin x="-5248" y="-1154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font" Target="fonts/font1.fntdata"/><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3/27/25</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12" y="4221482"/>
            <a:ext cx="47404018" cy="898779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0530847" y="4221482"/>
            <a:ext cx="141480542" cy="898779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p:spPr>
        <p:txBody>
          <a:bodyPr anchor="t"/>
          <a:lstStyle>
            <a:defPPr>
              <a:defRPr kern="1200"/>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a:defPPr>
            <a:lvl1pPr marL="0" indent="0">
              <a:buNone/>
              <a:defRPr sz="8200">
                <a:solidFill>
                  <a:schemeClr val="tx1">
                    <a:tint val="75000"/>
                  </a:schemeClr>
                </a:solidFill>
              </a:defRPr>
            </a:lvl1pPr>
            <a:lvl2pPr marL="1878667" indent="0">
              <a:buNone/>
              <a:defRPr sz="7400">
                <a:solidFill>
                  <a:schemeClr val="tx1">
                    <a:tint val="75000"/>
                  </a:schemeClr>
                </a:solidFill>
              </a:defRPr>
            </a:lvl2pPr>
            <a:lvl3pPr marL="3757334" indent="0">
              <a:buNone/>
              <a:defRPr sz="6600">
                <a:solidFill>
                  <a:schemeClr val="tx1">
                    <a:tint val="75000"/>
                  </a:schemeClr>
                </a:solidFill>
              </a:defRPr>
            </a:lvl3pPr>
            <a:lvl4pPr marL="5636001" indent="0">
              <a:buNone/>
              <a:defRPr sz="5800">
                <a:solidFill>
                  <a:schemeClr val="tx1">
                    <a:tint val="75000"/>
                  </a:schemeClr>
                </a:solidFill>
              </a:defRPr>
            </a:lvl4pPr>
            <a:lvl5pPr marL="7514669" indent="0">
              <a:buNone/>
              <a:defRPr sz="5800">
                <a:solidFill>
                  <a:schemeClr val="tx1">
                    <a:tint val="75000"/>
                  </a:schemeClr>
                </a:solidFill>
              </a:defRPr>
            </a:lvl5pPr>
            <a:lvl6pPr marL="9393336" indent="0">
              <a:buNone/>
              <a:defRPr sz="5800">
                <a:solidFill>
                  <a:schemeClr val="tx1">
                    <a:tint val="75000"/>
                  </a:schemeClr>
                </a:solidFill>
              </a:defRPr>
            </a:lvl6pPr>
            <a:lvl7pPr marL="11272007" indent="0">
              <a:buNone/>
              <a:defRPr sz="5800">
                <a:solidFill>
                  <a:schemeClr val="tx1">
                    <a:tint val="75000"/>
                  </a:schemeClr>
                </a:solidFill>
              </a:defRPr>
            </a:lvl7pPr>
            <a:lvl8pPr marL="13150673" indent="0">
              <a:buNone/>
              <a:defRPr sz="5800">
                <a:solidFill>
                  <a:schemeClr val="tx1">
                    <a:tint val="75000"/>
                  </a:schemeClr>
                </a:solidFill>
              </a:defRPr>
            </a:lvl8pPr>
            <a:lvl9pPr marL="15029342"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05308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a:defPPr>
            <a:lvl1pPr marL="0" indent="0">
              <a:buNone/>
              <a:defRPr sz="13200"/>
            </a:lvl1pPr>
            <a:lvl2pPr marL="1878667" indent="0">
              <a:buNone/>
              <a:defRPr sz="11500"/>
            </a:lvl2pPr>
            <a:lvl3pPr marL="3757334" indent="0">
              <a:buNone/>
              <a:defRPr sz="9900"/>
            </a:lvl3pPr>
            <a:lvl4pPr marL="5636001" indent="0">
              <a:buNone/>
              <a:defRPr sz="8200"/>
            </a:lvl4pPr>
            <a:lvl5pPr marL="7514669" indent="0">
              <a:buNone/>
              <a:defRPr sz="8200"/>
            </a:lvl5pPr>
            <a:lvl6pPr marL="9393336" indent="0">
              <a:buNone/>
              <a:defRPr sz="8200"/>
            </a:lvl6pPr>
            <a:lvl7pPr marL="11272007" indent="0">
              <a:buNone/>
              <a:defRPr sz="8200"/>
            </a:lvl7pPr>
            <a:lvl8pPr marL="13150673" indent="0">
              <a:buNone/>
              <a:defRPr sz="8200"/>
            </a:lvl8pPr>
            <a:lvl9pPr marL="15029342"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5729" tIns="187871" rIns="375729" bIns="18787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5729" tIns="187871" rIns="375729" bIns="18787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7"/>
            <a:ext cx="10241280" cy="1752600"/>
          </a:xfrm>
          <a:prstGeom prst="rect">
            <a:avLst/>
          </a:prstGeom>
        </p:spPr>
        <p:txBody>
          <a:bodyPr vert="horz" lIns="375729" tIns="187871" rIns="375729" bIns="187871" rtlCol="0" anchor="ctr"/>
          <a:lstStyle>
            <a:defPPr>
              <a:defRPr kern="1200"/>
            </a:defPPr>
            <a:lvl1pPr algn="l">
              <a:defRPr sz="4900">
                <a:solidFill>
                  <a:schemeClr val="tx1">
                    <a:tint val="75000"/>
                  </a:schemeClr>
                </a:solidFill>
              </a:defRPr>
            </a:lvl1pPr>
          </a:lstStyle>
          <a:p>
            <a:fld id="{1D3EE5B7-680E-44FF-962F-3113FAB5030E}" type="datetimeFigureOut">
              <a:rPr lang="en-US" smtClean="0"/>
              <a:t>3/27/25</a:t>
            </a:fld>
            <a:endParaRPr lang="en-US"/>
          </a:p>
        </p:txBody>
      </p:sp>
      <p:sp>
        <p:nvSpPr>
          <p:cNvPr id="5" name="Footer Placeholder 4"/>
          <p:cNvSpPr>
            <a:spLocks noGrp="1"/>
          </p:cNvSpPr>
          <p:nvPr>
            <p:ph type="ftr" sz="quarter" idx="3"/>
          </p:nvPr>
        </p:nvSpPr>
        <p:spPr>
          <a:xfrm>
            <a:off x="14996161" y="30510497"/>
            <a:ext cx="13898880" cy="1752600"/>
          </a:xfrm>
          <a:prstGeom prst="rect">
            <a:avLst/>
          </a:prstGeom>
        </p:spPr>
        <p:txBody>
          <a:bodyPr vert="horz" lIns="375729" tIns="187871" rIns="375729" bIns="187871" rtlCol="0" anchor="ctr"/>
          <a:lstStyle>
            <a:defPPr>
              <a:defRPr kern="1200"/>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7"/>
            <a:ext cx="10241280" cy="1752600"/>
          </a:xfrm>
          <a:prstGeom prst="rect">
            <a:avLst/>
          </a:prstGeom>
        </p:spPr>
        <p:txBody>
          <a:bodyPr vert="horz" lIns="375729" tIns="187871" rIns="375729" bIns="187871" rtlCol="0" anchor="ctr"/>
          <a:lstStyle>
            <a:defPPr>
              <a:defRPr kern="1200"/>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concludingcider  Size: 48x36</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a:defPPr>
      <a:lvl1pPr algn="ctr" defTabSz="3757334" rtl="0" eaLnBrk="1" latinLnBrk="0" hangingPunct="1">
        <a:spcBef>
          <a:spcPct val="0"/>
        </a:spcBef>
        <a:buNone/>
        <a:defRPr sz="18100" kern="1200">
          <a:solidFill>
            <a:schemeClr val="tx1"/>
          </a:solidFill>
          <a:latin typeface="+mj-lt"/>
          <a:ea typeface="+mj-ea"/>
          <a:cs typeface="+mj-cs"/>
        </a:defRPr>
      </a:lvl1pPr>
    </p:titleStyle>
    <p:bodyStyle>
      <a:defPPr>
        <a:defRPr kern="1200"/>
      </a:defPPr>
      <a:lvl1pPr marL="1409002" indent="-1409002" algn="l" defTabSz="375733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2839" indent="-1174172" algn="l" defTabSz="375733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696668" indent="-939334" algn="l" defTabSz="375733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7533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54002"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32673"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11341"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90008"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6867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57334" rtl="0" eaLnBrk="1" latinLnBrk="0" hangingPunct="1">
        <a:defRPr sz="7400" kern="1200">
          <a:solidFill>
            <a:schemeClr val="tx1"/>
          </a:solidFill>
          <a:latin typeface="+mn-lt"/>
          <a:ea typeface="+mn-ea"/>
          <a:cs typeface="+mn-cs"/>
        </a:defRPr>
      </a:lvl1pPr>
      <a:lvl2pPr marL="1878667" algn="l" defTabSz="3757334" rtl="0" eaLnBrk="1" latinLnBrk="0" hangingPunct="1">
        <a:defRPr sz="7400" kern="1200">
          <a:solidFill>
            <a:schemeClr val="tx1"/>
          </a:solidFill>
          <a:latin typeface="+mn-lt"/>
          <a:ea typeface="+mn-ea"/>
          <a:cs typeface="+mn-cs"/>
        </a:defRPr>
      </a:lvl2pPr>
      <a:lvl3pPr marL="3757334" algn="l" defTabSz="3757334" rtl="0" eaLnBrk="1" latinLnBrk="0" hangingPunct="1">
        <a:defRPr sz="7400" kern="1200">
          <a:solidFill>
            <a:schemeClr val="tx1"/>
          </a:solidFill>
          <a:latin typeface="+mn-lt"/>
          <a:ea typeface="+mn-ea"/>
          <a:cs typeface="+mn-cs"/>
        </a:defRPr>
      </a:lvl3pPr>
      <a:lvl4pPr marL="5636001" algn="l" defTabSz="3757334" rtl="0" eaLnBrk="1" latinLnBrk="0" hangingPunct="1">
        <a:defRPr sz="7400" kern="1200">
          <a:solidFill>
            <a:schemeClr val="tx1"/>
          </a:solidFill>
          <a:latin typeface="+mn-lt"/>
          <a:ea typeface="+mn-ea"/>
          <a:cs typeface="+mn-cs"/>
        </a:defRPr>
      </a:lvl4pPr>
      <a:lvl5pPr marL="7514669" algn="l" defTabSz="3757334" rtl="0" eaLnBrk="1" latinLnBrk="0" hangingPunct="1">
        <a:defRPr sz="7400" kern="1200">
          <a:solidFill>
            <a:schemeClr val="tx1"/>
          </a:solidFill>
          <a:latin typeface="+mn-lt"/>
          <a:ea typeface="+mn-ea"/>
          <a:cs typeface="+mn-cs"/>
        </a:defRPr>
      </a:lvl5pPr>
      <a:lvl6pPr marL="9393336" algn="l" defTabSz="3757334" rtl="0" eaLnBrk="1" latinLnBrk="0" hangingPunct="1">
        <a:defRPr sz="7400" kern="1200">
          <a:solidFill>
            <a:schemeClr val="tx1"/>
          </a:solidFill>
          <a:latin typeface="+mn-lt"/>
          <a:ea typeface="+mn-ea"/>
          <a:cs typeface="+mn-cs"/>
        </a:defRPr>
      </a:lvl6pPr>
      <a:lvl7pPr marL="11272007" algn="l" defTabSz="3757334" rtl="0" eaLnBrk="1" latinLnBrk="0" hangingPunct="1">
        <a:defRPr sz="7400" kern="1200">
          <a:solidFill>
            <a:schemeClr val="tx1"/>
          </a:solidFill>
          <a:latin typeface="+mn-lt"/>
          <a:ea typeface="+mn-ea"/>
          <a:cs typeface="+mn-cs"/>
        </a:defRPr>
      </a:lvl7pPr>
      <a:lvl8pPr marL="13150673" algn="l" defTabSz="3757334" rtl="0" eaLnBrk="1" latinLnBrk="0" hangingPunct="1">
        <a:defRPr sz="7400" kern="1200">
          <a:solidFill>
            <a:schemeClr val="tx1"/>
          </a:solidFill>
          <a:latin typeface="+mn-lt"/>
          <a:ea typeface="+mn-ea"/>
          <a:cs typeface="+mn-cs"/>
        </a:defRPr>
      </a:lvl8pPr>
      <a:lvl9pPr marL="15029342" algn="l" defTabSz="375733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hyperlink" Target="https://www.researchgate.net/publication/356683717_Gun_Detection_in_Video_Frames_with_YOLOv3" TargetMode="Externa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3.jpeg"/><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hyperlink" Target="https://doi.org/10.1109/BigData47090.2019.9006456" TargetMode="External"/><Relationship Id="rId11" Type="http://schemas.openxmlformats.org/officeDocument/2006/relationships/image" Target="../media/image10.jpeg"/><Relationship Id="rId5" Type="http://schemas.openxmlformats.org/officeDocument/2006/relationships/image" Target="../media/image6.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1" name="Picture 1050">
            <a:extLst>
              <a:ext uri="{FF2B5EF4-FFF2-40B4-BE49-F238E27FC236}">
                <a16:creationId xmlns:a16="http://schemas.microsoft.com/office/drawing/2014/main" id="{19085091-3373-AECA-F2DD-14090A3B5A0A}"/>
              </a:ext>
            </a:extLst>
          </p:cNvPr>
          <p:cNvPicPr>
            <a:picLocks noChangeAspect="1"/>
          </p:cNvPicPr>
          <p:nvPr/>
        </p:nvPicPr>
        <p:blipFill>
          <a:blip r:embed="rId2" cstate="print">
            <a:extLst>
              <a:ext uri="{28A0092B-C50C-407E-A947-70E740481C1C}">
                <a14:useLocalDpi xmlns:a14="http://schemas.microsoft.com/office/drawing/2010/main" val="0"/>
              </a:ext>
            </a:extLst>
          </a:blip>
          <a:srcRect r="31014" b="11603"/>
          <a:stretch/>
        </p:blipFill>
        <p:spPr>
          <a:xfrm>
            <a:off x="22056822" y="17428173"/>
            <a:ext cx="3601319" cy="2612842"/>
          </a:xfrm>
          <a:prstGeom prst="rect">
            <a:avLst/>
          </a:prstGeom>
        </p:spPr>
      </p:pic>
      <p:pic>
        <p:nvPicPr>
          <p:cNvPr id="22" name="Picture 21" descr="A diagram of a computer program&#10;&#10;Description automatically generated">
            <a:extLst>
              <a:ext uri="{FF2B5EF4-FFF2-40B4-BE49-F238E27FC236}">
                <a16:creationId xmlns:a16="http://schemas.microsoft.com/office/drawing/2014/main" id="{B3536F32-8943-6C95-D606-BC5CADD1D9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5870" y="6989764"/>
            <a:ext cx="7417580" cy="7427897"/>
          </a:xfrm>
          <a:prstGeom prst="rect">
            <a:avLst/>
          </a:prstGeom>
          <a:noFill/>
          <a:ln>
            <a:noFill/>
          </a:ln>
        </p:spPr>
      </p:pic>
      <p:sp>
        <p:nvSpPr>
          <p:cNvPr id="49" name="Text Placeholder 5">
            <a:extLst>
              <a:ext uri="{FF2B5EF4-FFF2-40B4-BE49-F238E27FC236}">
                <a16:creationId xmlns:a16="http://schemas.microsoft.com/office/drawing/2014/main" id="{D1E8EEA0-ED67-4B13-A826-1A8457285CCB}"/>
              </a:ext>
            </a:extLst>
          </p:cNvPr>
          <p:cNvSpPr txBox="1"/>
          <p:nvPr/>
        </p:nvSpPr>
        <p:spPr>
          <a:xfrm>
            <a:off x="9939" y="507383"/>
            <a:ext cx="43891200" cy="3237310"/>
          </a:xfrm>
          <a:prstGeom prst="rect">
            <a:avLst/>
          </a:prstGeom>
          <a:solidFill>
            <a:srgbClr val="1575C2"/>
          </a:solidFill>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800" b="1" u="none" strike="noStrike" dirty="0">
                <a:solidFill>
                  <a:schemeClr val="bg1"/>
                </a:solidFill>
                <a:effectLst/>
                <a:latin typeface="+mj-lt"/>
                <a:ea typeface="+mj-ea"/>
                <a:cs typeface="Times New Roman" panose="02020603050405020304" pitchFamily="18" charset="0"/>
              </a:rPr>
              <a:t> </a:t>
            </a:r>
          </a:p>
        </p:txBody>
      </p:sp>
      <p:sp>
        <p:nvSpPr>
          <p:cNvPr id="37" name="Rectangle 10"/>
          <p:cNvSpPr>
            <a:spLocks noChangeArrowheads="1"/>
          </p:cNvSpPr>
          <p:nvPr/>
        </p:nvSpPr>
        <p:spPr bwMode="auto">
          <a:xfrm>
            <a:off x="762000" y="4276259"/>
            <a:ext cx="9899980"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INTRODUCTION</a:t>
            </a:r>
            <a:endParaRPr lang="en-US" sz="3600" b="1" dirty="0">
              <a:solidFill>
                <a:srgbClr val="FFFFFF"/>
              </a:solidFill>
              <a:latin typeface="+mj-lt"/>
              <a:ea typeface="+mj-ea"/>
            </a:endParaRP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33496064" y="21818991"/>
            <a:ext cx="9769414"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KEY REFERENCES</a:t>
            </a:r>
          </a:p>
        </p:txBody>
      </p:sp>
      <p:sp>
        <p:nvSpPr>
          <p:cNvPr id="48" name="Rectangle 10">
            <a:extLst>
              <a:ext uri="{FF2B5EF4-FFF2-40B4-BE49-F238E27FC236}">
                <a16:creationId xmlns:a16="http://schemas.microsoft.com/office/drawing/2014/main" id="{A5FFB638-77FE-4FE9-BAAF-8DA0D3D62767}"/>
              </a:ext>
            </a:extLst>
          </p:cNvPr>
          <p:cNvSpPr>
            <a:spLocks noChangeArrowheads="1"/>
          </p:cNvSpPr>
          <p:nvPr/>
        </p:nvSpPr>
        <p:spPr bwMode="auto">
          <a:xfrm>
            <a:off x="33441493" y="4268578"/>
            <a:ext cx="9798585"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CONCLUSION</a:t>
            </a: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463736" y="4248371"/>
            <a:ext cx="21303824"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METHODOLOGY</a:t>
            </a:r>
          </a:p>
        </p:txBody>
      </p:sp>
      <p:sp>
        <p:nvSpPr>
          <p:cNvPr id="2" name="Rectangle 10">
            <a:extLst>
              <a:ext uri="{FF2B5EF4-FFF2-40B4-BE49-F238E27FC236}">
                <a16:creationId xmlns:a16="http://schemas.microsoft.com/office/drawing/2014/main" id="{D578BBD9-2EA2-6B76-D406-CBFC0BFB8C8C}"/>
              </a:ext>
            </a:extLst>
          </p:cNvPr>
          <p:cNvSpPr>
            <a:spLocks noChangeArrowheads="1"/>
          </p:cNvSpPr>
          <p:nvPr/>
        </p:nvSpPr>
        <p:spPr bwMode="auto">
          <a:xfrm>
            <a:off x="712988" y="27299527"/>
            <a:ext cx="9957825"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TOOLS AND TECHNOLOGIES</a:t>
            </a:r>
          </a:p>
        </p:txBody>
      </p:sp>
      <p:sp>
        <p:nvSpPr>
          <p:cNvPr id="5" name="TextBox 4">
            <a:extLst>
              <a:ext uri="{FF2B5EF4-FFF2-40B4-BE49-F238E27FC236}">
                <a16:creationId xmlns:a16="http://schemas.microsoft.com/office/drawing/2014/main" id="{68C456AA-EDB6-9572-5CEF-499DC3330668}"/>
              </a:ext>
            </a:extLst>
          </p:cNvPr>
          <p:cNvSpPr txBox="1"/>
          <p:nvPr/>
        </p:nvSpPr>
        <p:spPr>
          <a:xfrm>
            <a:off x="691400" y="28463115"/>
            <a:ext cx="10129000" cy="4278094"/>
          </a:xfrm>
          <a:prstGeom prst="rect">
            <a:avLst/>
          </a:prstGeom>
          <a:noFill/>
        </p:spPr>
        <p:txBody>
          <a:bodyPr wrap="square">
            <a:spAutoFit/>
          </a:bodyPr>
          <a:lstStyle/>
          <a:p>
            <a:pPr algn="just"/>
            <a:r>
              <a:rPr lang="en-US" sz="2400" b="1" dirty="0"/>
              <a:t>AlertNow </a:t>
            </a:r>
            <a:r>
              <a:rPr lang="en-US" sz="2400" dirty="0"/>
              <a:t>was developed and tested on 2022 MacBook Pro (M2 chip).</a:t>
            </a:r>
          </a:p>
          <a:p>
            <a:pPr algn="just"/>
            <a:endParaRPr lang="en-US" sz="800" b="1" dirty="0"/>
          </a:p>
          <a:p>
            <a:pPr algn="just"/>
            <a:r>
              <a:rPr lang="en-US" sz="2400" b="1" dirty="0">
                <a:solidFill>
                  <a:srgbClr val="0070C0"/>
                </a:solidFill>
              </a:rPr>
              <a:t>Models: </a:t>
            </a:r>
            <a:r>
              <a:rPr lang="en-US" sz="2400" dirty="0">
                <a:solidFill>
                  <a:srgbClr val="000000"/>
                </a:solidFill>
                <a:effectLst/>
                <a:ea typeface="Times New Roman" panose="02020603050405020304" pitchFamily="18" charset="0"/>
              </a:rPr>
              <a:t>CNN (Convolutional Neural Network) model for audio analysis to detect gunshot sounds, and a YOLOv8 (You Look Only Once version 8) model for video analysis to detect firearms.</a:t>
            </a:r>
            <a:r>
              <a:rPr lang="en-US" sz="2400" dirty="0">
                <a:effectLst/>
              </a:rPr>
              <a:t> </a:t>
            </a:r>
            <a:endParaRPr lang="en-US" sz="2400" b="1" dirty="0"/>
          </a:p>
          <a:p>
            <a:pPr algn="just"/>
            <a:r>
              <a:rPr lang="en-US" sz="2400" b="1" dirty="0">
                <a:solidFill>
                  <a:srgbClr val="0070C0"/>
                </a:solidFill>
              </a:rPr>
              <a:t>Hardware</a:t>
            </a:r>
            <a:r>
              <a:rPr lang="en-US" sz="2400" dirty="0">
                <a:solidFill>
                  <a:srgbClr val="0070C0"/>
                </a:solidFill>
              </a:rPr>
              <a:t>: </a:t>
            </a:r>
            <a:r>
              <a:rPr lang="en-US" sz="2400" dirty="0"/>
              <a:t>Audio Input - Built-in MacBook microphone &amp; Logitech USB microphone (20 Hz - 20 kHz), Video Input -  MacBook FaceTime 1080p HD camera (45 FPS)</a:t>
            </a:r>
          </a:p>
          <a:p>
            <a:pPr algn="just"/>
            <a:r>
              <a:rPr lang="en-US" sz="2400" b="1" dirty="0">
                <a:solidFill>
                  <a:srgbClr val="0070C0"/>
                </a:solidFill>
              </a:rPr>
              <a:t>Software: </a:t>
            </a:r>
            <a:r>
              <a:rPr lang="en-US" sz="2400" b="1" dirty="0"/>
              <a:t>Machine Learning - </a:t>
            </a:r>
            <a:r>
              <a:rPr lang="en-US" sz="2400" dirty="0"/>
              <a:t>Python, TensorFlow, </a:t>
            </a:r>
            <a:r>
              <a:rPr lang="en-US" sz="2400" dirty="0" err="1"/>
              <a:t>PyTorch</a:t>
            </a:r>
            <a:r>
              <a:rPr lang="en-US" sz="2400" dirty="0"/>
              <a:t>, </a:t>
            </a:r>
            <a:r>
              <a:rPr lang="en-US" sz="2400" dirty="0" err="1"/>
              <a:t>Ultralytics</a:t>
            </a:r>
            <a:r>
              <a:rPr lang="en-US" sz="2400" dirty="0"/>
              <a:t>; </a:t>
            </a:r>
            <a:r>
              <a:rPr lang="en-US" sz="2400" b="1" dirty="0"/>
              <a:t>Audio Processing </a:t>
            </a:r>
            <a:r>
              <a:rPr lang="en-US" sz="2400" dirty="0"/>
              <a:t>– </a:t>
            </a:r>
            <a:r>
              <a:rPr lang="en-US" sz="2400" dirty="0" err="1"/>
              <a:t>Librosa</a:t>
            </a:r>
            <a:r>
              <a:rPr lang="en-US" sz="2400" dirty="0"/>
              <a:t>, SciPy, </a:t>
            </a:r>
            <a:r>
              <a:rPr lang="en-US" sz="2400" dirty="0" err="1"/>
              <a:t>PyAudio</a:t>
            </a:r>
            <a:r>
              <a:rPr lang="en-US" sz="2400" dirty="0"/>
              <a:t>; </a:t>
            </a:r>
            <a:r>
              <a:rPr lang="en-US" sz="2400" b="1" dirty="0"/>
              <a:t>Video Processing </a:t>
            </a:r>
            <a:r>
              <a:rPr lang="en-US" sz="2400" dirty="0"/>
              <a:t>– OpenCV; </a:t>
            </a:r>
            <a:r>
              <a:rPr lang="en-US" sz="2400" b="1" dirty="0"/>
              <a:t>Data Handling </a:t>
            </a:r>
            <a:r>
              <a:rPr lang="en-US" sz="2400" dirty="0"/>
              <a:t>– NumPy; </a:t>
            </a:r>
            <a:r>
              <a:rPr lang="en-US" sz="2400" b="1" dirty="0"/>
              <a:t>Backend/API - </a:t>
            </a:r>
            <a:r>
              <a:rPr lang="en-US" sz="2400" dirty="0"/>
              <a:t>Django, Django REST Framework, </a:t>
            </a:r>
            <a:r>
              <a:rPr lang="en-US" sz="2400" dirty="0" err="1"/>
              <a:t>Gunicorn</a:t>
            </a:r>
            <a:r>
              <a:rPr lang="en-US" sz="2400" dirty="0"/>
              <a:t>; </a:t>
            </a:r>
            <a:r>
              <a:rPr lang="en-US" sz="2400" b="1" dirty="0"/>
              <a:t>Notification System - </a:t>
            </a:r>
            <a:r>
              <a:rPr lang="en-US" sz="2400" dirty="0"/>
              <a:t>Twilio, </a:t>
            </a:r>
            <a:r>
              <a:rPr lang="en-US" sz="2400" dirty="0" err="1"/>
              <a:t>smtplib</a:t>
            </a:r>
            <a:r>
              <a:rPr lang="en-US" sz="2400" dirty="0"/>
              <a:t>; </a:t>
            </a:r>
            <a:r>
              <a:rPr lang="en-US" sz="2400" b="1" dirty="0"/>
              <a:t>Graphical User Interface </a:t>
            </a:r>
            <a:r>
              <a:rPr lang="en-US" sz="2400" dirty="0"/>
              <a:t>- PyQt5</a:t>
            </a:r>
          </a:p>
        </p:txBody>
      </p:sp>
      <p:sp>
        <p:nvSpPr>
          <p:cNvPr id="10" name="Rectangle 10">
            <a:extLst>
              <a:ext uri="{FF2B5EF4-FFF2-40B4-BE49-F238E27FC236}">
                <a16:creationId xmlns:a16="http://schemas.microsoft.com/office/drawing/2014/main" id="{534550E7-F4E7-5B2C-D7CA-6739DBFD01EB}"/>
              </a:ext>
            </a:extLst>
          </p:cNvPr>
          <p:cNvSpPr>
            <a:spLocks noChangeArrowheads="1"/>
          </p:cNvSpPr>
          <p:nvPr/>
        </p:nvSpPr>
        <p:spPr bwMode="auto">
          <a:xfrm>
            <a:off x="762000" y="24169465"/>
            <a:ext cx="9957825"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OBJECTIVE</a:t>
            </a:r>
          </a:p>
        </p:txBody>
      </p:sp>
      <p:sp>
        <p:nvSpPr>
          <p:cNvPr id="11" name="Rounded Rectangle 10">
            <a:extLst>
              <a:ext uri="{FF2B5EF4-FFF2-40B4-BE49-F238E27FC236}">
                <a16:creationId xmlns:a16="http://schemas.microsoft.com/office/drawing/2014/main" id="{269C8E56-CA75-F406-56FC-DFABD53FCD9B}"/>
              </a:ext>
            </a:extLst>
          </p:cNvPr>
          <p:cNvSpPr/>
          <p:nvPr/>
        </p:nvSpPr>
        <p:spPr>
          <a:xfrm>
            <a:off x="11638797" y="5604493"/>
            <a:ext cx="6585667" cy="1447492"/>
          </a:xfrm>
          <a:prstGeom prst="roundRect">
            <a:avLst/>
          </a:prstGeom>
          <a:ln w="1270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1575C2"/>
                </a:solidFill>
              </a:rPr>
              <a:t>Step 1: Dataset Selection &amp; Preprocessing</a:t>
            </a:r>
          </a:p>
        </p:txBody>
      </p:sp>
      <p:sp>
        <p:nvSpPr>
          <p:cNvPr id="13" name="Rounded Rectangle 12">
            <a:extLst>
              <a:ext uri="{FF2B5EF4-FFF2-40B4-BE49-F238E27FC236}">
                <a16:creationId xmlns:a16="http://schemas.microsoft.com/office/drawing/2014/main" id="{959CB9C3-66A4-87B8-3FB9-67F2202E9EB1}"/>
              </a:ext>
            </a:extLst>
          </p:cNvPr>
          <p:cNvSpPr/>
          <p:nvPr/>
        </p:nvSpPr>
        <p:spPr>
          <a:xfrm>
            <a:off x="18746490" y="5597455"/>
            <a:ext cx="6935509" cy="1447492"/>
          </a:xfrm>
          <a:prstGeom prst="roundRect">
            <a:avLst/>
          </a:prstGeom>
          <a:ln w="1270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1575C2"/>
                </a:solidFill>
              </a:rPr>
              <a:t>Step 2: Model Training &amp; </a:t>
            </a:r>
          </a:p>
          <a:p>
            <a:pPr algn="ctr"/>
            <a:r>
              <a:rPr lang="en-US" sz="3200" b="1" dirty="0">
                <a:solidFill>
                  <a:srgbClr val="1575C2"/>
                </a:solidFill>
              </a:rPr>
              <a:t>Evaluation</a:t>
            </a:r>
          </a:p>
        </p:txBody>
      </p:sp>
      <p:sp>
        <p:nvSpPr>
          <p:cNvPr id="15" name="Rounded Rectangle 14">
            <a:extLst>
              <a:ext uri="{FF2B5EF4-FFF2-40B4-BE49-F238E27FC236}">
                <a16:creationId xmlns:a16="http://schemas.microsoft.com/office/drawing/2014/main" id="{62E2BDC5-2876-5A24-5B5F-52019B584EBC}"/>
              </a:ext>
            </a:extLst>
          </p:cNvPr>
          <p:cNvSpPr/>
          <p:nvPr/>
        </p:nvSpPr>
        <p:spPr>
          <a:xfrm>
            <a:off x="26318337" y="5636961"/>
            <a:ext cx="6449223" cy="1447492"/>
          </a:xfrm>
          <a:prstGeom prst="roundRect">
            <a:avLst/>
          </a:prstGeom>
          <a:ln w="1270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1575C2"/>
                </a:solidFill>
              </a:rPr>
              <a:t>Step 3: System Integration with Real-Time Alerts</a:t>
            </a:r>
          </a:p>
        </p:txBody>
      </p:sp>
      <p:graphicFrame>
        <p:nvGraphicFramePr>
          <p:cNvPr id="16" name="Table 15">
            <a:extLst>
              <a:ext uri="{FF2B5EF4-FFF2-40B4-BE49-F238E27FC236}">
                <a16:creationId xmlns:a16="http://schemas.microsoft.com/office/drawing/2014/main" id="{5086F16C-62DA-7456-FFE3-0E34BE98B44D}"/>
              </a:ext>
            </a:extLst>
          </p:cNvPr>
          <p:cNvGraphicFramePr>
            <a:graphicFrameLocks noGrp="1"/>
          </p:cNvGraphicFramePr>
          <p:nvPr>
            <p:extLst>
              <p:ext uri="{D42A27DB-BD31-4B8C-83A1-F6EECF244321}">
                <p14:modId xmlns:p14="http://schemas.microsoft.com/office/powerpoint/2010/main" val="3607047747"/>
              </p:ext>
            </p:extLst>
          </p:nvPr>
        </p:nvGraphicFramePr>
        <p:xfrm>
          <a:off x="11717328" y="8112989"/>
          <a:ext cx="3444135" cy="3122305"/>
        </p:xfrm>
        <a:graphic>
          <a:graphicData uri="http://schemas.openxmlformats.org/drawingml/2006/table">
            <a:tbl>
              <a:tblPr firstRow="1" firstCol="1" bandRow="1">
                <a:tableStyleId>{5C22544A-7EE6-4342-B048-85BDC9FD1C3A}</a:tableStyleId>
              </a:tblPr>
              <a:tblGrid>
                <a:gridCol w="732086">
                  <a:extLst>
                    <a:ext uri="{9D8B030D-6E8A-4147-A177-3AD203B41FA5}">
                      <a16:colId xmlns:a16="http://schemas.microsoft.com/office/drawing/2014/main" val="2638527942"/>
                    </a:ext>
                  </a:extLst>
                </a:gridCol>
                <a:gridCol w="875177">
                  <a:extLst>
                    <a:ext uri="{9D8B030D-6E8A-4147-A177-3AD203B41FA5}">
                      <a16:colId xmlns:a16="http://schemas.microsoft.com/office/drawing/2014/main" val="3917496779"/>
                    </a:ext>
                  </a:extLst>
                </a:gridCol>
                <a:gridCol w="881832">
                  <a:extLst>
                    <a:ext uri="{9D8B030D-6E8A-4147-A177-3AD203B41FA5}">
                      <a16:colId xmlns:a16="http://schemas.microsoft.com/office/drawing/2014/main" val="2883949918"/>
                    </a:ext>
                  </a:extLst>
                </a:gridCol>
                <a:gridCol w="955040">
                  <a:extLst>
                    <a:ext uri="{9D8B030D-6E8A-4147-A177-3AD203B41FA5}">
                      <a16:colId xmlns:a16="http://schemas.microsoft.com/office/drawing/2014/main" val="3145875283"/>
                    </a:ext>
                  </a:extLst>
                </a:gridCol>
              </a:tblGrid>
              <a:tr h="1034647">
                <a:tc>
                  <a:txBody>
                    <a:bodyPr/>
                    <a:lstStyle/>
                    <a:p>
                      <a:pPr marL="0" marR="0" algn="ctr"/>
                      <a:r>
                        <a:rPr lang="en-US" sz="1200" dirty="0">
                          <a:effectLst/>
                        </a:rPr>
                        <a:t>Category</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Pre-augmented Training </a:t>
                      </a:r>
                    </a:p>
                    <a:p>
                      <a:pPr marL="0" marR="0" algn="ctr"/>
                      <a:r>
                        <a:rPr lang="en-US" sz="1200" dirty="0">
                          <a:effectLst/>
                        </a:rPr>
                        <a:t>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Un-augmented Validation </a:t>
                      </a:r>
                    </a:p>
                    <a:p>
                      <a:pPr marL="0" marR="0" algn="ctr"/>
                      <a:r>
                        <a:rPr lang="en-US" sz="1200" dirty="0">
                          <a:effectLst/>
                        </a:rPr>
                        <a:t>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Un-augmented Testing</a:t>
                      </a:r>
                    </a:p>
                    <a:p>
                      <a:pPr marL="0" marR="0" algn="ctr"/>
                      <a:r>
                        <a:rPr lang="en-US" sz="1200" dirty="0">
                          <a:effectLst/>
                        </a:rPr>
                        <a:t>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65662023"/>
                  </a:ext>
                </a:extLst>
              </a:tr>
              <a:tr h="373452">
                <a:tc>
                  <a:txBody>
                    <a:bodyPr/>
                    <a:lstStyle/>
                    <a:p>
                      <a:pPr marL="0" marR="0" algn="ctr"/>
                      <a:r>
                        <a:rPr lang="en-US" sz="1200">
                          <a:effectLst/>
                        </a:rPr>
                        <a:t>Handgun</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2968 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774</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774</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767445477"/>
                  </a:ext>
                </a:extLst>
              </a:tr>
              <a:tr h="373452">
                <a:tc>
                  <a:txBody>
                    <a:bodyPr/>
                    <a:lstStyle/>
                    <a:p>
                      <a:pPr marL="0" marR="0" algn="ctr"/>
                      <a:r>
                        <a:rPr lang="en-US" sz="1200">
                          <a:effectLst/>
                        </a:rPr>
                        <a:t>Rifle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2475</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645</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645</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03066668"/>
                  </a:ext>
                </a:extLst>
              </a:tr>
              <a:tr h="373452">
                <a:tc>
                  <a:txBody>
                    <a:bodyPr/>
                    <a:lstStyle/>
                    <a:p>
                      <a:pPr marL="0" marR="0" algn="ctr"/>
                      <a:r>
                        <a:rPr lang="en-US" sz="1200">
                          <a:effectLst/>
                        </a:rPr>
                        <a:t>Shotgun </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1979</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516</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516</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91860824"/>
                  </a:ext>
                </a:extLst>
              </a:tr>
              <a:tr h="373452">
                <a:tc>
                  <a:txBody>
                    <a:bodyPr/>
                    <a:lstStyle/>
                    <a:p>
                      <a:pPr marL="0" marR="0" algn="ctr"/>
                      <a:r>
                        <a:rPr lang="en-US" sz="1200">
                          <a:effectLst/>
                        </a:rPr>
                        <a:t>Pistol</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1484</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387</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387</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499327039"/>
                  </a:ext>
                </a:extLst>
              </a:tr>
              <a:tr h="593850">
                <a:tc>
                  <a:txBody>
                    <a:bodyPr/>
                    <a:lstStyle/>
                    <a:p>
                      <a:pPr marL="0" marR="0" algn="ctr"/>
                      <a:r>
                        <a:rPr lang="en-US" sz="1200" dirty="0">
                          <a:effectLst/>
                        </a:rPr>
                        <a:t> Machine Gun</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 991</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259</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259</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93567114"/>
                  </a:ext>
                </a:extLst>
              </a:tr>
            </a:tbl>
          </a:graphicData>
        </a:graphic>
      </p:graphicFrame>
      <p:sp>
        <p:nvSpPr>
          <p:cNvPr id="17" name="TextBox 16">
            <a:extLst>
              <a:ext uri="{FF2B5EF4-FFF2-40B4-BE49-F238E27FC236}">
                <a16:creationId xmlns:a16="http://schemas.microsoft.com/office/drawing/2014/main" id="{912A5ADB-A8C7-BD20-F61C-B5EDAAD8DD7B}"/>
              </a:ext>
            </a:extLst>
          </p:cNvPr>
          <p:cNvSpPr txBox="1"/>
          <p:nvPr/>
        </p:nvSpPr>
        <p:spPr>
          <a:xfrm>
            <a:off x="15231403" y="8026739"/>
            <a:ext cx="3195540" cy="2185214"/>
          </a:xfrm>
          <a:prstGeom prst="rect">
            <a:avLst/>
          </a:prstGeom>
          <a:noFill/>
        </p:spPr>
        <p:txBody>
          <a:bodyPr wrap="square" rtlCol="0">
            <a:spAutoFit/>
          </a:bodyPr>
          <a:lstStyle/>
          <a:p>
            <a:pPr algn="just">
              <a:buClr>
                <a:srgbClr val="1575C2"/>
              </a:buClr>
            </a:pPr>
            <a:r>
              <a:rPr lang="en-US" sz="1700" b="1" dirty="0">
                <a:ea typeface="Times New Roman" panose="02020603050405020304" pitchFamily="18" charset="0"/>
              </a:rPr>
              <a:t>Training: </a:t>
            </a:r>
            <a:r>
              <a:rPr lang="en-US" sz="1700" dirty="0">
                <a:ea typeface="Times New Roman" panose="02020603050405020304" pitchFamily="18" charset="0"/>
              </a:rPr>
              <a:t>P</a:t>
            </a:r>
            <a:r>
              <a:rPr lang="en-US" sz="1700" dirty="0">
                <a:effectLst/>
                <a:ea typeface="Times New Roman" panose="02020603050405020304" pitchFamily="18" charset="0"/>
              </a:rPr>
              <a:t>re-augmented dataset of 9,897 annotated images from Roboflow and Kaggle</a:t>
            </a:r>
          </a:p>
          <a:p>
            <a:pPr algn="just">
              <a:buClr>
                <a:srgbClr val="1575C2"/>
              </a:buClr>
            </a:pPr>
            <a:r>
              <a:rPr lang="en-US" sz="1700" b="1" dirty="0"/>
              <a:t>Validation &amp; Testing: </a:t>
            </a:r>
            <a:r>
              <a:rPr lang="en-US" sz="1700" dirty="0"/>
              <a:t>Dataset of 5,162 un-augmented images</a:t>
            </a:r>
          </a:p>
          <a:p>
            <a:pPr algn="just">
              <a:buClr>
                <a:srgbClr val="1575C2"/>
              </a:buClr>
            </a:pPr>
            <a:r>
              <a:rPr lang="en-US" sz="1700" b="1" dirty="0"/>
              <a:t>Dataset split:</a:t>
            </a:r>
            <a:r>
              <a:rPr lang="en-US" sz="1700" dirty="0"/>
              <a:t> 80% Training, 10% validation, 10% Testing; Dataset priority</a:t>
            </a:r>
            <a:r>
              <a:rPr lang="en-US" sz="1700" b="1" dirty="0"/>
              <a:t> - Handguns</a:t>
            </a:r>
          </a:p>
        </p:txBody>
      </p:sp>
      <p:graphicFrame>
        <p:nvGraphicFramePr>
          <p:cNvPr id="19" name="Table 18">
            <a:extLst>
              <a:ext uri="{FF2B5EF4-FFF2-40B4-BE49-F238E27FC236}">
                <a16:creationId xmlns:a16="http://schemas.microsoft.com/office/drawing/2014/main" id="{C20C435D-291D-4627-BDE2-E67148FF7A23}"/>
              </a:ext>
            </a:extLst>
          </p:cNvPr>
          <p:cNvGraphicFramePr>
            <a:graphicFrameLocks noGrp="1"/>
          </p:cNvGraphicFramePr>
          <p:nvPr>
            <p:extLst>
              <p:ext uri="{D42A27DB-BD31-4B8C-83A1-F6EECF244321}">
                <p14:modId xmlns:p14="http://schemas.microsoft.com/office/powerpoint/2010/main" val="1625507978"/>
              </p:ext>
            </p:extLst>
          </p:nvPr>
        </p:nvGraphicFramePr>
        <p:xfrm>
          <a:off x="11658368" y="12034135"/>
          <a:ext cx="3429001" cy="2810536"/>
        </p:xfrm>
        <a:graphic>
          <a:graphicData uri="http://schemas.openxmlformats.org/drawingml/2006/table">
            <a:tbl>
              <a:tblPr firstRow="1" firstCol="1" bandRow="1">
                <a:tableStyleId>{5C22544A-7EE6-4342-B048-85BDC9FD1C3A}</a:tableStyleId>
              </a:tblPr>
              <a:tblGrid>
                <a:gridCol w="1003610">
                  <a:extLst>
                    <a:ext uri="{9D8B030D-6E8A-4147-A177-3AD203B41FA5}">
                      <a16:colId xmlns:a16="http://schemas.microsoft.com/office/drawing/2014/main" val="2207151226"/>
                    </a:ext>
                  </a:extLst>
                </a:gridCol>
                <a:gridCol w="777051">
                  <a:extLst>
                    <a:ext uri="{9D8B030D-6E8A-4147-A177-3AD203B41FA5}">
                      <a16:colId xmlns:a16="http://schemas.microsoft.com/office/drawing/2014/main" val="3473317565"/>
                    </a:ext>
                  </a:extLst>
                </a:gridCol>
                <a:gridCol w="811998">
                  <a:extLst>
                    <a:ext uri="{9D8B030D-6E8A-4147-A177-3AD203B41FA5}">
                      <a16:colId xmlns:a16="http://schemas.microsoft.com/office/drawing/2014/main" val="1741397252"/>
                    </a:ext>
                  </a:extLst>
                </a:gridCol>
                <a:gridCol w="836342">
                  <a:extLst>
                    <a:ext uri="{9D8B030D-6E8A-4147-A177-3AD203B41FA5}">
                      <a16:colId xmlns:a16="http://schemas.microsoft.com/office/drawing/2014/main" val="1547413590"/>
                    </a:ext>
                  </a:extLst>
                </a:gridCol>
              </a:tblGrid>
              <a:tr h="898892">
                <a:tc>
                  <a:txBody>
                    <a:bodyPr/>
                    <a:lstStyle/>
                    <a:p>
                      <a:pPr marL="0" marR="0" algn="ctr"/>
                      <a:r>
                        <a:rPr lang="en-US" sz="1200" dirty="0">
                          <a:effectLst/>
                        </a:rPr>
                        <a:t>Category</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Training </a:t>
                      </a:r>
                    </a:p>
                    <a:p>
                      <a:pPr marL="0" marR="0" algn="ctr"/>
                      <a:r>
                        <a:rPr lang="en-US" sz="1200" dirty="0">
                          <a:effectLst/>
                        </a:rPr>
                        <a:t>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Validation 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Testing </a:t>
                      </a:r>
                    </a:p>
                    <a:p>
                      <a:pPr marL="0" marR="0" algn="ctr"/>
                      <a:r>
                        <a:rPr lang="en-US" sz="1200" dirty="0">
                          <a:effectLst/>
                        </a:rPr>
                        <a:t>Dataset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65543519"/>
                  </a:ext>
                </a:extLst>
              </a:tr>
              <a:tr h="898892">
                <a:tc>
                  <a:txBody>
                    <a:bodyPr/>
                    <a:lstStyle/>
                    <a:p>
                      <a:pPr marL="0" marR="0" algn="ctr"/>
                      <a:r>
                        <a:rPr lang="en-US" sz="1200">
                          <a:effectLst/>
                        </a:rPr>
                        <a:t>Gunshot</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3323</a:t>
                      </a:r>
                    </a:p>
                    <a:p>
                      <a:pPr marL="0" marR="0" algn="ctr"/>
                      <a:r>
                        <a:rPr lang="en-US" sz="1200" dirty="0">
                          <a:effectLst/>
                        </a:rPr>
                        <a:t>(32%)</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415</a:t>
                      </a:r>
                    </a:p>
                    <a:p>
                      <a:pPr marL="0" marR="0" algn="ct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415</a:t>
                      </a:r>
                    </a:p>
                    <a:p>
                      <a:pPr marL="0" marR="0" algn="ctr"/>
                      <a:r>
                        <a:rPr lang="en-US" sz="1200" dirty="0">
                          <a:effectLst/>
                        </a:rPr>
                        <a:t>(4%)</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319907055"/>
                  </a:ext>
                </a:extLst>
              </a:tr>
              <a:tr h="1012752">
                <a:tc>
                  <a:txBody>
                    <a:bodyPr/>
                    <a:lstStyle/>
                    <a:p>
                      <a:pPr marL="0" marR="0" algn="ctr"/>
                      <a:r>
                        <a:rPr lang="en-US" sz="1200" dirty="0">
                          <a:effectLst/>
                        </a:rPr>
                        <a:t>Non-Gunshot</a:t>
                      </a:r>
                    </a:p>
                    <a:p>
                      <a:pPr marL="0" marR="0" algn="ctr"/>
                      <a:r>
                        <a:rPr lang="en-US" sz="1200" dirty="0">
                          <a:effectLst/>
                        </a:rPr>
                        <a:t>(Fireworks, jackhammer, machinery)</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a:effectLst/>
                        </a:rPr>
                        <a:t>4985</a:t>
                      </a:r>
                    </a:p>
                    <a:p>
                      <a:pPr marL="0" marR="0" algn="ctr"/>
                      <a:r>
                        <a:rPr lang="en-US" sz="1200">
                          <a:effectLst/>
                        </a:rPr>
                        <a:t>(48%)</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623</a:t>
                      </a:r>
                    </a:p>
                    <a:p>
                      <a:pPr marL="0" marR="0" algn="ctr"/>
                      <a:r>
                        <a:rPr lang="en-US" sz="1200" dirty="0">
                          <a:effectLst/>
                        </a:rPr>
                        <a:t>(6%)</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200" dirty="0">
                          <a:effectLst/>
                        </a:rPr>
                        <a:t>624</a:t>
                      </a:r>
                    </a:p>
                    <a:p>
                      <a:pPr marL="0" marR="0" algn="ctr"/>
                      <a:r>
                        <a:rPr lang="en-US" sz="1200" dirty="0">
                          <a:effectLst/>
                        </a:rPr>
                        <a:t>(6%)</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623233451"/>
                  </a:ext>
                </a:extLst>
              </a:tr>
            </a:tbl>
          </a:graphicData>
        </a:graphic>
      </p:graphicFrame>
      <p:sp>
        <p:nvSpPr>
          <p:cNvPr id="20" name="TextBox 19">
            <a:extLst>
              <a:ext uri="{FF2B5EF4-FFF2-40B4-BE49-F238E27FC236}">
                <a16:creationId xmlns:a16="http://schemas.microsoft.com/office/drawing/2014/main" id="{BFF5D5FF-55AD-E34F-60FB-82DB5DB497EA}"/>
              </a:ext>
            </a:extLst>
          </p:cNvPr>
          <p:cNvSpPr txBox="1"/>
          <p:nvPr/>
        </p:nvSpPr>
        <p:spPr>
          <a:xfrm>
            <a:off x="15211123" y="11960180"/>
            <a:ext cx="3175262" cy="1661993"/>
          </a:xfrm>
          <a:prstGeom prst="rect">
            <a:avLst/>
          </a:prstGeom>
          <a:noFill/>
        </p:spPr>
        <p:txBody>
          <a:bodyPr wrap="square" rtlCol="0">
            <a:spAutoFit/>
          </a:bodyPr>
          <a:lstStyle/>
          <a:p>
            <a:pPr algn="just">
              <a:buClr>
                <a:srgbClr val="1575C2"/>
              </a:buClr>
            </a:pPr>
            <a:r>
              <a:rPr lang="en-US" sz="1700" b="1" dirty="0">
                <a:ea typeface="Times New Roman" panose="02020603050405020304" pitchFamily="18" charset="0"/>
              </a:rPr>
              <a:t>Training: </a:t>
            </a:r>
            <a:r>
              <a:rPr lang="en-US" sz="1700" dirty="0">
                <a:ea typeface="Times New Roman" panose="02020603050405020304" pitchFamily="18" charset="0"/>
              </a:rPr>
              <a:t>10,385 sound samples (each &lt; 4 seconds) from Kaggle; 40% gunshot and 60% non-gunshot sounds </a:t>
            </a:r>
          </a:p>
          <a:p>
            <a:pPr algn="just">
              <a:buClr>
                <a:srgbClr val="1575C2"/>
              </a:buClr>
            </a:pPr>
            <a:r>
              <a:rPr lang="en-US" sz="1700" b="1" dirty="0"/>
              <a:t>Dataset split:</a:t>
            </a:r>
            <a:r>
              <a:rPr lang="en-US" sz="1700" dirty="0"/>
              <a:t> 80% Training, 10% validation, 10% Testing </a:t>
            </a:r>
          </a:p>
        </p:txBody>
      </p:sp>
      <p:sp>
        <p:nvSpPr>
          <p:cNvPr id="21" name="Rounded Rectangle 20">
            <a:extLst>
              <a:ext uri="{FF2B5EF4-FFF2-40B4-BE49-F238E27FC236}">
                <a16:creationId xmlns:a16="http://schemas.microsoft.com/office/drawing/2014/main" id="{0AF1D216-AC64-16ED-64FF-1781CD8C6B64}"/>
              </a:ext>
            </a:extLst>
          </p:cNvPr>
          <p:cNvSpPr/>
          <p:nvPr/>
        </p:nvSpPr>
        <p:spPr>
          <a:xfrm>
            <a:off x="11696331" y="7357278"/>
            <a:ext cx="6677609" cy="449538"/>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Video Dataset</a:t>
            </a:r>
          </a:p>
        </p:txBody>
      </p:sp>
      <p:sp>
        <p:nvSpPr>
          <p:cNvPr id="24" name="TextBox 23">
            <a:extLst>
              <a:ext uri="{FF2B5EF4-FFF2-40B4-BE49-F238E27FC236}">
                <a16:creationId xmlns:a16="http://schemas.microsoft.com/office/drawing/2014/main" id="{3A91AA2F-7C2E-6618-0A81-384304741EB8}"/>
              </a:ext>
            </a:extLst>
          </p:cNvPr>
          <p:cNvSpPr txBox="1"/>
          <p:nvPr/>
        </p:nvSpPr>
        <p:spPr>
          <a:xfrm>
            <a:off x="15317935" y="10717281"/>
            <a:ext cx="2993664" cy="615553"/>
          </a:xfrm>
          <a:prstGeom prst="rect">
            <a:avLst/>
          </a:prstGeom>
          <a:noFill/>
        </p:spPr>
        <p:txBody>
          <a:bodyPr wrap="square" rtlCol="0">
            <a:spAutoFit/>
          </a:bodyPr>
          <a:lstStyle/>
          <a:p>
            <a:pPr algn="just">
              <a:buClr>
                <a:srgbClr val="1575C2"/>
              </a:buClr>
            </a:pPr>
            <a:r>
              <a:rPr lang="en-US" sz="1700" dirty="0">
                <a:ea typeface="Times New Roman" panose="02020603050405020304" pitchFamily="18" charset="0"/>
              </a:rPr>
              <a:t>Frames extraction, Image resizing, </a:t>
            </a:r>
            <a:r>
              <a:rPr lang="en-US" sz="1700" dirty="0"/>
              <a:t>Pixel normalization</a:t>
            </a:r>
          </a:p>
        </p:txBody>
      </p:sp>
      <p:sp>
        <p:nvSpPr>
          <p:cNvPr id="25" name="Rounded Rectangle 24">
            <a:extLst>
              <a:ext uri="{FF2B5EF4-FFF2-40B4-BE49-F238E27FC236}">
                <a16:creationId xmlns:a16="http://schemas.microsoft.com/office/drawing/2014/main" id="{407E49FF-3BDA-8BF6-77FB-DC45D26C7C0F}"/>
              </a:ext>
            </a:extLst>
          </p:cNvPr>
          <p:cNvSpPr/>
          <p:nvPr/>
        </p:nvSpPr>
        <p:spPr>
          <a:xfrm>
            <a:off x="18740731" y="7349616"/>
            <a:ext cx="6798206" cy="45720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Audio/Video Model Selection</a:t>
            </a:r>
          </a:p>
        </p:txBody>
      </p:sp>
      <p:sp>
        <p:nvSpPr>
          <p:cNvPr id="3" name="Rounded Rectangle 2">
            <a:extLst>
              <a:ext uri="{FF2B5EF4-FFF2-40B4-BE49-F238E27FC236}">
                <a16:creationId xmlns:a16="http://schemas.microsoft.com/office/drawing/2014/main" id="{1CCA16C5-7FDD-5CF9-189D-B5A57EE7952B}"/>
              </a:ext>
            </a:extLst>
          </p:cNvPr>
          <p:cNvSpPr/>
          <p:nvPr/>
        </p:nvSpPr>
        <p:spPr>
          <a:xfrm>
            <a:off x="22167872" y="10555294"/>
            <a:ext cx="3411097" cy="493452"/>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Audio/Video Training Parameters</a:t>
            </a:r>
          </a:p>
        </p:txBody>
      </p:sp>
      <p:sp>
        <p:nvSpPr>
          <p:cNvPr id="7" name="TextBox 6">
            <a:extLst>
              <a:ext uri="{FF2B5EF4-FFF2-40B4-BE49-F238E27FC236}">
                <a16:creationId xmlns:a16="http://schemas.microsoft.com/office/drawing/2014/main" id="{C5FFCD48-5323-EBFD-E0E7-0815CC7EF088}"/>
              </a:ext>
            </a:extLst>
          </p:cNvPr>
          <p:cNvSpPr txBox="1"/>
          <p:nvPr/>
        </p:nvSpPr>
        <p:spPr>
          <a:xfrm>
            <a:off x="22115648" y="11184297"/>
            <a:ext cx="3537577" cy="2446824"/>
          </a:xfrm>
          <a:prstGeom prst="rect">
            <a:avLst/>
          </a:prstGeom>
          <a:noFill/>
        </p:spPr>
        <p:txBody>
          <a:bodyPr wrap="square">
            <a:spAutoFit/>
          </a:bodyPr>
          <a:lstStyle/>
          <a:p>
            <a:pPr algn="just"/>
            <a:r>
              <a:rPr lang="en-US" sz="1700" b="1" dirty="0"/>
              <a:t>Learning Rate</a:t>
            </a:r>
            <a:r>
              <a:rPr lang="en-US" sz="1700" dirty="0"/>
              <a:t>: 0.001 - Step size for updating model weights during training </a:t>
            </a:r>
          </a:p>
          <a:p>
            <a:pPr algn="just"/>
            <a:r>
              <a:rPr lang="en-US" sz="1700" b="1" dirty="0"/>
              <a:t>Batch Size</a:t>
            </a:r>
            <a:r>
              <a:rPr lang="en-US" sz="1700" dirty="0"/>
              <a:t>: 16 - Number of training samples processed before updating the model  </a:t>
            </a:r>
          </a:p>
          <a:p>
            <a:pPr algn="just"/>
            <a:r>
              <a:rPr lang="en-US" sz="1700" b="1" dirty="0"/>
              <a:t>Epochs</a:t>
            </a:r>
            <a:r>
              <a:rPr lang="en-US" sz="1700" dirty="0"/>
              <a:t>: 100 - Number of times the entire dataset is passed through the model </a:t>
            </a:r>
          </a:p>
        </p:txBody>
      </p:sp>
      <p:pic>
        <p:nvPicPr>
          <p:cNvPr id="23" name="Picture 22" descr="A graph showing a blue and yellow gradient&#10;&#10;Description automatically generated with medium confidence">
            <a:extLst>
              <a:ext uri="{FF2B5EF4-FFF2-40B4-BE49-F238E27FC236}">
                <a16:creationId xmlns:a16="http://schemas.microsoft.com/office/drawing/2014/main" id="{2B051A91-29DF-CDEB-302F-B7F2ED4E28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20876" y="14178389"/>
            <a:ext cx="3426673" cy="2461399"/>
          </a:xfrm>
          <a:prstGeom prst="rect">
            <a:avLst/>
          </a:prstGeom>
          <a:noFill/>
          <a:ln>
            <a:noFill/>
          </a:ln>
        </p:spPr>
      </p:pic>
      <p:pic>
        <p:nvPicPr>
          <p:cNvPr id="26" name="Picture 25" descr="A green and blue gradient&#10;&#10;Description automatically generated">
            <a:extLst>
              <a:ext uri="{FF2B5EF4-FFF2-40B4-BE49-F238E27FC236}">
                <a16:creationId xmlns:a16="http://schemas.microsoft.com/office/drawing/2014/main" id="{3FB18F1F-7DE4-2D04-D35B-5B3B565FE2D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027044" y="14129903"/>
            <a:ext cx="3540569" cy="2543211"/>
          </a:xfrm>
          <a:prstGeom prst="rect">
            <a:avLst/>
          </a:prstGeom>
          <a:noFill/>
          <a:ln>
            <a:noFill/>
          </a:ln>
        </p:spPr>
      </p:pic>
      <p:sp>
        <p:nvSpPr>
          <p:cNvPr id="33" name="Rounded Rectangle 32">
            <a:extLst>
              <a:ext uri="{FF2B5EF4-FFF2-40B4-BE49-F238E27FC236}">
                <a16:creationId xmlns:a16="http://schemas.microsoft.com/office/drawing/2014/main" id="{6B4111B7-C76A-37D8-60F6-56B18C5296DA}"/>
              </a:ext>
            </a:extLst>
          </p:cNvPr>
          <p:cNvSpPr/>
          <p:nvPr/>
        </p:nvSpPr>
        <p:spPr>
          <a:xfrm>
            <a:off x="15313701" y="13616603"/>
            <a:ext cx="2980618" cy="27432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Data Augmentation</a:t>
            </a:r>
          </a:p>
        </p:txBody>
      </p:sp>
      <p:sp>
        <p:nvSpPr>
          <p:cNvPr id="35" name="Rounded Rectangle 34">
            <a:extLst>
              <a:ext uri="{FF2B5EF4-FFF2-40B4-BE49-F238E27FC236}">
                <a16:creationId xmlns:a16="http://schemas.microsoft.com/office/drawing/2014/main" id="{16C819E9-5E6C-3289-29EB-A2BE9FB65B3C}"/>
              </a:ext>
            </a:extLst>
          </p:cNvPr>
          <p:cNvSpPr/>
          <p:nvPr/>
        </p:nvSpPr>
        <p:spPr>
          <a:xfrm>
            <a:off x="15328366" y="10343197"/>
            <a:ext cx="2946404" cy="27432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Preprocessing</a:t>
            </a:r>
          </a:p>
        </p:txBody>
      </p:sp>
      <p:sp>
        <p:nvSpPr>
          <p:cNvPr id="42" name="Rounded Rectangle 41">
            <a:extLst>
              <a:ext uri="{FF2B5EF4-FFF2-40B4-BE49-F238E27FC236}">
                <a16:creationId xmlns:a16="http://schemas.microsoft.com/office/drawing/2014/main" id="{0AA07DC9-C829-5E34-03BB-48DFA816CF62}"/>
              </a:ext>
            </a:extLst>
          </p:cNvPr>
          <p:cNvSpPr/>
          <p:nvPr/>
        </p:nvSpPr>
        <p:spPr>
          <a:xfrm>
            <a:off x="18683247" y="13755927"/>
            <a:ext cx="6795839" cy="422462"/>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CNN Spectrogram Representation</a:t>
            </a:r>
          </a:p>
        </p:txBody>
      </p:sp>
      <p:graphicFrame>
        <p:nvGraphicFramePr>
          <p:cNvPr id="45" name="Table 44">
            <a:extLst>
              <a:ext uri="{FF2B5EF4-FFF2-40B4-BE49-F238E27FC236}">
                <a16:creationId xmlns:a16="http://schemas.microsoft.com/office/drawing/2014/main" id="{43C0146B-F048-3FD6-D3BA-2C8058FFAF9E}"/>
              </a:ext>
            </a:extLst>
          </p:cNvPr>
          <p:cNvGraphicFramePr>
            <a:graphicFrameLocks noGrp="1"/>
          </p:cNvGraphicFramePr>
          <p:nvPr>
            <p:extLst>
              <p:ext uri="{D42A27DB-BD31-4B8C-83A1-F6EECF244321}">
                <p14:modId xmlns:p14="http://schemas.microsoft.com/office/powerpoint/2010/main" val="1645751582"/>
              </p:ext>
            </p:extLst>
          </p:nvPr>
        </p:nvGraphicFramePr>
        <p:xfrm>
          <a:off x="11678420" y="16237383"/>
          <a:ext cx="6526230" cy="4266803"/>
        </p:xfrm>
        <a:graphic>
          <a:graphicData uri="http://schemas.openxmlformats.org/drawingml/2006/table">
            <a:tbl>
              <a:tblPr firstRow="1" firstCol="1" bandRow="1">
                <a:tableStyleId>{5C22544A-7EE6-4342-B048-85BDC9FD1C3A}</a:tableStyleId>
              </a:tblPr>
              <a:tblGrid>
                <a:gridCol w="2960188">
                  <a:extLst>
                    <a:ext uri="{9D8B030D-6E8A-4147-A177-3AD203B41FA5}">
                      <a16:colId xmlns:a16="http://schemas.microsoft.com/office/drawing/2014/main" val="410507892"/>
                    </a:ext>
                  </a:extLst>
                </a:gridCol>
                <a:gridCol w="1783021">
                  <a:extLst>
                    <a:ext uri="{9D8B030D-6E8A-4147-A177-3AD203B41FA5}">
                      <a16:colId xmlns:a16="http://schemas.microsoft.com/office/drawing/2014/main" val="2645762402"/>
                    </a:ext>
                  </a:extLst>
                </a:gridCol>
                <a:gridCol w="1783021">
                  <a:extLst>
                    <a:ext uri="{9D8B030D-6E8A-4147-A177-3AD203B41FA5}">
                      <a16:colId xmlns:a16="http://schemas.microsoft.com/office/drawing/2014/main" val="3354615915"/>
                    </a:ext>
                  </a:extLst>
                </a:gridCol>
              </a:tblGrid>
              <a:tr h="902483">
                <a:tc>
                  <a:txBody>
                    <a:bodyPr/>
                    <a:lstStyle/>
                    <a:p>
                      <a:pPr marL="0" marR="0" algn="ctr"/>
                      <a:r>
                        <a:rPr lang="en-US" sz="1600" dirty="0">
                          <a:effectLst/>
                        </a:rPr>
                        <a:t>Performance Evaluation </a:t>
                      </a:r>
                    </a:p>
                    <a:p>
                      <a:pPr marL="0" marR="0" algn="ctr"/>
                      <a:r>
                        <a:rPr lang="en-US" sz="1600" dirty="0">
                          <a:effectLst/>
                        </a:rPr>
                        <a:t>Metrics</a:t>
                      </a:r>
                      <a:endParaRPr lang="en-US" sz="16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600" dirty="0">
                          <a:effectLst/>
                        </a:rPr>
                        <a:t>Gunshot Detection Model (CNN)</a:t>
                      </a:r>
                      <a:endParaRPr lang="en-US" sz="16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600" dirty="0">
                          <a:effectLst/>
                        </a:rPr>
                        <a:t>Firearm Detection Model (YOLOv8)</a:t>
                      </a:r>
                      <a:endParaRPr lang="en-US" sz="16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089471145"/>
                  </a:ext>
                </a:extLst>
              </a:tr>
              <a:tr h="392840">
                <a:tc>
                  <a:txBody>
                    <a:bodyPr/>
                    <a:lstStyle/>
                    <a:p>
                      <a:pPr marL="0" marR="0" algn="ctr"/>
                      <a:r>
                        <a:rPr lang="en-US" sz="1500" dirty="0">
                          <a:effectLst/>
                        </a:rPr>
                        <a:t>Accuracy</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a:t>
                      </a:r>
                      <a:endParaRPr lang="en-US" sz="15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787191965"/>
                  </a:ext>
                </a:extLst>
              </a:tr>
              <a:tr h="392840">
                <a:tc>
                  <a:txBody>
                    <a:bodyPr/>
                    <a:lstStyle/>
                    <a:p>
                      <a:pPr marL="0" marR="0" algn="ctr"/>
                      <a:r>
                        <a:rPr lang="en-US" sz="1500" dirty="0">
                          <a:effectLst/>
                        </a:rPr>
                        <a:t>Precision</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24314603"/>
                  </a:ext>
                </a:extLst>
              </a:tr>
              <a:tr h="392840">
                <a:tc>
                  <a:txBody>
                    <a:bodyPr/>
                    <a:lstStyle/>
                    <a:p>
                      <a:pPr marL="0" marR="0" algn="ctr"/>
                      <a:r>
                        <a:rPr lang="en-US" sz="1500" dirty="0">
                          <a:effectLst/>
                        </a:rPr>
                        <a:t>Recall</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a:t>
                      </a:r>
                      <a:endParaRPr lang="en-US" sz="15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75996809"/>
                  </a:ext>
                </a:extLst>
              </a:tr>
              <a:tr h="392840">
                <a:tc>
                  <a:txBody>
                    <a:bodyPr/>
                    <a:lstStyle/>
                    <a:p>
                      <a:pPr marL="0" marR="0" algn="ctr"/>
                      <a:r>
                        <a:rPr lang="en-US" sz="1500" dirty="0">
                          <a:effectLst/>
                        </a:rPr>
                        <a:t>F1-Score</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238344038"/>
                  </a:ext>
                </a:extLst>
              </a:tr>
              <a:tr h="485720">
                <a:tc>
                  <a:txBody>
                    <a:bodyPr/>
                    <a:lstStyle/>
                    <a:p>
                      <a:pPr marL="0" marR="0" algn="ctr"/>
                      <a:r>
                        <a:rPr lang="en-US" sz="1500" dirty="0">
                          <a:effectLst/>
                        </a:rPr>
                        <a:t>Intersection over Union (IoU)</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91388750"/>
                  </a:ext>
                </a:extLst>
              </a:tr>
              <a:tr h="457200">
                <a:tc>
                  <a:txBody>
                    <a:bodyPr/>
                    <a:lstStyle/>
                    <a:p>
                      <a:pPr marL="0" marR="0" algn="ctr"/>
                      <a:r>
                        <a:rPr lang="en-US" sz="1500" dirty="0">
                          <a:effectLst/>
                        </a:rPr>
                        <a:t>Average Precision (AP)</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a:t>
                      </a:r>
                      <a:endParaRPr lang="en-US" sz="15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05584066"/>
                  </a:ext>
                </a:extLst>
              </a:tr>
              <a:tr h="457200">
                <a:tc>
                  <a:txBody>
                    <a:bodyPr/>
                    <a:lstStyle/>
                    <a:p>
                      <a:pPr marL="0" marR="0" algn="ctr"/>
                      <a:r>
                        <a:rPr lang="en-US" sz="1500" dirty="0">
                          <a:effectLst/>
                        </a:rPr>
                        <a:t>Mean Average Precision (mAP)</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038995237"/>
                  </a:ext>
                </a:extLst>
              </a:tr>
              <a:tr h="392840">
                <a:tc>
                  <a:txBody>
                    <a:bodyPr/>
                    <a:lstStyle/>
                    <a:p>
                      <a:pPr marL="0" marR="0" algn="ctr"/>
                      <a:r>
                        <a:rPr lang="en-US" sz="1500" dirty="0">
                          <a:effectLst/>
                        </a:rPr>
                        <a:t>Notification Latency Rate</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587950430"/>
                  </a:ext>
                </a:extLst>
              </a:tr>
            </a:tbl>
          </a:graphicData>
        </a:graphic>
      </p:graphicFrame>
      <p:sp>
        <p:nvSpPr>
          <p:cNvPr id="46" name="Rounded Rectangle 45">
            <a:extLst>
              <a:ext uri="{FF2B5EF4-FFF2-40B4-BE49-F238E27FC236}">
                <a16:creationId xmlns:a16="http://schemas.microsoft.com/office/drawing/2014/main" id="{C2A15EA2-6B70-FD6D-35D2-A23DDB8DBE20}"/>
              </a:ext>
            </a:extLst>
          </p:cNvPr>
          <p:cNvSpPr/>
          <p:nvPr/>
        </p:nvSpPr>
        <p:spPr>
          <a:xfrm>
            <a:off x="11676450" y="15338112"/>
            <a:ext cx="6574312" cy="625576"/>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b="1" dirty="0"/>
              <a:t>Performance Evaluation Metrics</a:t>
            </a:r>
          </a:p>
        </p:txBody>
      </p:sp>
      <p:sp>
        <p:nvSpPr>
          <p:cNvPr id="51" name="Rectangle 10">
            <a:extLst>
              <a:ext uri="{FF2B5EF4-FFF2-40B4-BE49-F238E27FC236}">
                <a16:creationId xmlns:a16="http://schemas.microsoft.com/office/drawing/2014/main" id="{9311A77D-259C-6B8A-7724-BF9A81925F25}"/>
              </a:ext>
            </a:extLst>
          </p:cNvPr>
          <p:cNvSpPr>
            <a:spLocks noChangeArrowheads="1"/>
          </p:cNvSpPr>
          <p:nvPr/>
        </p:nvSpPr>
        <p:spPr bwMode="auto">
          <a:xfrm>
            <a:off x="33464059" y="14694048"/>
            <a:ext cx="9792276"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FUTURE WORK</a:t>
            </a:r>
          </a:p>
        </p:txBody>
      </p:sp>
      <p:graphicFrame>
        <p:nvGraphicFramePr>
          <p:cNvPr id="54" name="Table 53">
            <a:extLst>
              <a:ext uri="{FF2B5EF4-FFF2-40B4-BE49-F238E27FC236}">
                <a16:creationId xmlns:a16="http://schemas.microsoft.com/office/drawing/2014/main" id="{5CAC7D1D-8515-DC3D-B788-FE26E2FA5E9C}"/>
              </a:ext>
            </a:extLst>
          </p:cNvPr>
          <p:cNvGraphicFramePr>
            <a:graphicFrameLocks noGrp="1"/>
          </p:cNvGraphicFramePr>
          <p:nvPr>
            <p:extLst>
              <p:ext uri="{D42A27DB-BD31-4B8C-83A1-F6EECF244321}">
                <p14:modId xmlns:p14="http://schemas.microsoft.com/office/powerpoint/2010/main" val="888164827"/>
              </p:ext>
            </p:extLst>
          </p:nvPr>
        </p:nvGraphicFramePr>
        <p:xfrm>
          <a:off x="11616640" y="27705153"/>
          <a:ext cx="7890561" cy="2393847"/>
        </p:xfrm>
        <a:graphic>
          <a:graphicData uri="http://schemas.openxmlformats.org/drawingml/2006/table">
            <a:tbl>
              <a:tblPr firstRow="1" firstCol="1" bandRow="1">
                <a:tableStyleId>{5C22544A-7EE6-4342-B048-85BDC9FD1C3A}</a:tableStyleId>
              </a:tblPr>
              <a:tblGrid>
                <a:gridCol w="1439502">
                  <a:extLst>
                    <a:ext uri="{9D8B030D-6E8A-4147-A177-3AD203B41FA5}">
                      <a16:colId xmlns:a16="http://schemas.microsoft.com/office/drawing/2014/main" val="3219430073"/>
                    </a:ext>
                  </a:extLst>
                </a:gridCol>
                <a:gridCol w="1573429">
                  <a:extLst>
                    <a:ext uri="{9D8B030D-6E8A-4147-A177-3AD203B41FA5}">
                      <a16:colId xmlns:a16="http://schemas.microsoft.com/office/drawing/2014/main" val="2868971719"/>
                    </a:ext>
                  </a:extLst>
                </a:gridCol>
                <a:gridCol w="1416086">
                  <a:extLst>
                    <a:ext uri="{9D8B030D-6E8A-4147-A177-3AD203B41FA5}">
                      <a16:colId xmlns:a16="http://schemas.microsoft.com/office/drawing/2014/main" val="2327287508"/>
                    </a:ext>
                  </a:extLst>
                </a:gridCol>
                <a:gridCol w="3461544">
                  <a:extLst>
                    <a:ext uri="{9D8B030D-6E8A-4147-A177-3AD203B41FA5}">
                      <a16:colId xmlns:a16="http://schemas.microsoft.com/office/drawing/2014/main" val="3069705220"/>
                    </a:ext>
                  </a:extLst>
                </a:gridCol>
              </a:tblGrid>
              <a:tr h="920085">
                <a:tc>
                  <a:txBody>
                    <a:bodyPr/>
                    <a:lstStyle/>
                    <a:p>
                      <a:pPr marL="0" marR="0" algn="ctr"/>
                      <a:r>
                        <a:rPr lang="en-US" sz="1500" dirty="0">
                          <a:effectLst/>
                        </a:rPr>
                        <a:t>Performance </a:t>
                      </a:r>
                    </a:p>
                    <a:p>
                      <a:pPr marL="0" marR="0" algn="ctr"/>
                      <a:r>
                        <a:rPr lang="en-US" sz="1500" dirty="0">
                          <a:effectLst/>
                        </a:rPr>
                        <a:t>Evaluation Metrics</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AlertNow </a:t>
                      </a:r>
                    </a:p>
                    <a:p>
                      <a:pPr marL="0" marR="0" algn="ctr"/>
                      <a:r>
                        <a:rPr lang="en-US" sz="1500" dirty="0">
                          <a:effectLst/>
                        </a:rPr>
                        <a:t>YOLOv8 Model Results (P</a:t>
                      </a:r>
                      <a:r>
                        <a:rPr lang="en-US" sz="1500" baseline="30000" dirty="0">
                          <a:effectLst/>
                        </a:rPr>
                        <a:t>YOLOv8</a:t>
                      </a: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AlertNow </a:t>
                      </a:r>
                    </a:p>
                    <a:p>
                      <a:pPr marL="0" marR="0" algn="ctr"/>
                      <a:r>
                        <a:rPr lang="en-US" sz="1500" dirty="0">
                          <a:effectLst/>
                        </a:rPr>
                        <a:t>CNN Model Results (P</a:t>
                      </a:r>
                      <a:r>
                        <a:rPr lang="en-US" sz="1500" baseline="30000" dirty="0">
                          <a:effectLst/>
                        </a:rPr>
                        <a:t>CNN</a:t>
                      </a: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Integrated AlertNow System Estimated Theoretical Combination Results</a:t>
                      </a:r>
                    </a:p>
                    <a:p>
                      <a:pPr marL="0" marR="0" algn="ctr"/>
                      <a:r>
                        <a:rPr lang="en-US" sz="1500" dirty="0">
                          <a:effectLst/>
                        </a:rPr>
                        <a:t>P</a:t>
                      </a:r>
                      <a:r>
                        <a:rPr lang="en-US" sz="1500" baseline="30000" dirty="0">
                          <a:effectLst/>
                        </a:rPr>
                        <a:t>Combined</a:t>
                      </a:r>
                      <a:r>
                        <a:rPr lang="en-US" sz="1500" dirty="0">
                          <a:effectLst/>
                        </a:rPr>
                        <a:t> = 1 - (1-P</a:t>
                      </a:r>
                      <a:r>
                        <a:rPr lang="en-US" sz="1500" baseline="30000" dirty="0">
                          <a:effectLst/>
                        </a:rPr>
                        <a:t>YOLOv8</a:t>
                      </a:r>
                      <a:r>
                        <a:rPr lang="en-US" sz="1500" dirty="0">
                          <a:effectLst/>
                        </a:rPr>
                        <a:t>) * (1-P</a:t>
                      </a:r>
                      <a:r>
                        <a:rPr lang="en-US" sz="1500" baseline="30000" dirty="0">
                          <a:effectLst/>
                        </a:rPr>
                        <a:t>CNN</a:t>
                      </a:r>
                      <a:r>
                        <a:rPr lang="en-US" sz="1500" dirty="0">
                          <a:effectLst/>
                        </a:rPr>
                        <a:t>)</a:t>
                      </a:r>
                      <a:endParaRPr lang="en-US" sz="1500" dirty="0"/>
                    </a:p>
                  </a:txBody>
                  <a:tcPr marL="63500" marR="63500" marT="63500" marB="63500">
                    <a:solidFill>
                      <a:schemeClr val="accent2">
                        <a:lumMod val="75000"/>
                        <a:alpha val="72381"/>
                      </a:schemeClr>
                    </a:solidFill>
                  </a:tcPr>
                </a:tc>
                <a:extLst>
                  <a:ext uri="{0D108BD9-81ED-4DB2-BD59-A6C34878D82A}">
                    <a16:rowId xmlns:a16="http://schemas.microsoft.com/office/drawing/2014/main" val="2279715927"/>
                  </a:ext>
                </a:extLst>
              </a:tr>
              <a:tr h="491254">
                <a:tc>
                  <a:txBody>
                    <a:bodyPr/>
                    <a:lstStyle/>
                    <a:p>
                      <a:pPr marL="0" marR="0" algn="ctr"/>
                      <a:r>
                        <a:rPr lang="en-US" sz="1500">
                          <a:effectLst/>
                        </a:rPr>
                        <a:t>Precision (%)</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94.8</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98.3</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600" b="1" dirty="0">
                          <a:effectLst/>
                        </a:rPr>
                        <a:t>99.9</a:t>
                      </a:r>
                      <a:endParaRPr lang="en-US" sz="16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381"/>
                      </a:schemeClr>
                    </a:solidFill>
                  </a:tcPr>
                </a:tc>
                <a:extLst>
                  <a:ext uri="{0D108BD9-81ED-4DB2-BD59-A6C34878D82A}">
                    <a16:rowId xmlns:a16="http://schemas.microsoft.com/office/drawing/2014/main" val="3748951823"/>
                  </a:ext>
                </a:extLst>
              </a:tr>
              <a:tr h="491254">
                <a:tc>
                  <a:txBody>
                    <a:bodyPr/>
                    <a:lstStyle/>
                    <a:p>
                      <a:pPr marL="0" marR="0" algn="ctr"/>
                      <a:r>
                        <a:rPr lang="en-US" sz="1500">
                          <a:effectLst/>
                        </a:rPr>
                        <a:t>Recall (%)</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90.3</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98.1</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600" b="1" dirty="0">
                          <a:effectLst/>
                        </a:rPr>
                        <a:t>99.8</a:t>
                      </a:r>
                      <a:endParaRPr lang="en-US" sz="16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381"/>
                      </a:schemeClr>
                    </a:solidFill>
                  </a:tcPr>
                </a:tc>
                <a:extLst>
                  <a:ext uri="{0D108BD9-81ED-4DB2-BD59-A6C34878D82A}">
                    <a16:rowId xmlns:a16="http://schemas.microsoft.com/office/drawing/2014/main" val="1999941802"/>
                  </a:ext>
                </a:extLst>
              </a:tr>
              <a:tr h="491254">
                <a:tc>
                  <a:txBody>
                    <a:bodyPr/>
                    <a:lstStyle/>
                    <a:p>
                      <a:pPr marL="0" marR="0" algn="ctr"/>
                      <a:r>
                        <a:rPr lang="en-US" sz="1500">
                          <a:effectLst/>
                        </a:rPr>
                        <a:t>F1-Score (%)</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92.5</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98.2</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600" b="1" dirty="0">
                          <a:effectLst/>
                        </a:rPr>
                        <a:t>99.8</a:t>
                      </a:r>
                      <a:endParaRPr lang="en-US" sz="16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381"/>
                      </a:schemeClr>
                    </a:solidFill>
                  </a:tcPr>
                </a:tc>
                <a:extLst>
                  <a:ext uri="{0D108BD9-81ED-4DB2-BD59-A6C34878D82A}">
                    <a16:rowId xmlns:a16="http://schemas.microsoft.com/office/drawing/2014/main" val="4094803196"/>
                  </a:ext>
                </a:extLst>
              </a:tr>
            </a:tbl>
          </a:graphicData>
        </a:graphic>
      </p:graphicFrame>
      <p:sp>
        <p:nvSpPr>
          <p:cNvPr id="56" name="Rectangle 10">
            <a:extLst>
              <a:ext uri="{FF2B5EF4-FFF2-40B4-BE49-F238E27FC236}">
                <a16:creationId xmlns:a16="http://schemas.microsoft.com/office/drawing/2014/main" id="{BFD20335-7119-293A-BAF1-39840E59F19E}"/>
              </a:ext>
            </a:extLst>
          </p:cNvPr>
          <p:cNvSpPr>
            <a:spLocks noChangeArrowheads="1"/>
          </p:cNvSpPr>
          <p:nvPr/>
        </p:nvSpPr>
        <p:spPr bwMode="auto">
          <a:xfrm>
            <a:off x="11616640" y="20948368"/>
            <a:ext cx="21413276" cy="861869"/>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RESULTS</a:t>
            </a:r>
          </a:p>
        </p:txBody>
      </p:sp>
      <p:sp>
        <p:nvSpPr>
          <p:cNvPr id="58" name="TextBox 57">
            <a:extLst>
              <a:ext uri="{FF2B5EF4-FFF2-40B4-BE49-F238E27FC236}">
                <a16:creationId xmlns:a16="http://schemas.microsoft.com/office/drawing/2014/main" id="{91598D6E-11B8-139A-7657-199A677970BC}"/>
              </a:ext>
            </a:extLst>
          </p:cNvPr>
          <p:cNvSpPr txBox="1"/>
          <p:nvPr/>
        </p:nvSpPr>
        <p:spPr>
          <a:xfrm>
            <a:off x="682198" y="25222200"/>
            <a:ext cx="9979782" cy="1938992"/>
          </a:xfrm>
          <a:prstGeom prst="rect">
            <a:avLst/>
          </a:prstGeom>
          <a:noFill/>
        </p:spPr>
        <p:txBody>
          <a:bodyPr wrap="square" rtlCol="0">
            <a:spAutoFit/>
          </a:bodyPr>
          <a:lstStyle/>
          <a:p>
            <a:pPr algn="just">
              <a:spcAft>
                <a:spcPts val="1600"/>
              </a:spcAft>
            </a:pPr>
            <a:r>
              <a:rPr lang="en-US" sz="2400" dirty="0"/>
              <a:t>Develop AlertNow, a reliable, cost-effective, multi-modal system for real-time detection of gunshots and firearms. Utilizing Deep Learning models for audio and video analysis, AlertNow integrates with existing CCTV surveillance systems to detect threats and deliver immediate alerts for rapid response and improved school safety.</a:t>
            </a:r>
            <a:endParaRPr lang="en-US" sz="2400" dirty="0">
              <a:solidFill>
                <a:srgbClr val="1575C2"/>
              </a:solidFill>
              <a:latin typeface="Times New Roman" panose="02020603050405020304" pitchFamily="18" charset="0"/>
            </a:endParaRPr>
          </a:p>
        </p:txBody>
      </p:sp>
      <p:sp>
        <p:nvSpPr>
          <p:cNvPr id="60" name="TextBox 59">
            <a:extLst>
              <a:ext uri="{FF2B5EF4-FFF2-40B4-BE49-F238E27FC236}">
                <a16:creationId xmlns:a16="http://schemas.microsoft.com/office/drawing/2014/main" id="{08DE6B13-BB75-C8A7-AD2A-FAD22D8AB1A7}"/>
              </a:ext>
            </a:extLst>
          </p:cNvPr>
          <p:cNvSpPr txBox="1"/>
          <p:nvPr/>
        </p:nvSpPr>
        <p:spPr>
          <a:xfrm>
            <a:off x="669725" y="5292159"/>
            <a:ext cx="10150675" cy="507831"/>
          </a:xfrm>
          <a:prstGeom prst="rect">
            <a:avLst/>
          </a:prstGeom>
          <a:noFill/>
        </p:spPr>
        <p:txBody>
          <a:bodyPr wrap="square" rtlCol="0">
            <a:spAutoFit/>
          </a:bodyPr>
          <a:lstStyle/>
          <a:p>
            <a:r>
              <a:rPr lang="en-US" sz="2700" b="1" dirty="0"/>
              <a:t>Gun violence has become a </a:t>
            </a:r>
            <a:r>
              <a:rPr lang="en-US" sz="2700" b="1" dirty="0">
                <a:solidFill>
                  <a:srgbClr val="FF0000"/>
                </a:solidFill>
              </a:rPr>
              <a:t>dangerous epidemic </a:t>
            </a:r>
            <a:r>
              <a:rPr lang="en-US" sz="2700" b="1" dirty="0"/>
              <a:t>in the United States. </a:t>
            </a:r>
          </a:p>
        </p:txBody>
      </p:sp>
      <p:sp>
        <p:nvSpPr>
          <p:cNvPr id="63" name="Chevron 62">
            <a:extLst>
              <a:ext uri="{FF2B5EF4-FFF2-40B4-BE49-F238E27FC236}">
                <a16:creationId xmlns:a16="http://schemas.microsoft.com/office/drawing/2014/main" id="{4BF1619F-974C-5352-89D7-BB8A2BB59C9C}"/>
              </a:ext>
            </a:extLst>
          </p:cNvPr>
          <p:cNvSpPr/>
          <p:nvPr/>
        </p:nvSpPr>
        <p:spPr>
          <a:xfrm>
            <a:off x="18256479" y="6176382"/>
            <a:ext cx="449299" cy="229753"/>
          </a:xfrm>
          <a:prstGeom prst="chevron">
            <a:avLst/>
          </a:prstGeom>
          <a:solidFill>
            <a:srgbClr val="1575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4" name="Chevron 1023">
            <a:extLst>
              <a:ext uri="{FF2B5EF4-FFF2-40B4-BE49-F238E27FC236}">
                <a16:creationId xmlns:a16="http://schemas.microsoft.com/office/drawing/2014/main" id="{B8643299-3FDB-556E-D568-1A6D23FD835B}"/>
              </a:ext>
            </a:extLst>
          </p:cNvPr>
          <p:cNvSpPr/>
          <p:nvPr/>
        </p:nvSpPr>
        <p:spPr>
          <a:xfrm>
            <a:off x="25755600" y="6228061"/>
            <a:ext cx="489136" cy="256783"/>
          </a:xfrm>
          <a:prstGeom prst="chevron">
            <a:avLst/>
          </a:prstGeom>
          <a:solidFill>
            <a:srgbClr val="1575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25" name="Table 1024">
            <a:extLst>
              <a:ext uri="{FF2B5EF4-FFF2-40B4-BE49-F238E27FC236}">
                <a16:creationId xmlns:a16="http://schemas.microsoft.com/office/drawing/2014/main" id="{15917E67-6319-E802-97FA-E65F04A69C92}"/>
              </a:ext>
            </a:extLst>
          </p:cNvPr>
          <p:cNvGraphicFramePr>
            <a:graphicFrameLocks noGrp="1"/>
          </p:cNvGraphicFramePr>
          <p:nvPr>
            <p:extLst>
              <p:ext uri="{D42A27DB-BD31-4B8C-83A1-F6EECF244321}">
                <p14:modId xmlns:p14="http://schemas.microsoft.com/office/powerpoint/2010/main" val="1082222561"/>
              </p:ext>
            </p:extLst>
          </p:nvPr>
        </p:nvGraphicFramePr>
        <p:xfrm>
          <a:off x="11696331" y="22507151"/>
          <a:ext cx="4190999" cy="3041529"/>
        </p:xfrm>
        <a:graphic>
          <a:graphicData uri="http://schemas.openxmlformats.org/drawingml/2006/table">
            <a:tbl>
              <a:tblPr firstRow="1" firstCol="1" bandRow="1">
                <a:tableStyleId>{5C22544A-7EE6-4342-B048-85BDC9FD1C3A}</a:tableStyleId>
              </a:tblPr>
              <a:tblGrid>
                <a:gridCol w="1207576">
                  <a:extLst>
                    <a:ext uri="{9D8B030D-6E8A-4147-A177-3AD203B41FA5}">
                      <a16:colId xmlns:a16="http://schemas.microsoft.com/office/drawing/2014/main" val="914553207"/>
                    </a:ext>
                  </a:extLst>
                </a:gridCol>
                <a:gridCol w="1065508">
                  <a:extLst>
                    <a:ext uri="{9D8B030D-6E8A-4147-A177-3AD203B41FA5}">
                      <a16:colId xmlns:a16="http://schemas.microsoft.com/office/drawing/2014/main" val="766428061"/>
                    </a:ext>
                  </a:extLst>
                </a:gridCol>
                <a:gridCol w="901873">
                  <a:extLst>
                    <a:ext uri="{9D8B030D-6E8A-4147-A177-3AD203B41FA5}">
                      <a16:colId xmlns:a16="http://schemas.microsoft.com/office/drawing/2014/main" val="2186481931"/>
                    </a:ext>
                  </a:extLst>
                </a:gridCol>
                <a:gridCol w="1016042">
                  <a:extLst>
                    <a:ext uri="{9D8B030D-6E8A-4147-A177-3AD203B41FA5}">
                      <a16:colId xmlns:a16="http://schemas.microsoft.com/office/drawing/2014/main" val="2407005807"/>
                    </a:ext>
                  </a:extLst>
                </a:gridCol>
              </a:tblGrid>
              <a:tr h="731501">
                <a:tc>
                  <a:txBody>
                    <a:bodyPr/>
                    <a:lstStyle/>
                    <a:p>
                      <a:pPr marL="0" marR="0" algn="ctr"/>
                      <a:r>
                        <a:rPr lang="en-US" sz="1500" dirty="0">
                          <a:effectLst/>
                        </a:rPr>
                        <a:t>Firearm Category</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Number of Images</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AP (%)</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b="1" dirty="0">
                          <a:effectLst/>
                        </a:rPr>
                        <a:t>mAP (%) </a:t>
                      </a:r>
                    </a:p>
                    <a:p>
                      <a:pPr marL="0" marR="0" algn="ctr"/>
                      <a:r>
                        <a:rPr lang="en-US" sz="1500" b="1" dirty="0">
                          <a:effectLst/>
                        </a:rPr>
                        <a:t>@ 0.5 IoU</a:t>
                      </a:r>
                      <a:endParaRPr lang="en-US" sz="1500" b="1" dirty="0">
                        <a:effectLst/>
                        <a:latin typeface="Times New Roman" panose="02020603050405020304" pitchFamily="18" charset="0"/>
                        <a:ea typeface="Arial Unicode MS" panose="020B0604020202020204" pitchFamily="34" charset="-128"/>
                      </a:endParaRPr>
                    </a:p>
                  </a:txBody>
                  <a:tcPr marL="63500" marR="63500" marT="63500" marB="63500"/>
                </a:tc>
                <a:extLst>
                  <a:ext uri="{0D108BD9-81ED-4DB2-BD59-A6C34878D82A}">
                    <a16:rowId xmlns:a16="http://schemas.microsoft.com/office/drawing/2014/main" val="2567302629"/>
                  </a:ext>
                </a:extLst>
              </a:tr>
              <a:tr h="446065">
                <a:tc>
                  <a:txBody>
                    <a:bodyPr/>
                    <a:lstStyle/>
                    <a:p>
                      <a:pPr marL="0" marR="0" algn="ctr"/>
                      <a:r>
                        <a:rPr lang="en-US" sz="1500" dirty="0">
                          <a:effectLst/>
                        </a:rPr>
                        <a:t>Handgun</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774</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a:effectLst/>
                        </a:rPr>
                        <a:t>95.6%</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rowSpan="5">
                  <a:txBody>
                    <a:bodyPr/>
                    <a:lstStyle/>
                    <a:p>
                      <a:pPr marL="0" marR="0" algn="ctr"/>
                      <a:br>
                        <a:rPr lang="en-US" sz="1500" b="1" dirty="0">
                          <a:effectLst/>
                        </a:rPr>
                      </a:br>
                      <a:br>
                        <a:rPr lang="en-US" sz="1500" b="1" dirty="0">
                          <a:effectLst/>
                        </a:rPr>
                      </a:br>
                      <a:endParaRPr lang="en-US" sz="1500" b="1" dirty="0">
                        <a:effectLst/>
                      </a:endParaRPr>
                    </a:p>
                    <a:p>
                      <a:pPr marL="0" marR="0" algn="ctr"/>
                      <a:r>
                        <a:rPr lang="en-US" sz="1500" b="1" dirty="0">
                          <a:effectLst/>
                        </a:rPr>
                        <a:t>93.4%</a:t>
                      </a:r>
                      <a:endParaRPr lang="en-US" sz="1500" b="1" dirty="0">
                        <a:effectLst/>
                        <a:latin typeface="Times New Roman" panose="02020603050405020304" pitchFamily="18" charset="0"/>
                        <a:ea typeface="Arial Unicode MS" panose="020B0604020202020204" pitchFamily="34" charset="-128"/>
                      </a:endParaRPr>
                    </a:p>
                  </a:txBody>
                  <a:tcPr marL="63500" marR="63500" marT="63500" marB="63500"/>
                </a:tc>
                <a:extLst>
                  <a:ext uri="{0D108BD9-81ED-4DB2-BD59-A6C34878D82A}">
                    <a16:rowId xmlns:a16="http://schemas.microsoft.com/office/drawing/2014/main" val="3549075419"/>
                  </a:ext>
                </a:extLst>
              </a:tr>
              <a:tr h="469402">
                <a:tc>
                  <a:txBody>
                    <a:bodyPr/>
                    <a:lstStyle/>
                    <a:p>
                      <a:pPr marL="0" marR="0" algn="ctr"/>
                      <a:r>
                        <a:rPr lang="en-US" sz="1500" dirty="0">
                          <a:effectLst/>
                        </a:rPr>
                        <a:t>Rifle</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a:effectLst/>
                        </a:rPr>
                        <a:t>645</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95.0%</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vMerge="1">
                  <a:txBody>
                    <a:bodyPr/>
                    <a:lstStyle/>
                    <a:p>
                      <a:endParaRPr lang="en-US"/>
                    </a:p>
                  </a:txBody>
                  <a:tcPr/>
                </a:tc>
                <a:extLst>
                  <a:ext uri="{0D108BD9-81ED-4DB2-BD59-A6C34878D82A}">
                    <a16:rowId xmlns:a16="http://schemas.microsoft.com/office/drawing/2014/main" val="244413607"/>
                  </a:ext>
                </a:extLst>
              </a:tr>
              <a:tr h="422728">
                <a:tc>
                  <a:txBody>
                    <a:bodyPr/>
                    <a:lstStyle/>
                    <a:p>
                      <a:pPr marL="0" marR="0" algn="ctr"/>
                      <a:r>
                        <a:rPr lang="en-US" sz="1500">
                          <a:effectLst/>
                        </a:rPr>
                        <a:t>Shotgun </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a:effectLst/>
                        </a:rPr>
                        <a:t>516</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a:effectLst/>
                        </a:rPr>
                        <a:t>93.4%</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vMerge="1">
                  <a:txBody>
                    <a:bodyPr/>
                    <a:lstStyle/>
                    <a:p>
                      <a:endParaRPr lang="en-US"/>
                    </a:p>
                  </a:txBody>
                  <a:tcPr/>
                </a:tc>
                <a:extLst>
                  <a:ext uri="{0D108BD9-81ED-4DB2-BD59-A6C34878D82A}">
                    <a16:rowId xmlns:a16="http://schemas.microsoft.com/office/drawing/2014/main" val="1528748848"/>
                  </a:ext>
                </a:extLst>
              </a:tr>
              <a:tr h="446065">
                <a:tc>
                  <a:txBody>
                    <a:bodyPr/>
                    <a:lstStyle/>
                    <a:p>
                      <a:pPr marL="0" marR="0" algn="ctr"/>
                      <a:r>
                        <a:rPr lang="en-US" sz="1500" dirty="0">
                          <a:effectLst/>
                        </a:rPr>
                        <a:t>Pistol</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387</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a:effectLst/>
                        </a:rPr>
                        <a:t>91.8%</a:t>
                      </a:r>
                      <a:endParaRPr lang="en-US" sz="1500">
                        <a:effectLst/>
                        <a:latin typeface="Times New Roman" panose="02020603050405020304" pitchFamily="18" charset="0"/>
                        <a:ea typeface="Arial Unicode MS" panose="020B0604020202020204" pitchFamily="34" charset="-128"/>
                      </a:endParaRPr>
                    </a:p>
                  </a:txBody>
                  <a:tcPr marL="63500" marR="63500" marT="63500" marB="63500"/>
                </a:tc>
                <a:tc vMerge="1">
                  <a:txBody>
                    <a:bodyPr/>
                    <a:lstStyle/>
                    <a:p>
                      <a:endParaRPr lang="en-US"/>
                    </a:p>
                  </a:txBody>
                  <a:tcPr/>
                </a:tc>
                <a:extLst>
                  <a:ext uri="{0D108BD9-81ED-4DB2-BD59-A6C34878D82A}">
                    <a16:rowId xmlns:a16="http://schemas.microsoft.com/office/drawing/2014/main" val="2224002698"/>
                  </a:ext>
                </a:extLst>
              </a:tr>
              <a:tr h="525768">
                <a:tc>
                  <a:txBody>
                    <a:bodyPr/>
                    <a:lstStyle/>
                    <a:p>
                      <a:pPr marL="0" marR="0" algn="ctr"/>
                      <a:r>
                        <a:rPr lang="en-US" sz="1500" dirty="0">
                          <a:effectLst/>
                        </a:rPr>
                        <a:t> Machine gun</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 259</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a:txBody>
                    <a:bodyPr/>
                    <a:lstStyle/>
                    <a:p>
                      <a:pPr marL="0" marR="0" algn="ctr"/>
                      <a:r>
                        <a:rPr lang="en-US" sz="1500" dirty="0">
                          <a:effectLst/>
                        </a:rPr>
                        <a:t>91.2%</a:t>
                      </a:r>
                      <a:endParaRPr lang="en-US" sz="1500" dirty="0">
                        <a:effectLst/>
                        <a:latin typeface="Times New Roman" panose="02020603050405020304" pitchFamily="18" charset="0"/>
                        <a:ea typeface="Arial Unicode MS" panose="020B0604020202020204" pitchFamily="34" charset="-128"/>
                      </a:endParaRPr>
                    </a:p>
                  </a:txBody>
                  <a:tcPr marL="63500" marR="63500" marT="63500" marB="63500"/>
                </a:tc>
                <a:tc vMerge="1">
                  <a:txBody>
                    <a:bodyPr/>
                    <a:lstStyle/>
                    <a:p>
                      <a:endParaRPr lang="en-US"/>
                    </a:p>
                  </a:txBody>
                  <a:tcPr/>
                </a:tc>
                <a:extLst>
                  <a:ext uri="{0D108BD9-81ED-4DB2-BD59-A6C34878D82A}">
                    <a16:rowId xmlns:a16="http://schemas.microsoft.com/office/drawing/2014/main" val="2028373664"/>
                  </a:ext>
                </a:extLst>
              </a:tr>
            </a:tbl>
          </a:graphicData>
        </a:graphic>
      </p:graphicFrame>
      <p:graphicFrame>
        <p:nvGraphicFramePr>
          <p:cNvPr id="1027" name="Table 1026">
            <a:extLst>
              <a:ext uri="{FF2B5EF4-FFF2-40B4-BE49-F238E27FC236}">
                <a16:creationId xmlns:a16="http://schemas.microsoft.com/office/drawing/2014/main" id="{6287F4AD-A184-CBE9-632D-ADE73EB4FA0A}"/>
              </a:ext>
            </a:extLst>
          </p:cNvPr>
          <p:cNvGraphicFramePr>
            <a:graphicFrameLocks noGrp="1"/>
          </p:cNvGraphicFramePr>
          <p:nvPr>
            <p:extLst>
              <p:ext uri="{D42A27DB-BD31-4B8C-83A1-F6EECF244321}">
                <p14:modId xmlns:p14="http://schemas.microsoft.com/office/powerpoint/2010/main" val="497878031"/>
              </p:ext>
            </p:extLst>
          </p:nvPr>
        </p:nvGraphicFramePr>
        <p:xfrm>
          <a:off x="21183600" y="22551221"/>
          <a:ext cx="5638800" cy="3147704"/>
        </p:xfrm>
        <a:graphic>
          <a:graphicData uri="http://schemas.openxmlformats.org/drawingml/2006/table">
            <a:tbl>
              <a:tblPr firstRow="1" firstCol="1" bandRow="1">
                <a:tableStyleId>{5C22544A-7EE6-4342-B048-85BDC9FD1C3A}</a:tableStyleId>
              </a:tblPr>
              <a:tblGrid>
                <a:gridCol w="1447721">
                  <a:extLst>
                    <a:ext uri="{9D8B030D-6E8A-4147-A177-3AD203B41FA5}">
                      <a16:colId xmlns:a16="http://schemas.microsoft.com/office/drawing/2014/main" val="3423442307"/>
                    </a:ext>
                  </a:extLst>
                </a:gridCol>
                <a:gridCol w="1008604">
                  <a:extLst>
                    <a:ext uri="{9D8B030D-6E8A-4147-A177-3AD203B41FA5}">
                      <a16:colId xmlns:a16="http://schemas.microsoft.com/office/drawing/2014/main" val="1408517705"/>
                    </a:ext>
                  </a:extLst>
                </a:gridCol>
                <a:gridCol w="1060825">
                  <a:extLst>
                    <a:ext uri="{9D8B030D-6E8A-4147-A177-3AD203B41FA5}">
                      <a16:colId xmlns:a16="http://schemas.microsoft.com/office/drawing/2014/main" val="1599113787"/>
                    </a:ext>
                  </a:extLst>
                </a:gridCol>
                <a:gridCol w="1060825">
                  <a:extLst>
                    <a:ext uri="{9D8B030D-6E8A-4147-A177-3AD203B41FA5}">
                      <a16:colId xmlns:a16="http://schemas.microsoft.com/office/drawing/2014/main" val="3587026051"/>
                    </a:ext>
                  </a:extLst>
                </a:gridCol>
                <a:gridCol w="1060825">
                  <a:extLst>
                    <a:ext uri="{9D8B030D-6E8A-4147-A177-3AD203B41FA5}">
                      <a16:colId xmlns:a16="http://schemas.microsoft.com/office/drawing/2014/main" val="2206783841"/>
                    </a:ext>
                  </a:extLst>
                </a:gridCol>
              </a:tblGrid>
              <a:tr h="1338468">
                <a:tc>
                  <a:txBody>
                    <a:bodyPr/>
                    <a:lstStyle/>
                    <a:p>
                      <a:pPr marL="0" marR="0" algn="ctr"/>
                      <a:r>
                        <a:rPr lang="en-US" sz="1500" dirty="0">
                          <a:effectLst/>
                        </a:rPr>
                        <a:t>Performance Evaluation Metrics</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YOLOv3 </a:t>
                      </a:r>
                    </a:p>
                    <a:p>
                      <a:pPr marL="0" marR="0" algn="ctr"/>
                      <a:r>
                        <a:rPr lang="en-US" sz="1500" dirty="0">
                          <a:effectLst/>
                        </a:rPr>
                        <a:t>Model Results [8]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Scaled YOLOv5 Model Results [4] </a:t>
                      </a:r>
                    </a:p>
                  </a:txBody>
                  <a:tcPr marL="63500" marR="63500" marT="63500" marB="63500"/>
                </a:tc>
                <a:tc>
                  <a:txBody>
                    <a:bodyPr/>
                    <a:lstStyle/>
                    <a:p>
                      <a:pPr marL="0" marR="0" algn="ctr"/>
                      <a:r>
                        <a:rPr lang="en-US" sz="1500" dirty="0">
                          <a:effectLst/>
                        </a:rPr>
                        <a:t>YOLOv7 Model Results [9]</a:t>
                      </a:r>
                    </a:p>
                  </a:txBody>
                  <a:tcPr marL="63500" marR="63500" marT="63500" marB="63500"/>
                </a:tc>
                <a:tc>
                  <a:txBody>
                    <a:bodyPr/>
                    <a:lstStyle/>
                    <a:p>
                      <a:pPr marL="0" marR="0" algn="ctr"/>
                      <a:r>
                        <a:rPr lang="en-US" sz="1500" b="1" dirty="0">
                          <a:effectLst/>
                        </a:rPr>
                        <a:t>AlertNow </a:t>
                      </a:r>
                    </a:p>
                    <a:p>
                      <a:pPr marL="0" marR="0" algn="ctr"/>
                      <a:r>
                        <a:rPr lang="en-US" sz="1500" b="1" dirty="0">
                          <a:effectLst/>
                        </a:rPr>
                        <a:t>YOLOv8 Model Results</a:t>
                      </a:r>
                      <a:endParaRPr lang="en-US" sz="15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122"/>
                      </a:schemeClr>
                    </a:solidFill>
                  </a:tcPr>
                </a:tc>
                <a:extLst>
                  <a:ext uri="{0D108BD9-81ED-4DB2-BD59-A6C34878D82A}">
                    <a16:rowId xmlns:a16="http://schemas.microsoft.com/office/drawing/2014/main" val="1304699029"/>
                  </a:ext>
                </a:extLst>
              </a:tr>
              <a:tr h="452309">
                <a:tc>
                  <a:txBody>
                    <a:bodyPr/>
                    <a:lstStyle/>
                    <a:p>
                      <a:pPr marL="0" marR="0" algn="ctr"/>
                      <a:r>
                        <a:rPr lang="en-US" sz="1500" dirty="0">
                          <a:effectLst/>
                        </a:rPr>
                        <a:t>Precision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85</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99.5</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94.6</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94.8</a:t>
                      </a:r>
                      <a:endParaRPr lang="en-US" sz="15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122"/>
                      </a:schemeClr>
                    </a:solidFill>
                  </a:tcPr>
                </a:tc>
                <a:extLst>
                  <a:ext uri="{0D108BD9-81ED-4DB2-BD59-A6C34878D82A}">
                    <a16:rowId xmlns:a16="http://schemas.microsoft.com/office/drawing/2014/main" val="4118207071"/>
                  </a:ext>
                </a:extLst>
              </a:tr>
              <a:tr h="452309">
                <a:tc>
                  <a:txBody>
                    <a:bodyPr/>
                    <a:lstStyle/>
                    <a:p>
                      <a:pPr marL="0" marR="0" algn="ctr"/>
                      <a:r>
                        <a:rPr lang="en-US" sz="1500" dirty="0">
                          <a:effectLst/>
                        </a:rPr>
                        <a:t>Recall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81</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84.6</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85.6</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90.3</a:t>
                      </a:r>
                      <a:endParaRPr lang="en-US" sz="15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122"/>
                      </a:schemeClr>
                    </a:solidFill>
                  </a:tcPr>
                </a:tc>
                <a:extLst>
                  <a:ext uri="{0D108BD9-81ED-4DB2-BD59-A6C34878D82A}">
                    <a16:rowId xmlns:a16="http://schemas.microsoft.com/office/drawing/2014/main" val="3784208917"/>
                  </a:ext>
                </a:extLst>
              </a:tr>
              <a:tr h="452309">
                <a:tc>
                  <a:txBody>
                    <a:bodyPr/>
                    <a:lstStyle/>
                    <a:p>
                      <a:pPr marL="0" marR="0" algn="ctr"/>
                      <a:r>
                        <a:rPr lang="en-US" sz="1500" dirty="0">
                          <a:effectLst/>
                        </a:rPr>
                        <a:t>F1-Score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83</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91.4</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89.9</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92.5</a:t>
                      </a:r>
                      <a:endParaRPr lang="en-US" sz="15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122"/>
                      </a:schemeClr>
                    </a:solidFill>
                  </a:tcPr>
                </a:tc>
                <a:extLst>
                  <a:ext uri="{0D108BD9-81ED-4DB2-BD59-A6C34878D82A}">
                    <a16:rowId xmlns:a16="http://schemas.microsoft.com/office/drawing/2014/main" val="1672346946"/>
                  </a:ext>
                </a:extLst>
              </a:tr>
              <a:tr h="452309">
                <a:tc>
                  <a:txBody>
                    <a:bodyPr/>
                    <a:lstStyle/>
                    <a:p>
                      <a:pPr marL="0" marR="0" algn="ctr"/>
                      <a:r>
                        <a:rPr lang="en-US" sz="1500" dirty="0">
                          <a:effectLst/>
                        </a:rPr>
                        <a:t>mAP@0.5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94.7</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93.4</a:t>
                      </a:r>
                      <a:endParaRPr lang="en-US" sz="1500" b="1" dirty="0">
                        <a:effectLst/>
                        <a:latin typeface="Times New Roman" panose="02020603050405020304" pitchFamily="18" charset="0"/>
                        <a:ea typeface="Times New Roman" panose="02020603050405020304" pitchFamily="18" charset="0"/>
                      </a:endParaRPr>
                    </a:p>
                  </a:txBody>
                  <a:tcPr marL="63500" marR="63500" marT="63500" marB="63500">
                    <a:solidFill>
                      <a:schemeClr val="accent2">
                        <a:lumMod val="75000"/>
                        <a:alpha val="72122"/>
                      </a:schemeClr>
                    </a:solidFill>
                  </a:tcPr>
                </a:tc>
                <a:extLst>
                  <a:ext uri="{0D108BD9-81ED-4DB2-BD59-A6C34878D82A}">
                    <a16:rowId xmlns:a16="http://schemas.microsoft.com/office/drawing/2014/main" val="399346688"/>
                  </a:ext>
                </a:extLst>
              </a:tr>
            </a:tbl>
          </a:graphicData>
        </a:graphic>
      </p:graphicFrame>
      <p:graphicFrame>
        <p:nvGraphicFramePr>
          <p:cNvPr id="1029" name="Table 1028">
            <a:extLst>
              <a:ext uri="{FF2B5EF4-FFF2-40B4-BE49-F238E27FC236}">
                <a16:creationId xmlns:a16="http://schemas.microsoft.com/office/drawing/2014/main" id="{E5447BFE-6348-195E-A370-33B16A62A29C}"/>
              </a:ext>
            </a:extLst>
          </p:cNvPr>
          <p:cNvGraphicFramePr>
            <a:graphicFrameLocks noGrp="1"/>
          </p:cNvGraphicFramePr>
          <p:nvPr>
            <p:extLst>
              <p:ext uri="{D42A27DB-BD31-4B8C-83A1-F6EECF244321}">
                <p14:modId xmlns:p14="http://schemas.microsoft.com/office/powerpoint/2010/main" val="1322832761"/>
              </p:ext>
            </p:extLst>
          </p:nvPr>
        </p:nvGraphicFramePr>
        <p:xfrm>
          <a:off x="27179882" y="22551221"/>
          <a:ext cx="5850849" cy="3096049"/>
        </p:xfrm>
        <a:graphic>
          <a:graphicData uri="http://schemas.openxmlformats.org/drawingml/2006/table">
            <a:tbl>
              <a:tblPr firstRow="1" firstCol="1" bandRow="1">
                <a:tableStyleId>{5C22544A-7EE6-4342-B048-85BDC9FD1C3A}</a:tableStyleId>
              </a:tblPr>
              <a:tblGrid>
                <a:gridCol w="1387526">
                  <a:extLst>
                    <a:ext uri="{9D8B030D-6E8A-4147-A177-3AD203B41FA5}">
                      <a16:colId xmlns:a16="http://schemas.microsoft.com/office/drawing/2014/main" val="3497150571"/>
                    </a:ext>
                  </a:extLst>
                </a:gridCol>
                <a:gridCol w="710798">
                  <a:extLst>
                    <a:ext uri="{9D8B030D-6E8A-4147-A177-3AD203B41FA5}">
                      <a16:colId xmlns:a16="http://schemas.microsoft.com/office/drawing/2014/main" val="1344091188"/>
                    </a:ext>
                  </a:extLst>
                </a:gridCol>
                <a:gridCol w="914400">
                  <a:extLst>
                    <a:ext uri="{9D8B030D-6E8A-4147-A177-3AD203B41FA5}">
                      <a16:colId xmlns:a16="http://schemas.microsoft.com/office/drawing/2014/main" val="1670346759"/>
                    </a:ext>
                  </a:extLst>
                </a:gridCol>
                <a:gridCol w="1039017">
                  <a:extLst>
                    <a:ext uri="{9D8B030D-6E8A-4147-A177-3AD203B41FA5}">
                      <a16:colId xmlns:a16="http://schemas.microsoft.com/office/drawing/2014/main" val="745797346"/>
                    </a:ext>
                  </a:extLst>
                </a:gridCol>
                <a:gridCol w="899554">
                  <a:extLst>
                    <a:ext uri="{9D8B030D-6E8A-4147-A177-3AD203B41FA5}">
                      <a16:colId xmlns:a16="http://schemas.microsoft.com/office/drawing/2014/main" val="501738265"/>
                    </a:ext>
                  </a:extLst>
                </a:gridCol>
                <a:gridCol w="899554">
                  <a:extLst>
                    <a:ext uri="{9D8B030D-6E8A-4147-A177-3AD203B41FA5}">
                      <a16:colId xmlns:a16="http://schemas.microsoft.com/office/drawing/2014/main" val="19670328"/>
                    </a:ext>
                  </a:extLst>
                </a:gridCol>
              </a:tblGrid>
              <a:tr h="644994">
                <a:tc rowSpan="2">
                  <a:txBody>
                    <a:bodyPr/>
                    <a:lstStyle/>
                    <a:p>
                      <a:pPr marL="0" marR="0" algn="ctr"/>
                      <a:r>
                        <a:rPr lang="en-US" sz="1500" dirty="0">
                          <a:effectLst/>
                        </a:rPr>
                        <a:t>Performance Evaluation Metrics</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gridSpan="4">
                  <a:txBody>
                    <a:bodyPr/>
                    <a:lstStyle/>
                    <a:p>
                      <a:pPr marL="0" marR="0" algn="ctr"/>
                      <a:r>
                        <a:rPr lang="en-US" sz="1500" dirty="0">
                          <a:effectLst/>
                        </a:rPr>
                        <a:t>Morehead </a:t>
                      </a:r>
                      <a:r>
                        <a:rPr lang="en-US" sz="1500" dirty="0" err="1">
                          <a:effectLst/>
                        </a:rPr>
                        <a:t>et.al</a:t>
                      </a:r>
                      <a:r>
                        <a:rPr lang="en-US" sz="1500" dirty="0">
                          <a:effectLst/>
                        </a:rPr>
                        <a:t>. [7] </a:t>
                      </a:r>
                    </a:p>
                    <a:p>
                      <a:pPr marL="0" marR="0" algn="ctr"/>
                      <a:r>
                        <a:rPr lang="en-US" sz="1500" dirty="0">
                          <a:effectLst/>
                        </a:rPr>
                        <a:t>KERAS Model Results</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r>
                        <a:rPr lang="en-US" sz="1500" b="1" dirty="0">
                          <a:effectLst/>
                        </a:rPr>
                        <a:t>AlertNow CNN Model</a:t>
                      </a:r>
                    </a:p>
                    <a:p>
                      <a:pPr marL="0" marR="0" algn="ctr"/>
                      <a:r>
                        <a:rPr lang="en-US" sz="1500" b="1" dirty="0">
                          <a:effectLst/>
                        </a:rPr>
                        <a:t>Results</a:t>
                      </a:r>
                      <a:endParaRPr lang="en-US" sz="1500" b="1" dirty="0">
                        <a:effectLst/>
                        <a:latin typeface="Times New Roman" panose="02020603050405020304" pitchFamily="18" charset="0"/>
                        <a:ea typeface="+mn-ea"/>
                      </a:endParaRPr>
                    </a:p>
                  </a:txBody>
                  <a:tcPr marL="63500" marR="63500" marT="63500" marB="63500">
                    <a:solidFill>
                      <a:schemeClr val="accent2">
                        <a:lumMod val="75000"/>
                        <a:alpha val="71743"/>
                      </a:schemeClr>
                    </a:solidFill>
                  </a:tcPr>
                </a:tc>
                <a:extLst>
                  <a:ext uri="{0D108BD9-81ED-4DB2-BD59-A6C34878D82A}">
                    <a16:rowId xmlns:a16="http://schemas.microsoft.com/office/drawing/2014/main" val="2063422043"/>
                  </a:ext>
                </a:extLst>
              </a:tr>
              <a:tr h="684148">
                <a:tc vMerge="1">
                  <a:txBody>
                    <a:bodyPr/>
                    <a:lstStyle/>
                    <a:p>
                      <a:endParaRPr lang="en-US"/>
                    </a:p>
                  </a:txBody>
                  <a:tcPr/>
                </a:tc>
                <a:tc>
                  <a:txBody>
                    <a:bodyPr/>
                    <a:lstStyle/>
                    <a:p>
                      <a:pPr marL="0" marR="0" algn="ctr"/>
                      <a:r>
                        <a:rPr lang="en-US" sz="1500">
                          <a:effectLst/>
                        </a:rPr>
                        <a:t>1D </a:t>
                      </a:r>
                    </a:p>
                    <a:p>
                      <a:pPr marL="0" marR="0" algn="ctr"/>
                      <a:r>
                        <a:rPr lang="en-US" sz="1500">
                          <a:effectLst/>
                        </a:rPr>
                        <a:t>CNN</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2D </a:t>
                      </a:r>
                    </a:p>
                    <a:p>
                      <a:pPr marL="0" marR="0" algn="ctr"/>
                      <a:r>
                        <a:rPr lang="en-US" sz="1500" dirty="0">
                          <a:effectLst/>
                        </a:rPr>
                        <a:t>CNN (64)</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2D </a:t>
                      </a:r>
                    </a:p>
                    <a:p>
                      <a:pPr marL="0" marR="0" algn="ctr"/>
                      <a:r>
                        <a:rPr lang="en-US" sz="1500" dirty="0">
                          <a:effectLst/>
                        </a:rPr>
                        <a:t>CNN (128)</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CNN </a:t>
                      </a:r>
                    </a:p>
                    <a:p>
                      <a:pPr marL="0" marR="0" algn="ctr"/>
                      <a:r>
                        <a:rPr lang="en-US" sz="1500">
                          <a:effectLst/>
                        </a:rPr>
                        <a:t>Ensemble</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vMerge="1">
                  <a:txBody>
                    <a:bodyPr/>
                    <a:lstStyle/>
                    <a:p>
                      <a:endParaRPr lang="en-US"/>
                    </a:p>
                  </a:txBody>
                  <a:tcPr/>
                </a:tc>
                <a:extLst>
                  <a:ext uri="{0D108BD9-81ED-4DB2-BD59-A6C34878D82A}">
                    <a16:rowId xmlns:a16="http://schemas.microsoft.com/office/drawing/2014/main" val="1782797993"/>
                  </a:ext>
                </a:extLst>
              </a:tr>
              <a:tr h="479366">
                <a:tc>
                  <a:txBody>
                    <a:bodyPr/>
                    <a:lstStyle/>
                    <a:p>
                      <a:pPr marL="0" marR="0" algn="ctr"/>
                      <a:r>
                        <a:rPr lang="en-US" sz="1500" dirty="0">
                          <a:effectLst/>
                        </a:rPr>
                        <a:t>Accuracy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99.4</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99.4</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99.4</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99.5</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98.7</a:t>
                      </a:r>
                      <a:endParaRPr lang="en-US" sz="1500" b="1" dirty="0">
                        <a:effectLst/>
                        <a:latin typeface="Times New Roman" panose="02020603050405020304" pitchFamily="18" charset="0"/>
                        <a:ea typeface="+mn-ea"/>
                      </a:endParaRPr>
                    </a:p>
                  </a:txBody>
                  <a:tcPr marL="63500" marR="63500" marT="63500" marB="63500">
                    <a:solidFill>
                      <a:schemeClr val="accent2">
                        <a:lumMod val="75000"/>
                        <a:alpha val="71743"/>
                      </a:schemeClr>
                    </a:solidFill>
                  </a:tcPr>
                </a:tc>
                <a:extLst>
                  <a:ext uri="{0D108BD9-81ED-4DB2-BD59-A6C34878D82A}">
                    <a16:rowId xmlns:a16="http://schemas.microsoft.com/office/drawing/2014/main" val="4153536313"/>
                  </a:ext>
                </a:extLst>
              </a:tr>
              <a:tr h="487157">
                <a:tc>
                  <a:txBody>
                    <a:bodyPr/>
                    <a:lstStyle/>
                    <a:p>
                      <a:pPr marL="0" marR="0" algn="ctr"/>
                      <a:r>
                        <a:rPr lang="en-US" sz="1500">
                          <a:effectLst/>
                        </a:rPr>
                        <a:t>Precision (%)</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98.0</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97.1</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97.4</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97.9</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98.3</a:t>
                      </a:r>
                      <a:endParaRPr lang="en-US" sz="1500" b="1" dirty="0">
                        <a:effectLst/>
                        <a:latin typeface="Times New Roman" panose="02020603050405020304" pitchFamily="18" charset="0"/>
                        <a:ea typeface="+mn-ea"/>
                      </a:endParaRPr>
                    </a:p>
                  </a:txBody>
                  <a:tcPr marL="63500" marR="63500" marT="63500" marB="63500">
                    <a:solidFill>
                      <a:schemeClr val="accent2">
                        <a:lumMod val="75000"/>
                        <a:alpha val="71743"/>
                      </a:schemeClr>
                    </a:solidFill>
                  </a:tcPr>
                </a:tc>
                <a:extLst>
                  <a:ext uri="{0D108BD9-81ED-4DB2-BD59-A6C34878D82A}">
                    <a16:rowId xmlns:a16="http://schemas.microsoft.com/office/drawing/2014/main" val="3176725978"/>
                  </a:ext>
                </a:extLst>
              </a:tr>
              <a:tr h="400192">
                <a:tc>
                  <a:txBody>
                    <a:bodyPr/>
                    <a:lstStyle/>
                    <a:p>
                      <a:pPr marL="0" marR="0" algn="ctr"/>
                      <a:r>
                        <a:rPr lang="en-US" sz="1500">
                          <a:effectLst/>
                        </a:rPr>
                        <a:t>Recall (%)</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96.6</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97.6</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97.6</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98.0</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98.1</a:t>
                      </a:r>
                      <a:endParaRPr lang="en-US" sz="1500" b="1" dirty="0">
                        <a:effectLst/>
                        <a:latin typeface="Times New Roman" panose="02020603050405020304" pitchFamily="18" charset="0"/>
                        <a:ea typeface="+mn-ea"/>
                      </a:endParaRPr>
                    </a:p>
                  </a:txBody>
                  <a:tcPr marL="63500" marR="63500" marT="63500" marB="63500">
                    <a:solidFill>
                      <a:schemeClr val="accent2">
                        <a:lumMod val="75000"/>
                        <a:alpha val="71743"/>
                      </a:schemeClr>
                    </a:solidFill>
                  </a:tcPr>
                </a:tc>
                <a:extLst>
                  <a:ext uri="{0D108BD9-81ED-4DB2-BD59-A6C34878D82A}">
                    <a16:rowId xmlns:a16="http://schemas.microsoft.com/office/drawing/2014/main" val="1682099969"/>
                  </a:ext>
                </a:extLst>
              </a:tr>
              <a:tr h="400192">
                <a:tc>
                  <a:txBody>
                    <a:bodyPr/>
                    <a:lstStyle/>
                    <a:p>
                      <a:pPr marL="0" marR="0" algn="ctr"/>
                      <a:r>
                        <a:rPr lang="en-US" sz="1500" dirty="0">
                          <a:effectLst/>
                        </a:rPr>
                        <a:t>F1-Score (%)</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97.3</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97.4</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dirty="0">
                          <a:effectLst/>
                        </a:rPr>
                        <a:t>97.5</a:t>
                      </a:r>
                      <a:endParaRPr lang="en-US" sz="15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a:effectLst/>
                        </a:rPr>
                        <a:t>97.9</a:t>
                      </a:r>
                      <a:endParaRPr lang="en-US" sz="15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ctr"/>
                      <a:r>
                        <a:rPr lang="en-US" sz="1500" b="1" dirty="0">
                          <a:effectLst/>
                        </a:rPr>
                        <a:t>98.2</a:t>
                      </a:r>
                      <a:endParaRPr lang="en-US" sz="1500" b="1" dirty="0">
                        <a:effectLst/>
                        <a:latin typeface="Times New Roman" panose="02020603050405020304" pitchFamily="18" charset="0"/>
                        <a:ea typeface="+mn-ea"/>
                      </a:endParaRPr>
                    </a:p>
                  </a:txBody>
                  <a:tcPr marL="63500" marR="63500" marT="63500" marB="63500">
                    <a:solidFill>
                      <a:schemeClr val="accent2">
                        <a:lumMod val="75000"/>
                        <a:alpha val="71743"/>
                      </a:schemeClr>
                    </a:solidFill>
                  </a:tcPr>
                </a:tc>
                <a:extLst>
                  <a:ext uri="{0D108BD9-81ED-4DB2-BD59-A6C34878D82A}">
                    <a16:rowId xmlns:a16="http://schemas.microsoft.com/office/drawing/2014/main" val="2021589165"/>
                  </a:ext>
                </a:extLst>
              </a:tr>
            </a:tbl>
          </a:graphicData>
        </a:graphic>
      </p:graphicFrame>
      <p:sp>
        <p:nvSpPr>
          <p:cNvPr id="1031" name="Rounded Rectangle 1030">
            <a:extLst>
              <a:ext uri="{FF2B5EF4-FFF2-40B4-BE49-F238E27FC236}">
                <a16:creationId xmlns:a16="http://schemas.microsoft.com/office/drawing/2014/main" id="{9D5B4A67-57D6-26E6-1F96-459486BC2C76}"/>
              </a:ext>
            </a:extLst>
          </p:cNvPr>
          <p:cNvSpPr/>
          <p:nvPr/>
        </p:nvSpPr>
        <p:spPr>
          <a:xfrm>
            <a:off x="33344340" y="5648700"/>
            <a:ext cx="9798584" cy="1447492"/>
          </a:xfrm>
          <a:prstGeom prst="roundRect">
            <a:avLst/>
          </a:prstGeom>
          <a:solidFill>
            <a:srgbClr val="1575C2">
              <a:alpha val="16000"/>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Multi-Modal Fusion for Enhanced Accuracy:</a:t>
            </a:r>
            <a:r>
              <a:rPr lang="en-US" sz="2600" dirty="0"/>
              <a:t> AlertNow integrates </a:t>
            </a:r>
            <a:r>
              <a:rPr lang="en-US" sz="2600" b="1" dirty="0"/>
              <a:t>CNN for audio analysis</a:t>
            </a:r>
            <a:r>
              <a:rPr lang="en-US" sz="2600" dirty="0"/>
              <a:t> and </a:t>
            </a:r>
            <a:r>
              <a:rPr lang="en-US" sz="2600" b="1" dirty="0"/>
              <a:t>YOLOv8 for video detection</a:t>
            </a:r>
            <a:r>
              <a:rPr lang="en-US" sz="2600" dirty="0"/>
              <a:t>, ensuring </a:t>
            </a:r>
            <a:r>
              <a:rPr lang="en-US" sz="2600" b="1" dirty="0"/>
              <a:t>real-time, precise firearm identification</a:t>
            </a:r>
            <a:r>
              <a:rPr lang="en-US" sz="2600" dirty="0"/>
              <a:t>.</a:t>
            </a:r>
            <a:endParaRPr lang="en-US" sz="2600" b="1" dirty="0">
              <a:solidFill>
                <a:srgbClr val="1575C2"/>
              </a:solidFill>
            </a:endParaRPr>
          </a:p>
        </p:txBody>
      </p:sp>
      <p:sp>
        <p:nvSpPr>
          <p:cNvPr id="1032" name="Rounded Rectangle 1031">
            <a:extLst>
              <a:ext uri="{FF2B5EF4-FFF2-40B4-BE49-F238E27FC236}">
                <a16:creationId xmlns:a16="http://schemas.microsoft.com/office/drawing/2014/main" id="{49D9EF9B-97D9-1557-E28F-E36B4A543074}"/>
              </a:ext>
            </a:extLst>
          </p:cNvPr>
          <p:cNvSpPr/>
          <p:nvPr/>
        </p:nvSpPr>
        <p:spPr>
          <a:xfrm>
            <a:off x="33363390" y="7432141"/>
            <a:ext cx="9818461" cy="1447492"/>
          </a:xfrm>
          <a:prstGeom prst="roundRect">
            <a:avLst/>
          </a:prstGeom>
          <a:solidFill>
            <a:srgbClr val="1575C2">
              <a:alpha val="15246"/>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High Performance:</a:t>
            </a:r>
            <a:r>
              <a:rPr lang="en-US" sz="2600" dirty="0"/>
              <a:t> Outperforms standalone models and existing systems, achieving </a:t>
            </a:r>
            <a:r>
              <a:rPr lang="en-US" sz="2600" b="1" dirty="0"/>
              <a:t>99%+ precision, recall, and F1-score</a:t>
            </a:r>
            <a:r>
              <a:rPr lang="en-US" sz="2600" dirty="0"/>
              <a:t> while maintaining </a:t>
            </a:r>
            <a:r>
              <a:rPr lang="en-US" sz="2600" b="1" dirty="0"/>
              <a:t>low-latency alerts</a:t>
            </a:r>
            <a:r>
              <a:rPr lang="en-US" sz="2600" dirty="0"/>
              <a:t>.</a:t>
            </a:r>
            <a:endParaRPr lang="en-US" sz="2600" b="1" dirty="0">
              <a:solidFill>
                <a:srgbClr val="1575C2"/>
              </a:solidFill>
            </a:endParaRPr>
          </a:p>
        </p:txBody>
      </p:sp>
      <p:sp>
        <p:nvSpPr>
          <p:cNvPr id="1033" name="Rounded Rectangle 1032">
            <a:extLst>
              <a:ext uri="{FF2B5EF4-FFF2-40B4-BE49-F238E27FC236}">
                <a16:creationId xmlns:a16="http://schemas.microsoft.com/office/drawing/2014/main" id="{5CED3055-CAD6-8B4D-8B77-21CE673DA624}"/>
              </a:ext>
            </a:extLst>
          </p:cNvPr>
          <p:cNvSpPr/>
          <p:nvPr/>
        </p:nvSpPr>
        <p:spPr>
          <a:xfrm>
            <a:off x="33399974" y="9215582"/>
            <a:ext cx="9800928" cy="1447492"/>
          </a:xfrm>
          <a:prstGeom prst="roundRect">
            <a:avLst/>
          </a:prstGeom>
          <a:solidFill>
            <a:srgbClr val="1575C2">
              <a:alpha val="15149"/>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Easy Integration:</a:t>
            </a:r>
            <a:r>
              <a:rPr lang="en-US" sz="2600" dirty="0"/>
              <a:t> Designed to integrate with </a:t>
            </a:r>
            <a:r>
              <a:rPr lang="en-US" sz="2600" b="1" dirty="0"/>
              <a:t>existing school surveillance systems</a:t>
            </a:r>
            <a:r>
              <a:rPr lang="en-US" sz="2600" dirty="0"/>
              <a:t> using standard CCTV cameras and microphones.</a:t>
            </a:r>
            <a:endParaRPr lang="en-US" sz="2600" b="1" dirty="0">
              <a:solidFill>
                <a:srgbClr val="1575C2"/>
              </a:solidFill>
            </a:endParaRPr>
          </a:p>
        </p:txBody>
      </p:sp>
      <p:sp>
        <p:nvSpPr>
          <p:cNvPr id="1034" name="Rounded Rectangle 1033">
            <a:extLst>
              <a:ext uri="{FF2B5EF4-FFF2-40B4-BE49-F238E27FC236}">
                <a16:creationId xmlns:a16="http://schemas.microsoft.com/office/drawing/2014/main" id="{C6D69B69-54CB-870C-69EC-2083702C0491}"/>
              </a:ext>
            </a:extLst>
          </p:cNvPr>
          <p:cNvSpPr/>
          <p:nvPr/>
        </p:nvSpPr>
        <p:spPr>
          <a:xfrm>
            <a:off x="33425295" y="11076372"/>
            <a:ext cx="9800927" cy="1447492"/>
          </a:xfrm>
          <a:prstGeom prst="roundRect">
            <a:avLst/>
          </a:prstGeom>
          <a:solidFill>
            <a:srgbClr val="1575C2">
              <a:alpha val="14915"/>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Cost-Effective &amp; Scalable:</a:t>
            </a:r>
            <a:r>
              <a:rPr lang="en-US" sz="2600" dirty="0"/>
              <a:t> Provides </a:t>
            </a:r>
            <a:r>
              <a:rPr lang="en-US" sz="2600" b="1" dirty="0"/>
              <a:t>enhanced security without expensive infrastructure changes</a:t>
            </a:r>
            <a:r>
              <a:rPr lang="en-US" sz="2600" dirty="0"/>
              <a:t>, leveraging existing surveillance systems, making it practical for schools.</a:t>
            </a:r>
            <a:endParaRPr lang="en-US" sz="2600" b="1" dirty="0">
              <a:solidFill>
                <a:srgbClr val="1575C2"/>
              </a:solidFill>
            </a:endParaRPr>
          </a:p>
        </p:txBody>
      </p:sp>
      <p:sp>
        <p:nvSpPr>
          <p:cNvPr id="1035" name="Rounded Rectangle 1034">
            <a:extLst>
              <a:ext uri="{FF2B5EF4-FFF2-40B4-BE49-F238E27FC236}">
                <a16:creationId xmlns:a16="http://schemas.microsoft.com/office/drawing/2014/main" id="{E6688FE3-63F8-E41A-75AB-03C6CEB7A807}"/>
              </a:ext>
            </a:extLst>
          </p:cNvPr>
          <p:cNvSpPr/>
          <p:nvPr/>
        </p:nvSpPr>
        <p:spPr>
          <a:xfrm>
            <a:off x="33419024" y="12915559"/>
            <a:ext cx="9792277" cy="1447492"/>
          </a:xfrm>
          <a:prstGeom prst="roundRect">
            <a:avLst/>
          </a:prstGeom>
          <a:solidFill>
            <a:srgbClr val="1575C2">
              <a:alpha val="14915"/>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Impact:</a:t>
            </a:r>
            <a:r>
              <a:rPr lang="en-US" sz="2600" dirty="0"/>
              <a:t> AlertNow offers a </a:t>
            </a:r>
            <a:r>
              <a:rPr lang="en-US" sz="2600" b="1" dirty="0"/>
              <a:t>reliable, cost-effective, and real-time solution for firearm detection</a:t>
            </a:r>
            <a:r>
              <a:rPr lang="en-US" sz="2600" dirty="0"/>
              <a:t>, giving schools a critical tool to respond quickly and protect students.</a:t>
            </a:r>
            <a:endParaRPr lang="en-US" sz="2600" b="1" dirty="0">
              <a:solidFill>
                <a:srgbClr val="1575C2"/>
              </a:solidFill>
            </a:endParaRPr>
          </a:p>
        </p:txBody>
      </p:sp>
      <p:sp>
        <p:nvSpPr>
          <p:cNvPr id="1036" name="Rectangle 10">
            <a:extLst>
              <a:ext uri="{FF2B5EF4-FFF2-40B4-BE49-F238E27FC236}">
                <a16:creationId xmlns:a16="http://schemas.microsoft.com/office/drawing/2014/main" id="{1AC45F47-F0A0-98EE-1214-E8E76AC5918A}"/>
              </a:ext>
            </a:extLst>
          </p:cNvPr>
          <p:cNvSpPr>
            <a:spLocks noChangeArrowheads="1"/>
          </p:cNvSpPr>
          <p:nvPr/>
        </p:nvSpPr>
        <p:spPr bwMode="auto">
          <a:xfrm>
            <a:off x="33599920" y="29376932"/>
            <a:ext cx="9864256"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ACKNOWLEDGEMENTS</a:t>
            </a:r>
          </a:p>
        </p:txBody>
      </p:sp>
      <p:sp>
        <p:nvSpPr>
          <p:cNvPr id="1038" name="Rounded Rectangle 1037">
            <a:extLst>
              <a:ext uri="{FF2B5EF4-FFF2-40B4-BE49-F238E27FC236}">
                <a16:creationId xmlns:a16="http://schemas.microsoft.com/office/drawing/2014/main" id="{9BEA3E5A-8D41-C88B-5C4E-A8D5C0613F33}"/>
              </a:ext>
            </a:extLst>
          </p:cNvPr>
          <p:cNvSpPr/>
          <p:nvPr/>
        </p:nvSpPr>
        <p:spPr>
          <a:xfrm>
            <a:off x="33454838" y="17960750"/>
            <a:ext cx="9801497" cy="1447492"/>
          </a:xfrm>
          <a:prstGeom prst="roundRect">
            <a:avLst/>
          </a:prstGeom>
          <a:solidFill>
            <a:srgbClr val="1575C2">
              <a:alpha val="14915"/>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Integration with CCTV:</a:t>
            </a:r>
            <a:r>
              <a:rPr lang="en-US" sz="2600" dirty="0"/>
              <a:t> Connecting the system to </a:t>
            </a:r>
            <a:r>
              <a:rPr lang="en-US" sz="2600" b="1" dirty="0"/>
              <a:t>live</a:t>
            </a:r>
            <a:r>
              <a:rPr lang="en-US" sz="2600" dirty="0"/>
              <a:t> </a:t>
            </a:r>
            <a:r>
              <a:rPr lang="en-US" sz="2600" b="1" dirty="0"/>
              <a:t>CCTV</a:t>
            </a:r>
            <a:r>
              <a:rPr lang="en-US" sz="2600" dirty="0"/>
              <a:t> </a:t>
            </a:r>
            <a:r>
              <a:rPr lang="en-US" sz="2600" b="1" dirty="0"/>
              <a:t>streams</a:t>
            </a:r>
            <a:r>
              <a:rPr lang="en-US" sz="2600" dirty="0"/>
              <a:t> will provide a more </a:t>
            </a:r>
            <a:r>
              <a:rPr lang="en-US" sz="2600" b="1" dirty="0"/>
              <a:t>comprehensive</a:t>
            </a:r>
            <a:r>
              <a:rPr lang="en-US" sz="2600" dirty="0"/>
              <a:t> </a:t>
            </a:r>
            <a:r>
              <a:rPr lang="en-US" sz="2600" b="1" dirty="0"/>
              <a:t>assessment</a:t>
            </a:r>
            <a:r>
              <a:rPr lang="en-US" sz="2600" dirty="0"/>
              <a:t> of </a:t>
            </a:r>
            <a:r>
              <a:rPr lang="en-US" sz="2600" b="1" dirty="0"/>
              <a:t>detection</a:t>
            </a:r>
            <a:r>
              <a:rPr lang="en-US" sz="2600" dirty="0"/>
              <a:t> </a:t>
            </a:r>
            <a:r>
              <a:rPr lang="en-US" sz="2600" b="1" dirty="0"/>
              <a:t>capabilities</a:t>
            </a:r>
            <a:r>
              <a:rPr lang="en-US" sz="2600" dirty="0"/>
              <a:t>, </a:t>
            </a:r>
            <a:r>
              <a:rPr lang="en-US" sz="2600" b="1" dirty="0"/>
              <a:t>latency</a:t>
            </a:r>
            <a:r>
              <a:rPr lang="en-US" sz="2600" dirty="0"/>
              <a:t>, and </a:t>
            </a:r>
            <a:r>
              <a:rPr lang="en-US" sz="2600" b="1" dirty="0"/>
              <a:t>real-time</a:t>
            </a:r>
            <a:r>
              <a:rPr lang="en-US" sz="2600" dirty="0"/>
              <a:t> </a:t>
            </a:r>
            <a:r>
              <a:rPr lang="en-US" sz="2600" b="1" dirty="0"/>
              <a:t>alert</a:t>
            </a:r>
            <a:r>
              <a:rPr lang="en-US" sz="2600" dirty="0"/>
              <a:t> </a:t>
            </a:r>
            <a:r>
              <a:rPr lang="en-US" sz="2600" b="1" dirty="0"/>
              <a:t>effectiveness</a:t>
            </a:r>
            <a:r>
              <a:rPr lang="en-US" sz="2600" dirty="0"/>
              <a:t>.</a:t>
            </a:r>
            <a:endParaRPr lang="en-US" sz="2600" b="1" dirty="0">
              <a:solidFill>
                <a:srgbClr val="1575C2"/>
              </a:solidFill>
            </a:endParaRPr>
          </a:p>
        </p:txBody>
      </p:sp>
      <p:sp>
        <p:nvSpPr>
          <p:cNvPr id="1039" name="Rounded Rectangle 1038">
            <a:extLst>
              <a:ext uri="{FF2B5EF4-FFF2-40B4-BE49-F238E27FC236}">
                <a16:creationId xmlns:a16="http://schemas.microsoft.com/office/drawing/2014/main" id="{F0E87BC6-43AE-900E-B05B-78371B43E65B}"/>
              </a:ext>
            </a:extLst>
          </p:cNvPr>
          <p:cNvSpPr/>
          <p:nvPr/>
        </p:nvSpPr>
        <p:spPr>
          <a:xfrm>
            <a:off x="33464059" y="19828988"/>
            <a:ext cx="9801498" cy="1601174"/>
          </a:xfrm>
          <a:prstGeom prst="roundRect">
            <a:avLst/>
          </a:prstGeom>
          <a:solidFill>
            <a:srgbClr val="1575C2">
              <a:alpha val="14915"/>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System Optimization:</a:t>
            </a:r>
            <a:r>
              <a:rPr lang="en-US" sz="2600" dirty="0"/>
              <a:t> If current CCTV coverage or audio input is inadequate for accurate gunshot detection, assess the option of  upgrading or repositioning microphones and cameras to enhance </a:t>
            </a:r>
            <a:r>
              <a:rPr lang="en-US" sz="2600" b="1" dirty="0"/>
              <a:t>system accuracy</a:t>
            </a:r>
            <a:r>
              <a:rPr lang="en-US" sz="2600" dirty="0"/>
              <a:t> and overall </a:t>
            </a:r>
            <a:r>
              <a:rPr lang="en-US" sz="2600" b="1" dirty="0"/>
              <a:t>performance</a:t>
            </a:r>
            <a:r>
              <a:rPr lang="en-US" sz="2600" dirty="0"/>
              <a:t>.</a:t>
            </a:r>
          </a:p>
        </p:txBody>
      </p:sp>
      <p:sp>
        <p:nvSpPr>
          <p:cNvPr id="1041" name="Rounded Rectangle 1040">
            <a:extLst>
              <a:ext uri="{FF2B5EF4-FFF2-40B4-BE49-F238E27FC236}">
                <a16:creationId xmlns:a16="http://schemas.microsoft.com/office/drawing/2014/main" id="{C0716ECA-4B91-BDA8-2FFA-B0E79E954899}"/>
              </a:ext>
            </a:extLst>
          </p:cNvPr>
          <p:cNvSpPr/>
          <p:nvPr/>
        </p:nvSpPr>
        <p:spPr>
          <a:xfrm>
            <a:off x="33551290" y="30602162"/>
            <a:ext cx="9864256" cy="1893730"/>
          </a:xfrm>
          <a:prstGeom prst="roundRect">
            <a:avLst/>
          </a:prstGeom>
          <a:solidFill>
            <a:srgbClr val="1575C2">
              <a:alpha val="14915"/>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t>I extend my sincere gratitude to my mentor for her invaluable mentorship and guidance. I also honor the courage of survivors and the resilience of families affected by gun violence, whose strength continues to inspire my commitment to this cause.</a:t>
            </a:r>
          </a:p>
        </p:txBody>
      </p:sp>
      <p:sp>
        <p:nvSpPr>
          <p:cNvPr id="1042" name="TextBox 1041">
            <a:extLst>
              <a:ext uri="{FF2B5EF4-FFF2-40B4-BE49-F238E27FC236}">
                <a16:creationId xmlns:a16="http://schemas.microsoft.com/office/drawing/2014/main" id="{E3200086-EF44-2C8A-3ED3-712C3654AFC1}"/>
              </a:ext>
            </a:extLst>
          </p:cNvPr>
          <p:cNvSpPr txBox="1"/>
          <p:nvPr/>
        </p:nvSpPr>
        <p:spPr>
          <a:xfrm>
            <a:off x="33442138" y="22878332"/>
            <a:ext cx="10022676" cy="6555641"/>
          </a:xfrm>
          <a:prstGeom prst="rect">
            <a:avLst/>
          </a:prstGeom>
          <a:noFill/>
        </p:spPr>
        <p:txBody>
          <a:bodyPr wrap="square" rtlCol="0">
            <a:spAutoFit/>
          </a:bodyPr>
          <a:lstStyle/>
          <a:p>
            <a:pPr algn="just">
              <a:buFont typeface="+mj-lt"/>
              <a:buAutoNum type="arabicPeriod"/>
            </a:pPr>
            <a:r>
              <a:rPr lang="en-US" sz="2000" dirty="0"/>
              <a:t> Matthews, A., </a:t>
            </a:r>
            <a:r>
              <a:rPr lang="en-US" sz="2000" dirty="0" err="1"/>
              <a:t>O’Kruk</a:t>
            </a:r>
            <a:r>
              <a:rPr lang="en-US" sz="2000" dirty="0"/>
              <a:t>, A., &amp; Choi, A. 2024. </a:t>
            </a:r>
            <a:r>
              <a:rPr lang="en-US" sz="2000" i="1" dirty="0"/>
              <a:t>School shootings in the US: Fast facts.</a:t>
            </a:r>
            <a:r>
              <a:rPr lang="en-US" sz="2000" dirty="0"/>
              <a:t> CNN. [Online].</a:t>
            </a:r>
          </a:p>
          <a:p>
            <a:pPr algn="just">
              <a:buFont typeface="+mj-lt"/>
              <a:buAutoNum type="arabicPeriod"/>
            </a:pPr>
            <a:r>
              <a:rPr lang="en-US" sz="2000" dirty="0"/>
              <a:t> Goold, B.J. (2004). </a:t>
            </a:r>
            <a:r>
              <a:rPr lang="en-US" sz="2000" i="1" dirty="0"/>
              <a:t>CCTV and Policing: Public Area Surveillance.</a:t>
            </a:r>
            <a:r>
              <a:rPr lang="en-US" sz="2000" dirty="0"/>
              <a:t> Oxford University Press.</a:t>
            </a:r>
          </a:p>
          <a:p>
            <a:pPr algn="just">
              <a:buFont typeface="+mj-lt"/>
              <a:buAutoNum type="arabicPeriod"/>
            </a:pPr>
            <a:r>
              <a:rPr lang="en-US" sz="2000" dirty="0"/>
              <a:t> Piza, E.L., Welsh, B.C., &amp; Farrington, D.P. 2019. </a:t>
            </a:r>
            <a:r>
              <a:rPr lang="en-US" sz="2000" i="1" dirty="0"/>
              <a:t>CCTV Surveillance for Crime Prevention: A 40-Year Review.</a:t>
            </a:r>
            <a:r>
              <a:rPr lang="en-US" sz="2000" dirty="0"/>
              <a:t> </a:t>
            </a:r>
            <a:r>
              <a:rPr lang="en-US" sz="2000" i="1" dirty="0"/>
              <a:t>Criminology and Public Policy</a:t>
            </a:r>
            <a:r>
              <a:rPr lang="en-US" sz="2000" dirty="0"/>
              <a:t>, 18(1), 135–159.</a:t>
            </a:r>
          </a:p>
          <a:p>
            <a:pPr algn="just">
              <a:buFont typeface="+mj-lt"/>
              <a:buAutoNum type="arabicPeriod"/>
            </a:pPr>
            <a:r>
              <a:rPr lang="en-US" sz="2000" dirty="0"/>
              <a:t> Ashraf, A.H., Imran, M., &amp; Qahtani, A.M. 2022. </a:t>
            </a:r>
            <a:r>
              <a:rPr lang="en-US" sz="2000" i="1" dirty="0"/>
              <a:t>Weapons Detection Using CNN and YOLO-V5s.</a:t>
            </a:r>
            <a:r>
              <a:rPr lang="en-US" sz="2000" dirty="0"/>
              <a:t> </a:t>
            </a:r>
            <a:r>
              <a:rPr lang="en-US" sz="2000" i="1" dirty="0"/>
              <a:t>Computers, Materials and Continua</a:t>
            </a:r>
            <a:r>
              <a:rPr lang="en-US" sz="2000" dirty="0"/>
              <a:t>, 70(2), 2716–2775.</a:t>
            </a:r>
          </a:p>
          <a:p>
            <a:pPr algn="just">
              <a:buFont typeface="+mj-lt"/>
              <a:buAutoNum type="arabicPeriod"/>
            </a:pPr>
            <a:r>
              <a:rPr lang="en-US" sz="2000" dirty="0"/>
              <a:t> Wang, C., </a:t>
            </a:r>
            <a:r>
              <a:rPr lang="en-US" sz="2000" dirty="0" err="1"/>
              <a:t>Bochkovskiy</a:t>
            </a:r>
            <a:r>
              <a:rPr lang="en-US" sz="2000" dirty="0"/>
              <a:t>, A., &amp; Liao, H.M. 2022. </a:t>
            </a:r>
            <a:r>
              <a:rPr lang="en-US" sz="2000" i="1" dirty="0"/>
              <a:t>YOLOv7: Trainable Bag of Freebies Sets New State-of-the-Art for Real-Time Object Detection.</a:t>
            </a:r>
            <a:r>
              <a:rPr lang="en-US" sz="2000" dirty="0"/>
              <a:t> </a:t>
            </a:r>
            <a:r>
              <a:rPr lang="en-US" sz="2000" dirty="0" err="1"/>
              <a:t>arXiv</a:t>
            </a:r>
            <a:r>
              <a:rPr lang="en-US" sz="2000" dirty="0"/>
              <a:t>.</a:t>
            </a:r>
          </a:p>
          <a:p>
            <a:pPr algn="just">
              <a:buFont typeface="+mj-lt"/>
              <a:buAutoNum type="arabicPeriod"/>
            </a:pPr>
            <a:r>
              <a:rPr lang="en-US" sz="2000" dirty="0"/>
              <a:t> Kittler, J., </a:t>
            </a:r>
            <a:r>
              <a:rPr lang="en-US" sz="2000" dirty="0" err="1"/>
              <a:t>Hatef</a:t>
            </a:r>
            <a:r>
              <a:rPr lang="en-US" sz="2000" dirty="0"/>
              <a:t>, M., Duin, R. P., et al. 1998. “On Combining Classifiers.” IEEE Transactions on Pattern Analysis and Machine Intelligence, 20(3), pp. 226-239.</a:t>
            </a:r>
          </a:p>
          <a:p>
            <a:pPr algn="just">
              <a:buFont typeface="+mj-lt"/>
              <a:buAutoNum type="arabicPeriod"/>
            </a:pPr>
            <a:r>
              <a:rPr lang="en-US" sz="2000" dirty="0">
                <a:solidFill>
                  <a:srgbClr val="000000"/>
                </a:solidFill>
                <a:effectLst/>
                <a:ea typeface="Times New Roman" panose="02020603050405020304" pitchFamily="18" charset="0"/>
              </a:rPr>
              <a:t> Morehead, A., Ogden, L., Magee, G., et al. 2019. “Low-Cost Gunshot Detection using Deep Learning on the Raspberry Pi.” </a:t>
            </a:r>
            <a:r>
              <a:rPr lang="en-US" sz="2000" i="1" dirty="0">
                <a:solidFill>
                  <a:srgbClr val="000000"/>
                </a:solidFill>
                <a:effectLst/>
                <a:ea typeface="Times New Roman" panose="02020603050405020304" pitchFamily="18" charset="0"/>
              </a:rPr>
              <a:t>IEEE International Conference on Big Data</a:t>
            </a:r>
            <a:r>
              <a:rPr lang="en-US" sz="2000" dirty="0">
                <a:solidFill>
                  <a:srgbClr val="000000"/>
                </a:solidFill>
                <a:effectLst/>
                <a:ea typeface="Times New Roman" panose="02020603050405020304" pitchFamily="18" charset="0"/>
              </a:rPr>
              <a:t>, pp. 3038–3044. </a:t>
            </a:r>
            <a:r>
              <a:rPr lang="en-US" sz="2000" dirty="0">
                <a:solidFill>
                  <a:schemeClr val="tx2">
                    <a:lumMod val="50000"/>
                  </a:schemeClr>
                </a:solidFill>
                <a:effectLst/>
                <a:ea typeface="Times New Roman" panose="02020603050405020304" pitchFamily="18" charset="0"/>
                <a:hlinkClick r:id="rId6">
                  <a:extLst>
                    <a:ext uri="{A12FA001-AC4F-418D-AE19-62706E023703}">
                      <ahyp:hlinkClr xmlns:ahyp="http://schemas.microsoft.com/office/drawing/2018/hyperlinkcolor" val="tx"/>
                    </a:ext>
                  </a:extLst>
                </a:hlinkClick>
              </a:rPr>
              <a:t>https://doi.org/10.1109/BigData47090.2019.9006456</a:t>
            </a:r>
            <a:endParaRPr lang="en-US" sz="2000" dirty="0">
              <a:solidFill>
                <a:schemeClr val="tx2">
                  <a:lumMod val="50000"/>
                </a:schemeClr>
              </a:solidFill>
              <a:ea typeface="Times New Roman" panose="02020603050405020304" pitchFamily="18" charset="0"/>
            </a:endParaRPr>
          </a:p>
          <a:p>
            <a:pPr algn="just">
              <a:buFont typeface="+mj-lt"/>
              <a:buAutoNum type="arabicPeriod"/>
            </a:pPr>
            <a:r>
              <a:rPr lang="en-US" sz="2000" dirty="0">
                <a:effectLst/>
                <a:ea typeface="Times New Roman" panose="02020603050405020304" pitchFamily="18" charset="0"/>
              </a:rPr>
              <a:t> Garza, J.I., and Vega, </a:t>
            </a:r>
            <a:r>
              <a:rPr lang="en-US" sz="2000" dirty="0" err="1">
                <a:effectLst/>
                <a:ea typeface="Times New Roman" panose="02020603050405020304" pitchFamily="18" charset="0"/>
              </a:rPr>
              <a:t>C.A."Gun</a:t>
            </a:r>
            <a:r>
              <a:rPr lang="en-US" sz="2000" dirty="0">
                <a:effectLst/>
                <a:ea typeface="Times New Roman" panose="02020603050405020304" pitchFamily="18" charset="0"/>
              </a:rPr>
              <a:t> detection in video frames with YOLOv3," December 2021. </a:t>
            </a:r>
            <a:r>
              <a:rPr lang="en-US" sz="2000" dirty="0">
                <a:solidFill>
                  <a:schemeClr val="tx2">
                    <a:lumMod val="50000"/>
                  </a:schemeClr>
                </a:solidFill>
                <a:effectLst/>
                <a:ea typeface="Times New Roman" panose="02020603050405020304" pitchFamily="18" charset="0"/>
                <a:hlinkClick r:id="rId7">
                  <a:extLst>
                    <a:ext uri="{A12FA001-AC4F-418D-AE19-62706E023703}">
                      <ahyp:hlinkClr xmlns:ahyp="http://schemas.microsoft.com/office/drawing/2018/hyperlinkcolor" val="tx"/>
                    </a:ext>
                  </a:extLst>
                </a:hlinkClick>
              </a:rPr>
              <a:t>https://www.researchgate.net/publication/356683717_Gun_Detection_in_Video_Frames_with_YOLOv3</a:t>
            </a:r>
            <a:endParaRPr lang="en-US" sz="2000" dirty="0">
              <a:solidFill>
                <a:schemeClr val="tx2">
                  <a:lumMod val="50000"/>
                </a:schemeClr>
              </a:solidFill>
              <a:ea typeface="Times New Roman" panose="02020603050405020304" pitchFamily="18" charset="0"/>
            </a:endParaRPr>
          </a:p>
          <a:p>
            <a:pPr algn="just">
              <a:buFont typeface="+mj-lt"/>
              <a:buAutoNum type="arabicPeriod"/>
            </a:pPr>
            <a:r>
              <a:rPr lang="en-US" sz="2000" dirty="0">
                <a:solidFill>
                  <a:srgbClr val="000000"/>
                </a:solidFill>
                <a:effectLst/>
                <a:ea typeface="Times New Roman" panose="02020603050405020304" pitchFamily="18" charset="0"/>
              </a:rPr>
              <a:t>Houser, T., McMillan, A., Dong, B. 2024. “Bridging the Gap Between Criminology and Computer Vision: A Multidisciplinary Approach to Curb Gun Violence.”</a:t>
            </a:r>
            <a:r>
              <a:rPr lang="en-US" sz="2000" i="1" dirty="0">
                <a:solidFill>
                  <a:srgbClr val="000000"/>
                </a:solidFill>
                <a:effectLst/>
                <a:ea typeface="Times New Roman" panose="02020603050405020304" pitchFamily="18" charset="0"/>
              </a:rPr>
              <a:t> Security Journal</a:t>
            </a:r>
            <a:r>
              <a:rPr lang="en-US" sz="2000" dirty="0">
                <a:solidFill>
                  <a:srgbClr val="000000"/>
                </a:solidFill>
                <a:effectLst/>
                <a:ea typeface="Times New Roman" panose="02020603050405020304" pitchFamily="18" charset="0"/>
              </a:rPr>
              <a:t>, volume 37, pp. 1409–1429.</a:t>
            </a:r>
            <a:endParaRPr lang="en-US" sz="2000" dirty="0"/>
          </a:p>
          <a:p>
            <a:pPr algn="just"/>
            <a:endParaRPr lang="en-US" sz="2000" dirty="0"/>
          </a:p>
        </p:txBody>
      </p:sp>
      <p:sp>
        <p:nvSpPr>
          <p:cNvPr id="1043" name="TextBox 1042">
            <a:extLst>
              <a:ext uri="{FF2B5EF4-FFF2-40B4-BE49-F238E27FC236}">
                <a16:creationId xmlns:a16="http://schemas.microsoft.com/office/drawing/2014/main" id="{44945F83-FAE6-E1D5-CC41-391CCCDC592A}"/>
              </a:ext>
            </a:extLst>
          </p:cNvPr>
          <p:cNvSpPr txBox="1"/>
          <p:nvPr/>
        </p:nvSpPr>
        <p:spPr>
          <a:xfrm>
            <a:off x="15239135" y="13904810"/>
            <a:ext cx="3241994" cy="1138773"/>
          </a:xfrm>
          <a:prstGeom prst="rect">
            <a:avLst/>
          </a:prstGeom>
          <a:noFill/>
        </p:spPr>
        <p:txBody>
          <a:bodyPr wrap="square" rtlCol="0">
            <a:spAutoFit/>
          </a:bodyPr>
          <a:lstStyle/>
          <a:p>
            <a:pPr marL="285750" indent="-285750">
              <a:buClr>
                <a:srgbClr val="1575C2"/>
              </a:buClr>
              <a:buFont typeface="Arial" panose="020B0604020202020204" pitchFamily="34" charset="0"/>
              <a:buChar char="•"/>
            </a:pPr>
            <a:r>
              <a:rPr lang="en-US" sz="1700" dirty="0">
                <a:ea typeface="Times New Roman" panose="02020603050405020304" pitchFamily="18" charset="0"/>
              </a:rPr>
              <a:t>Pitch alteration</a:t>
            </a:r>
          </a:p>
          <a:p>
            <a:pPr marL="285750" indent="-285750">
              <a:buClr>
                <a:srgbClr val="1575C2"/>
              </a:buClr>
              <a:buFont typeface="Arial" panose="020B0604020202020204" pitchFamily="34" charset="0"/>
              <a:buChar char="•"/>
            </a:pPr>
            <a:r>
              <a:rPr lang="en-US" sz="1700" dirty="0">
                <a:ea typeface="Times New Roman" panose="02020603050405020304" pitchFamily="18" charset="0"/>
              </a:rPr>
              <a:t>2 second clip duration</a:t>
            </a:r>
          </a:p>
          <a:p>
            <a:pPr marL="285750" indent="-285750">
              <a:buClr>
                <a:srgbClr val="1575C2"/>
              </a:buClr>
              <a:buFont typeface="Arial" panose="020B0604020202020204" pitchFamily="34" charset="0"/>
              <a:buChar char="•"/>
            </a:pPr>
            <a:r>
              <a:rPr lang="en-US" sz="1700" dirty="0">
                <a:ea typeface="Times New Roman" panose="02020603050405020304" pitchFamily="18" charset="0"/>
              </a:rPr>
              <a:t>Spectrogram Analysis</a:t>
            </a:r>
          </a:p>
          <a:p>
            <a:pPr marL="285750" indent="-285750">
              <a:buClr>
                <a:srgbClr val="1575C2"/>
              </a:buClr>
              <a:buFont typeface="Arial" panose="020B0604020202020204" pitchFamily="34" charset="0"/>
              <a:buChar char="•"/>
            </a:pPr>
            <a:r>
              <a:rPr lang="en-US" sz="1700" dirty="0"/>
              <a:t>Background noise addition</a:t>
            </a:r>
          </a:p>
        </p:txBody>
      </p:sp>
      <p:pic>
        <p:nvPicPr>
          <p:cNvPr id="6" name="Picture 5">
            <a:extLst>
              <a:ext uri="{FF2B5EF4-FFF2-40B4-BE49-F238E27FC236}">
                <a16:creationId xmlns:a16="http://schemas.microsoft.com/office/drawing/2014/main" id="{393B75D8-5DC3-D162-987C-5506A9D088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05798" y="11351109"/>
            <a:ext cx="3175262" cy="3128900"/>
          </a:xfrm>
          <a:prstGeom prst="rect">
            <a:avLst/>
          </a:prstGeom>
        </p:spPr>
      </p:pic>
      <p:pic>
        <p:nvPicPr>
          <p:cNvPr id="39" name="Picture 38">
            <a:extLst>
              <a:ext uri="{FF2B5EF4-FFF2-40B4-BE49-F238E27FC236}">
                <a16:creationId xmlns:a16="http://schemas.microsoft.com/office/drawing/2014/main" id="{237DFB42-EBA0-2294-E14F-0095CD5A20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724" y="11049000"/>
            <a:ext cx="3256575" cy="3420309"/>
          </a:xfrm>
          <a:prstGeom prst="rect">
            <a:avLst/>
          </a:prstGeom>
        </p:spPr>
      </p:pic>
      <p:sp>
        <p:nvSpPr>
          <p:cNvPr id="59" name="TextBox 58">
            <a:extLst>
              <a:ext uri="{FF2B5EF4-FFF2-40B4-BE49-F238E27FC236}">
                <a16:creationId xmlns:a16="http://schemas.microsoft.com/office/drawing/2014/main" id="{E2A991DF-CCB3-44BB-9CBE-97304D118A2C}"/>
              </a:ext>
            </a:extLst>
          </p:cNvPr>
          <p:cNvSpPr txBox="1"/>
          <p:nvPr/>
        </p:nvSpPr>
        <p:spPr>
          <a:xfrm>
            <a:off x="6287076" y="17751952"/>
            <a:ext cx="4669280" cy="1891287"/>
          </a:xfrm>
          <a:prstGeom prst="rect">
            <a:avLst/>
          </a:prstGeom>
          <a:noFill/>
        </p:spPr>
        <p:txBody>
          <a:bodyPr wrap="square" rtlCol="0">
            <a:spAutoFit/>
          </a:bodyPr>
          <a:lstStyle/>
          <a:p>
            <a:pPr>
              <a:lnSpc>
                <a:spcPct val="150000"/>
              </a:lnSpc>
            </a:pPr>
            <a:r>
              <a:rPr lang="en-US" sz="2000" b="1" dirty="0"/>
              <a:t>🖼️ </a:t>
            </a:r>
            <a:r>
              <a:rPr lang="en-US" sz="2000" b="1" dirty="0" err="1"/>
              <a:t>ZeroEyes</a:t>
            </a:r>
            <a:r>
              <a:rPr lang="en-US" sz="2000" b="1" dirty="0"/>
              <a:t>™️</a:t>
            </a:r>
            <a:r>
              <a:rPr lang="en-US" sz="2000" dirty="0"/>
              <a:t> (visual-only) costs </a:t>
            </a:r>
            <a:r>
              <a:rPr lang="en-US" sz="2000" b="1" dirty="0"/>
              <a:t>~$100K/year (contract dependent)</a:t>
            </a:r>
            <a:endParaRPr lang="en-US" sz="2000" dirty="0"/>
          </a:p>
          <a:p>
            <a:pPr>
              <a:lnSpc>
                <a:spcPct val="150000"/>
              </a:lnSpc>
            </a:pPr>
            <a:r>
              <a:rPr lang="en-US" sz="2000" b="1" dirty="0"/>
              <a:t> 🔈ShotSpotter™️</a:t>
            </a:r>
            <a:r>
              <a:rPr lang="en-US" sz="2000" dirty="0"/>
              <a:t> (audio-only ) costs </a:t>
            </a:r>
            <a:r>
              <a:rPr lang="en-US" sz="2000" b="1" dirty="0"/>
              <a:t>$65K–$90K/sq. mile/year</a:t>
            </a:r>
            <a:endParaRPr lang="en-US" sz="2000" dirty="0"/>
          </a:p>
        </p:txBody>
      </p:sp>
      <p:sp>
        <p:nvSpPr>
          <p:cNvPr id="1026" name="TextBox 1025">
            <a:extLst>
              <a:ext uri="{FF2B5EF4-FFF2-40B4-BE49-F238E27FC236}">
                <a16:creationId xmlns:a16="http://schemas.microsoft.com/office/drawing/2014/main" id="{14FFFE1C-679A-7CC0-EE6D-4817637B20F3}"/>
              </a:ext>
            </a:extLst>
          </p:cNvPr>
          <p:cNvSpPr txBox="1"/>
          <p:nvPr/>
        </p:nvSpPr>
        <p:spPr>
          <a:xfrm>
            <a:off x="842058" y="19866885"/>
            <a:ext cx="10096099" cy="1938992"/>
          </a:xfrm>
          <a:prstGeom prst="rect">
            <a:avLst/>
          </a:prstGeom>
          <a:noFill/>
        </p:spPr>
        <p:txBody>
          <a:bodyPr wrap="square" rtlCol="0">
            <a:spAutoFit/>
          </a:bodyPr>
          <a:lstStyle/>
          <a:p>
            <a:r>
              <a:rPr lang="en-US" sz="3000" dirty="0">
                <a:solidFill>
                  <a:srgbClr val="008E63"/>
                </a:solidFill>
              </a:rPr>
              <a:t>✔️ </a:t>
            </a:r>
            <a:r>
              <a:rPr lang="en-US" sz="3000" b="1" u="sng" dirty="0">
                <a:solidFill>
                  <a:srgbClr val="008E63"/>
                </a:solidFill>
              </a:rPr>
              <a:t>Need</a:t>
            </a:r>
            <a:r>
              <a:rPr lang="en-US" sz="3000" dirty="0">
                <a:solidFill>
                  <a:srgbClr val="008E63"/>
                </a:solidFill>
              </a:rPr>
              <a:t> - A </a:t>
            </a:r>
            <a:r>
              <a:rPr lang="en-US" sz="3000" b="1" dirty="0">
                <a:solidFill>
                  <a:srgbClr val="008E63"/>
                </a:solidFill>
              </a:rPr>
              <a:t>cost-effective</a:t>
            </a:r>
            <a:r>
              <a:rPr lang="en-US" sz="3000" dirty="0">
                <a:solidFill>
                  <a:srgbClr val="008E63"/>
                </a:solidFill>
              </a:rPr>
              <a:t>, </a:t>
            </a:r>
            <a:r>
              <a:rPr lang="en-US" sz="3000" b="1" dirty="0">
                <a:solidFill>
                  <a:srgbClr val="008E63"/>
                </a:solidFill>
              </a:rPr>
              <a:t>real-time,</a:t>
            </a:r>
            <a:r>
              <a:rPr lang="en-US" sz="3000" dirty="0">
                <a:solidFill>
                  <a:srgbClr val="008E63"/>
                </a:solidFill>
              </a:rPr>
              <a:t> </a:t>
            </a:r>
            <a:r>
              <a:rPr lang="en-US" sz="3000" b="1" dirty="0">
                <a:solidFill>
                  <a:srgbClr val="008E63"/>
                </a:solidFill>
              </a:rPr>
              <a:t>multi-modal</a:t>
            </a:r>
            <a:r>
              <a:rPr lang="en-US" sz="3000" dirty="0">
                <a:solidFill>
                  <a:srgbClr val="008E63"/>
                </a:solidFill>
              </a:rPr>
              <a:t> gun detection system integrating </a:t>
            </a:r>
            <a:r>
              <a:rPr lang="en-US" sz="3000" b="1" dirty="0">
                <a:solidFill>
                  <a:srgbClr val="008E63"/>
                </a:solidFill>
              </a:rPr>
              <a:t>both audio and video analysis </a:t>
            </a:r>
            <a:r>
              <a:rPr lang="en-US" sz="3000" dirty="0">
                <a:solidFill>
                  <a:srgbClr val="008E63"/>
                </a:solidFill>
              </a:rPr>
              <a:t>for improved </a:t>
            </a:r>
            <a:r>
              <a:rPr lang="en-US" sz="3000" b="1" dirty="0">
                <a:solidFill>
                  <a:srgbClr val="008E63"/>
                </a:solidFill>
              </a:rPr>
              <a:t>accuracy and faster response</a:t>
            </a:r>
            <a:r>
              <a:rPr lang="en-US" sz="3000" dirty="0">
                <a:solidFill>
                  <a:srgbClr val="008E63"/>
                </a:solidFill>
              </a:rPr>
              <a:t>.</a:t>
            </a:r>
          </a:p>
          <a:p>
            <a:endParaRPr lang="en-US" sz="3000" dirty="0"/>
          </a:p>
        </p:txBody>
      </p:sp>
      <p:sp>
        <p:nvSpPr>
          <p:cNvPr id="1028" name="TextBox 1027">
            <a:extLst>
              <a:ext uri="{FF2B5EF4-FFF2-40B4-BE49-F238E27FC236}">
                <a16:creationId xmlns:a16="http://schemas.microsoft.com/office/drawing/2014/main" id="{11AB69D6-DC98-4FDF-21C9-A44E148DC644}"/>
              </a:ext>
            </a:extLst>
          </p:cNvPr>
          <p:cNvSpPr txBox="1"/>
          <p:nvPr/>
        </p:nvSpPr>
        <p:spPr>
          <a:xfrm>
            <a:off x="506090" y="595955"/>
            <a:ext cx="41529000" cy="3046988"/>
          </a:xfrm>
          <a:prstGeom prst="rect">
            <a:avLst/>
          </a:prstGeom>
          <a:noFill/>
        </p:spPr>
        <p:txBody>
          <a:bodyPr wrap="square" rtlCol="0">
            <a:spAutoFit/>
          </a:bodyPr>
          <a:lstStyle/>
          <a:p>
            <a:pPr algn="ctr" defTabSz="3761086">
              <a:defRPr/>
            </a:pPr>
            <a:r>
              <a:rPr lang="en-US" sz="9600" b="1" u="none" strike="noStrike" dirty="0">
                <a:solidFill>
                  <a:schemeClr val="bg1"/>
                </a:solidFill>
                <a:effectLst/>
                <a:latin typeface="+mj-lt"/>
                <a:ea typeface="+mj-ea"/>
                <a:cs typeface="Times New Roman" panose="02020603050405020304" pitchFamily="18" charset="0"/>
              </a:rPr>
              <a:t>AlertNow: A Real-Time, Low Cost, Multi-Modal Fusion System to Detect </a:t>
            </a:r>
          </a:p>
          <a:p>
            <a:pPr algn="ctr" defTabSz="3761086">
              <a:defRPr/>
            </a:pPr>
            <a:r>
              <a:rPr lang="en-US" sz="9600" b="1" u="none" strike="noStrike" dirty="0">
                <a:solidFill>
                  <a:schemeClr val="bg1"/>
                </a:solidFill>
                <a:effectLst/>
                <a:latin typeface="+mj-lt"/>
                <a:ea typeface="+mj-ea"/>
                <a:cs typeface="Times New Roman" panose="02020603050405020304" pitchFamily="18" charset="0"/>
              </a:rPr>
              <a:t>Gun Threats in US Schools</a:t>
            </a:r>
            <a:endParaRPr lang="en-US" sz="9600" b="1" dirty="0">
              <a:solidFill>
                <a:schemeClr val="bg1"/>
              </a:solidFill>
              <a:latin typeface="+mj-lt"/>
              <a:ea typeface="+mj-ea"/>
              <a:cs typeface="Times New Roman" panose="02020603050405020304" pitchFamily="18" charset="0"/>
            </a:endParaRPr>
          </a:p>
        </p:txBody>
      </p:sp>
      <p:sp>
        <p:nvSpPr>
          <p:cNvPr id="1044" name="Rectangle 10">
            <a:extLst>
              <a:ext uri="{FF2B5EF4-FFF2-40B4-BE49-F238E27FC236}">
                <a16:creationId xmlns:a16="http://schemas.microsoft.com/office/drawing/2014/main" id="{6B6AA0EB-6EFC-8319-0289-76590E842FD7}"/>
              </a:ext>
            </a:extLst>
          </p:cNvPr>
          <p:cNvSpPr>
            <a:spLocks noChangeArrowheads="1"/>
          </p:cNvSpPr>
          <p:nvPr/>
        </p:nvSpPr>
        <p:spPr bwMode="auto">
          <a:xfrm>
            <a:off x="740044" y="21481218"/>
            <a:ext cx="10018283"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HYPOTHESIS</a:t>
            </a:r>
            <a:endParaRPr lang="en-US" sz="3600" b="1" dirty="0">
              <a:solidFill>
                <a:srgbClr val="FFFFFF"/>
              </a:solidFill>
              <a:latin typeface="+mj-lt"/>
              <a:ea typeface="+mj-ea"/>
            </a:endParaRPr>
          </a:p>
        </p:txBody>
      </p:sp>
      <p:sp>
        <p:nvSpPr>
          <p:cNvPr id="1045" name="TextBox 1044">
            <a:extLst>
              <a:ext uri="{FF2B5EF4-FFF2-40B4-BE49-F238E27FC236}">
                <a16:creationId xmlns:a16="http://schemas.microsoft.com/office/drawing/2014/main" id="{906AA0E0-7475-218D-DE02-17F695FE9803}"/>
              </a:ext>
            </a:extLst>
          </p:cNvPr>
          <p:cNvSpPr txBox="1"/>
          <p:nvPr/>
        </p:nvSpPr>
        <p:spPr>
          <a:xfrm>
            <a:off x="712988" y="22530638"/>
            <a:ext cx="10019899" cy="1569660"/>
          </a:xfrm>
          <a:prstGeom prst="rect">
            <a:avLst/>
          </a:prstGeom>
          <a:noFill/>
        </p:spPr>
        <p:txBody>
          <a:bodyPr wrap="square" rtlCol="0">
            <a:spAutoFit/>
          </a:bodyPr>
          <a:lstStyle/>
          <a:p>
            <a:pPr algn="just"/>
            <a:r>
              <a:rPr lang="en-US" sz="2400" dirty="0"/>
              <a:t>Integrating a Deep Learning-based audio and video analysis model into a multi-modal detection system will improve the accuracy of firearm and gunshot detection and reduce response time compared to single-modality systems, enabling faster real-time alerts for school security.</a:t>
            </a:r>
          </a:p>
        </p:txBody>
      </p:sp>
      <p:pic>
        <p:nvPicPr>
          <p:cNvPr id="1046" name="Picture 1045">
            <a:extLst>
              <a:ext uri="{FF2B5EF4-FFF2-40B4-BE49-F238E27FC236}">
                <a16:creationId xmlns:a16="http://schemas.microsoft.com/office/drawing/2014/main" id="{3B2196A9-9D62-36DC-5EBB-24AD8E6A70AA}"/>
              </a:ext>
            </a:extLst>
          </p:cNvPr>
          <p:cNvPicPr>
            <a:picLocks noChangeAspect="1"/>
          </p:cNvPicPr>
          <p:nvPr/>
        </p:nvPicPr>
        <p:blipFill>
          <a:blip r:embed="rId10"/>
          <a:stretch>
            <a:fillRect/>
          </a:stretch>
        </p:blipFill>
        <p:spPr>
          <a:xfrm>
            <a:off x="7612905" y="11184297"/>
            <a:ext cx="3045196" cy="3144769"/>
          </a:xfrm>
          <a:prstGeom prst="rect">
            <a:avLst/>
          </a:prstGeom>
        </p:spPr>
      </p:pic>
      <p:sp>
        <p:nvSpPr>
          <p:cNvPr id="1047" name="TextBox 1046">
            <a:extLst>
              <a:ext uri="{FF2B5EF4-FFF2-40B4-BE49-F238E27FC236}">
                <a16:creationId xmlns:a16="http://schemas.microsoft.com/office/drawing/2014/main" id="{31DBD3BC-A544-8A0B-DF0D-5CE4F4912ED6}"/>
              </a:ext>
            </a:extLst>
          </p:cNvPr>
          <p:cNvSpPr txBox="1"/>
          <p:nvPr/>
        </p:nvSpPr>
        <p:spPr>
          <a:xfrm>
            <a:off x="7683178" y="14306972"/>
            <a:ext cx="3048000" cy="276999"/>
          </a:xfrm>
          <a:prstGeom prst="rect">
            <a:avLst/>
          </a:prstGeom>
          <a:noFill/>
        </p:spPr>
        <p:txBody>
          <a:bodyPr wrap="square" rtlCol="0">
            <a:spAutoFit/>
          </a:bodyPr>
          <a:lstStyle/>
          <a:p>
            <a:r>
              <a:rPr lang="en-US" sz="1200" dirty="0"/>
              <a:t>Source: Statista 2025</a:t>
            </a:r>
          </a:p>
        </p:txBody>
      </p:sp>
      <p:sp>
        <p:nvSpPr>
          <p:cNvPr id="1049" name="TextBox 1048">
            <a:extLst>
              <a:ext uri="{FF2B5EF4-FFF2-40B4-BE49-F238E27FC236}">
                <a16:creationId xmlns:a16="http://schemas.microsoft.com/office/drawing/2014/main" id="{EB77A962-E594-56B2-B9EF-508C4F686681}"/>
              </a:ext>
            </a:extLst>
          </p:cNvPr>
          <p:cNvSpPr txBox="1"/>
          <p:nvPr/>
        </p:nvSpPr>
        <p:spPr>
          <a:xfrm>
            <a:off x="7682706" y="14609143"/>
            <a:ext cx="3290094" cy="430887"/>
          </a:xfrm>
          <a:prstGeom prst="rect">
            <a:avLst/>
          </a:prstGeom>
          <a:noFill/>
        </p:spPr>
        <p:txBody>
          <a:bodyPr wrap="square" rtlCol="0">
            <a:spAutoFit/>
          </a:bodyPr>
          <a:lstStyle/>
          <a:p>
            <a:r>
              <a:rPr lang="en-US" sz="1100" b="1" i="0" dirty="0">
                <a:solidFill>
                  <a:srgbClr val="0F2741"/>
                </a:solidFill>
                <a:effectLst/>
                <a:latin typeface="Open Sans" panose="020B0606030504020204" pitchFamily="34" charset="0"/>
              </a:rPr>
              <a:t>K-12 school shootings in the United States from 1999 to December 9, 2024</a:t>
            </a:r>
            <a:endParaRPr lang="en-US" sz="1100" dirty="0"/>
          </a:p>
        </p:txBody>
      </p:sp>
      <p:sp>
        <p:nvSpPr>
          <p:cNvPr id="30" name="Rounded Rectangle 29">
            <a:extLst>
              <a:ext uri="{FF2B5EF4-FFF2-40B4-BE49-F238E27FC236}">
                <a16:creationId xmlns:a16="http://schemas.microsoft.com/office/drawing/2014/main" id="{2A1B4BC2-75AA-FDC3-5D0B-6DA3488DB1A0}"/>
              </a:ext>
            </a:extLst>
          </p:cNvPr>
          <p:cNvSpPr/>
          <p:nvPr/>
        </p:nvSpPr>
        <p:spPr>
          <a:xfrm>
            <a:off x="11616640" y="11423415"/>
            <a:ext cx="6677679" cy="376703"/>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Audio Dataset</a:t>
            </a:r>
          </a:p>
        </p:txBody>
      </p:sp>
      <p:sp>
        <p:nvSpPr>
          <p:cNvPr id="34" name="TextBox 33">
            <a:extLst>
              <a:ext uri="{FF2B5EF4-FFF2-40B4-BE49-F238E27FC236}">
                <a16:creationId xmlns:a16="http://schemas.microsoft.com/office/drawing/2014/main" id="{5D803B37-84D4-D382-EB16-79DA0B9E2C34}"/>
              </a:ext>
            </a:extLst>
          </p:cNvPr>
          <p:cNvSpPr txBox="1"/>
          <p:nvPr/>
        </p:nvSpPr>
        <p:spPr>
          <a:xfrm>
            <a:off x="18520950" y="16527542"/>
            <a:ext cx="3253048" cy="276999"/>
          </a:xfrm>
          <a:prstGeom prst="rect">
            <a:avLst/>
          </a:prstGeom>
          <a:noFill/>
        </p:spPr>
        <p:txBody>
          <a:bodyPr wrap="square" rtlCol="0">
            <a:spAutoFit/>
          </a:bodyPr>
          <a:lstStyle/>
          <a:p>
            <a:r>
              <a:rPr lang="en-US" sz="1200" dirty="0"/>
              <a:t>Spectrogram Representation of GUNSHOT AUDIO</a:t>
            </a:r>
          </a:p>
        </p:txBody>
      </p:sp>
      <p:sp>
        <p:nvSpPr>
          <p:cNvPr id="40" name="TextBox 39">
            <a:extLst>
              <a:ext uri="{FF2B5EF4-FFF2-40B4-BE49-F238E27FC236}">
                <a16:creationId xmlns:a16="http://schemas.microsoft.com/office/drawing/2014/main" id="{93CD0FD3-7A3D-1D36-D1AC-6200A71840B1}"/>
              </a:ext>
            </a:extLst>
          </p:cNvPr>
          <p:cNvSpPr txBox="1"/>
          <p:nvPr/>
        </p:nvSpPr>
        <p:spPr>
          <a:xfrm>
            <a:off x="22168540" y="16512076"/>
            <a:ext cx="3625957" cy="276999"/>
          </a:xfrm>
          <a:prstGeom prst="rect">
            <a:avLst/>
          </a:prstGeom>
          <a:noFill/>
        </p:spPr>
        <p:txBody>
          <a:bodyPr wrap="square" rtlCol="0">
            <a:spAutoFit/>
          </a:bodyPr>
          <a:lstStyle/>
          <a:p>
            <a:r>
              <a:rPr lang="en-US" sz="1200" dirty="0"/>
              <a:t>Spectrogram Representation of NON-GUNSHOT AUDIO</a:t>
            </a:r>
          </a:p>
        </p:txBody>
      </p:sp>
      <p:sp>
        <p:nvSpPr>
          <p:cNvPr id="57" name="Rounded Rectangle 56">
            <a:extLst>
              <a:ext uri="{FF2B5EF4-FFF2-40B4-BE49-F238E27FC236}">
                <a16:creationId xmlns:a16="http://schemas.microsoft.com/office/drawing/2014/main" id="{4E024708-C5AE-E395-C7E8-8A436E5B1A2C}"/>
              </a:ext>
            </a:extLst>
          </p:cNvPr>
          <p:cNvSpPr/>
          <p:nvPr/>
        </p:nvSpPr>
        <p:spPr>
          <a:xfrm>
            <a:off x="18683247" y="10573118"/>
            <a:ext cx="3257579" cy="493452"/>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YOLOv8 Bounding Box w/ Confidence Score</a:t>
            </a:r>
          </a:p>
        </p:txBody>
      </p:sp>
      <p:pic>
        <p:nvPicPr>
          <p:cNvPr id="1048" name="Picture 1047">
            <a:extLst>
              <a:ext uri="{FF2B5EF4-FFF2-40B4-BE49-F238E27FC236}">
                <a16:creationId xmlns:a16="http://schemas.microsoft.com/office/drawing/2014/main" id="{5DE927E8-5C1B-8E71-1472-837AF3F5F79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893104" y="14609143"/>
            <a:ext cx="7136812" cy="1447492"/>
          </a:xfrm>
          <a:prstGeom prst="rect">
            <a:avLst/>
          </a:prstGeom>
        </p:spPr>
      </p:pic>
      <p:sp>
        <p:nvSpPr>
          <p:cNvPr id="1055" name="Rounded Rectangle 1054">
            <a:extLst>
              <a:ext uri="{FF2B5EF4-FFF2-40B4-BE49-F238E27FC236}">
                <a16:creationId xmlns:a16="http://schemas.microsoft.com/office/drawing/2014/main" id="{D263FBE4-3B82-E599-1A78-D169CC02377B}"/>
              </a:ext>
            </a:extLst>
          </p:cNvPr>
          <p:cNvSpPr/>
          <p:nvPr/>
        </p:nvSpPr>
        <p:spPr>
          <a:xfrm>
            <a:off x="22057074" y="16858254"/>
            <a:ext cx="3496712" cy="480975"/>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AlertNow Dashboard</a:t>
            </a:r>
          </a:p>
        </p:txBody>
      </p:sp>
      <p:sp>
        <p:nvSpPr>
          <p:cNvPr id="1057" name="Rounded Rectangle 1056">
            <a:extLst>
              <a:ext uri="{FF2B5EF4-FFF2-40B4-BE49-F238E27FC236}">
                <a16:creationId xmlns:a16="http://schemas.microsoft.com/office/drawing/2014/main" id="{CB4C9B0A-BC9A-F843-FEEA-85633A63C25B}"/>
              </a:ext>
            </a:extLst>
          </p:cNvPr>
          <p:cNvSpPr/>
          <p:nvPr/>
        </p:nvSpPr>
        <p:spPr>
          <a:xfrm>
            <a:off x="26113104" y="14196116"/>
            <a:ext cx="6792855" cy="36576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Alert Notification Examples – EMAIL, SMS, ADMIN DASHBOARD</a:t>
            </a:r>
          </a:p>
        </p:txBody>
      </p:sp>
      <p:sp>
        <p:nvSpPr>
          <p:cNvPr id="1058" name="Rounded Rectangle 1057">
            <a:extLst>
              <a:ext uri="{FF2B5EF4-FFF2-40B4-BE49-F238E27FC236}">
                <a16:creationId xmlns:a16="http://schemas.microsoft.com/office/drawing/2014/main" id="{752984B7-93B3-C0BB-A194-A2B56026D2FB}"/>
              </a:ext>
            </a:extLst>
          </p:cNvPr>
          <p:cNvSpPr/>
          <p:nvPr/>
        </p:nvSpPr>
        <p:spPr>
          <a:xfrm>
            <a:off x="26145337" y="15947252"/>
            <a:ext cx="6794535" cy="39476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AlertNow Integrated System Application &amp; SMS Alert</a:t>
            </a:r>
          </a:p>
        </p:txBody>
      </p:sp>
      <p:sp>
        <p:nvSpPr>
          <p:cNvPr id="1037" name="Rounded Rectangle 1036">
            <a:extLst>
              <a:ext uri="{FF2B5EF4-FFF2-40B4-BE49-F238E27FC236}">
                <a16:creationId xmlns:a16="http://schemas.microsoft.com/office/drawing/2014/main" id="{3660E09F-DF76-A093-BC92-09C81126A3A3}"/>
              </a:ext>
            </a:extLst>
          </p:cNvPr>
          <p:cNvSpPr/>
          <p:nvPr/>
        </p:nvSpPr>
        <p:spPr>
          <a:xfrm>
            <a:off x="33480101" y="15912084"/>
            <a:ext cx="9721370" cy="1650716"/>
          </a:xfrm>
          <a:prstGeom prst="roundRect">
            <a:avLst/>
          </a:prstGeom>
          <a:solidFill>
            <a:srgbClr val="1575C2">
              <a:alpha val="16000"/>
            </a:srgbClr>
          </a:solidFill>
          <a:ln w="50800">
            <a:solidFill>
              <a:srgbClr val="1575C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600" b="1" dirty="0"/>
              <a:t>Real-World Evaluation:</a:t>
            </a:r>
            <a:r>
              <a:rPr lang="en-US" sz="2600" dirty="0"/>
              <a:t> Deploy </a:t>
            </a:r>
            <a:r>
              <a:rPr lang="en-US" sz="2600" i="1" dirty="0" err="1"/>
              <a:t>AlertNow</a:t>
            </a:r>
            <a:r>
              <a:rPr lang="en-US" sz="2600" dirty="0"/>
              <a:t> in live school surveillance systems by integrating it with existing CCTV infrastructure and optimizing its performance to evaluate </a:t>
            </a:r>
            <a:r>
              <a:rPr lang="en-US" sz="2600" b="1" dirty="0"/>
              <a:t>reliability</a:t>
            </a:r>
            <a:r>
              <a:rPr lang="en-US" sz="2600" dirty="0"/>
              <a:t>, </a:t>
            </a:r>
            <a:r>
              <a:rPr lang="en-US" sz="2600" b="1" dirty="0"/>
              <a:t>accuracy</a:t>
            </a:r>
            <a:r>
              <a:rPr lang="en-US" sz="2600" dirty="0"/>
              <a:t>, and </a:t>
            </a:r>
            <a:r>
              <a:rPr lang="en-US" sz="2600" b="1" dirty="0"/>
              <a:t>responsiveness</a:t>
            </a:r>
            <a:r>
              <a:rPr lang="en-US" sz="2600" dirty="0"/>
              <a:t> in detecting gun-related threats.</a:t>
            </a:r>
            <a:endParaRPr lang="en-US" sz="2600" b="1" dirty="0">
              <a:solidFill>
                <a:srgbClr val="1575C2"/>
              </a:solidFill>
            </a:endParaRPr>
          </a:p>
        </p:txBody>
      </p:sp>
      <p:pic>
        <p:nvPicPr>
          <p:cNvPr id="1061" name="Picture 1060">
            <a:extLst>
              <a:ext uri="{FF2B5EF4-FFF2-40B4-BE49-F238E27FC236}">
                <a16:creationId xmlns:a16="http://schemas.microsoft.com/office/drawing/2014/main" id="{C4CB2FA1-69E5-5B02-681F-8F9888301808}"/>
              </a:ext>
            </a:extLst>
          </p:cNvPr>
          <p:cNvPicPr>
            <a:picLocks noChangeAspect="1"/>
          </p:cNvPicPr>
          <p:nvPr/>
        </p:nvPicPr>
        <p:blipFill>
          <a:blip r:embed="rId12"/>
          <a:srcRect r="24838"/>
          <a:stretch/>
        </p:blipFill>
        <p:spPr>
          <a:xfrm>
            <a:off x="22228095" y="20169038"/>
            <a:ext cx="709050" cy="586978"/>
          </a:xfrm>
          <a:prstGeom prst="rect">
            <a:avLst/>
          </a:prstGeom>
        </p:spPr>
      </p:pic>
      <p:pic>
        <p:nvPicPr>
          <p:cNvPr id="1062" name="Picture 1061">
            <a:extLst>
              <a:ext uri="{FF2B5EF4-FFF2-40B4-BE49-F238E27FC236}">
                <a16:creationId xmlns:a16="http://schemas.microsoft.com/office/drawing/2014/main" id="{04B6EFFD-671D-D254-9A2F-6DD97612F7E1}"/>
              </a:ext>
            </a:extLst>
          </p:cNvPr>
          <p:cNvPicPr>
            <a:picLocks noChangeAspect="1"/>
          </p:cNvPicPr>
          <p:nvPr/>
        </p:nvPicPr>
        <p:blipFill>
          <a:blip r:embed="rId13"/>
          <a:stretch>
            <a:fillRect/>
          </a:stretch>
        </p:blipFill>
        <p:spPr>
          <a:xfrm>
            <a:off x="22905618" y="20115257"/>
            <a:ext cx="1524000" cy="680817"/>
          </a:xfrm>
          <a:prstGeom prst="rect">
            <a:avLst/>
          </a:prstGeom>
        </p:spPr>
      </p:pic>
      <p:pic>
        <p:nvPicPr>
          <p:cNvPr id="1063" name="Picture 1062">
            <a:extLst>
              <a:ext uri="{FF2B5EF4-FFF2-40B4-BE49-F238E27FC236}">
                <a16:creationId xmlns:a16="http://schemas.microsoft.com/office/drawing/2014/main" id="{E061EB01-044B-F5BC-4B22-FC3B873F794D}"/>
              </a:ext>
            </a:extLst>
          </p:cNvPr>
          <p:cNvPicPr>
            <a:picLocks noChangeAspect="1"/>
          </p:cNvPicPr>
          <p:nvPr/>
        </p:nvPicPr>
        <p:blipFill>
          <a:blip r:embed="rId14"/>
          <a:srcRect b="20636"/>
          <a:stretch/>
        </p:blipFill>
        <p:spPr>
          <a:xfrm>
            <a:off x="24326850" y="20193310"/>
            <a:ext cx="1587979" cy="586978"/>
          </a:xfrm>
          <a:prstGeom prst="rect">
            <a:avLst/>
          </a:prstGeom>
        </p:spPr>
      </p:pic>
      <p:sp>
        <p:nvSpPr>
          <p:cNvPr id="1065" name="TextBox 1064">
            <a:extLst>
              <a:ext uri="{FF2B5EF4-FFF2-40B4-BE49-F238E27FC236}">
                <a16:creationId xmlns:a16="http://schemas.microsoft.com/office/drawing/2014/main" id="{28B1A585-DB13-26C7-D087-D7D547B366B6}"/>
              </a:ext>
            </a:extLst>
          </p:cNvPr>
          <p:cNvSpPr txBox="1"/>
          <p:nvPr/>
        </p:nvSpPr>
        <p:spPr>
          <a:xfrm>
            <a:off x="18709991" y="7900087"/>
            <a:ext cx="6895722" cy="2739211"/>
          </a:xfrm>
          <a:prstGeom prst="rect">
            <a:avLst/>
          </a:prstGeom>
          <a:noFill/>
        </p:spPr>
        <p:txBody>
          <a:bodyPr wrap="square" rtlCol="0">
            <a:spAutoFit/>
          </a:bodyPr>
          <a:lstStyle/>
          <a:p>
            <a:pPr algn="just"/>
            <a:r>
              <a:rPr lang="en-US" sz="1800" b="1" dirty="0"/>
              <a:t>CNN</a:t>
            </a:r>
            <a:r>
              <a:rPr lang="en-US" sz="1800" dirty="0"/>
              <a:t> was chosen over Long Short-Term Memory (LSTM) networks and </a:t>
            </a:r>
            <a:r>
              <a:rPr lang="en-US" sz="1800" dirty="0" err="1"/>
              <a:t>SoundNet</a:t>
            </a:r>
            <a:r>
              <a:rPr lang="en-US" sz="1800" dirty="0"/>
              <a:t>. CNN showed </a:t>
            </a:r>
            <a:r>
              <a:rPr lang="en-US" sz="1800" dirty="0">
                <a:solidFill>
                  <a:srgbClr val="000000"/>
                </a:solidFill>
                <a:effectLst/>
                <a:ea typeface="Times New Roman" panose="02020603050405020304" pitchFamily="18" charset="0"/>
              </a:rPr>
              <a:t>superior performance in pattern recognition, effectively processing audio signals, faster training times, and better scalability across various hardware platforms. </a:t>
            </a:r>
            <a:r>
              <a:rPr lang="en-US" sz="800" dirty="0">
                <a:effectLst/>
              </a:rPr>
              <a:t> </a:t>
            </a:r>
          </a:p>
          <a:p>
            <a:pPr algn="just"/>
            <a:endParaRPr lang="en-US" sz="1000" dirty="0"/>
          </a:p>
          <a:p>
            <a:pPr algn="just"/>
            <a:r>
              <a:rPr lang="en-US" sz="1800" b="1" dirty="0"/>
              <a:t>YOLOv8</a:t>
            </a:r>
            <a:r>
              <a:rPr lang="en-US" sz="1800" dirty="0"/>
              <a:t> was chosen over </a:t>
            </a:r>
            <a:r>
              <a:rPr lang="en-US" sz="1800" dirty="0" err="1"/>
              <a:t>EfficientNet</a:t>
            </a:r>
            <a:r>
              <a:rPr lang="en-US" sz="1800" dirty="0"/>
              <a:t> and ResNet50 due to its superior performance in real-time applications. YOLOv8 demonstrated high precision, ease of use, speed, and accuracy, making it optimal for the firearm detection task. </a:t>
            </a:r>
          </a:p>
          <a:p>
            <a:pPr algn="just"/>
            <a:endParaRPr lang="en-US" sz="1800" dirty="0"/>
          </a:p>
        </p:txBody>
      </p:sp>
      <p:sp>
        <p:nvSpPr>
          <p:cNvPr id="1066" name="TextBox 1065">
            <a:extLst>
              <a:ext uri="{FF2B5EF4-FFF2-40B4-BE49-F238E27FC236}">
                <a16:creationId xmlns:a16="http://schemas.microsoft.com/office/drawing/2014/main" id="{6E5A68CC-3DA3-B8E5-0BAA-7294FD3F942F}"/>
              </a:ext>
            </a:extLst>
          </p:cNvPr>
          <p:cNvSpPr txBox="1"/>
          <p:nvPr/>
        </p:nvSpPr>
        <p:spPr>
          <a:xfrm>
            <a:off x="18328644" y="19253018"/>
            <a:ext cx="3756716" cy="1923604"/>
          </a:xfrm>
          <a:prstGeom prst="rect">
            <a:avLst/>
          </a:prstGeom>
          <a:noFill/>
        </p:spPr>
        <p:txBody>
          <a:bodyPr wrap="square" rtlCol="0">
            <a:spAutoFit/>
          </a:bodyPr>
          <a:lstStyle/>
          <a:p>
            <a:pPr marL="0" marR="0" algn="just"/>
            <a:r>
              <a:rPr lang="en-US" sz="1900" b="1" dirty="0">
                <a:effectLst/>
              </a:rPr>
              <a:t>P</a:t>
            </a:r>
            <a:r>
              <a:rPr lang="en-US" sz="1900" b="1" baseline="30000" dirty="0">
                <a:effectLst/>
              </a:rPr>
              <a:t>Combined</a:t>
            </a:r>
            <a:r>
              <a:rPr lang="en-US" sz="1900" b="1" dirty="0">
                <a:effectLst/>
              </a:rPr>
              <a:t> = 1 - (1 - P</a:t>
            </a:r>
            <a:r>
              <a:rPr lang="en-US" sz="1900" b="1" baseline="30000" dirty="0">
                <a:effectLst/>
              </a:rPr>
              <a:t>YOLOv8</a:t>
            </a:r>
            <a:r>
              <a:rPr lang="en-US" sz="1900" b="1" dirty="0">
                <a:effectLst/>
              </a:rPr>
              <a:t>) * (1 - P</a:t>
            </a:r>
            <a:r>
              <a:rPr lang="en-US" sz="1900" b="1" baseline="30000" dirty="0">
                <a:effectLst/>
              </a:rPr>
              <a:t>CNN</a:t>
            </a:r>
            <a:r>
              <a:rPr lang="en-US" sz="1900" b="1" dirty="0">
                <a:effectLst/>
              </a:rPr>
              <a:t>)</a:t>
            </a:r>
            <a:endParaRPr lang="en-US" sz="1900" b="1" dirty="0"/>
          </a:p>
          <a:p>
            <a:pPr algn="just"/>
            <a:r>
              <a:rPr lang="en-US" sz="1600" dirty="0"/>
              <a:t>Where:</a:t>
            </a:r>
          </a:p>
          <a:p>
            <a:pPr algn="just"/>
            <a:r>
              <a:rPr lang="en-US" sz="1600" dirty="0">
                <a:effectLst/>
              </a:rPr>
              <a:t>P</a:t>
            </a:r>
            <a:r>
              <a:rPr lang="en-US" sz="1600" baseline="30000" dirty="0">
                <a:effectLst/>
              </a:rPr>
              <a:t>YOLOv8  </a:t>
            </a:r>
            <a:r>
              <a:rPr lang="en-US" sz="1600" dirty="0"/>
              <a:t>= Probability of firearm detection by </a:t>
            </a:r>
            <a:r>
              <a:rPr lang="en-US" sz="1600" b="1" dirty="0"/>
              <a:t>YOLOv8</a:t>
            </a:r>
            <a:endParaRPr lang="en-US" sz="1600" dirty="0"/>
          </a:p>
          <a:p>
            <a:pPr algn="just"/>
            <a:r>
              <a:rPr lang="en-US" sz="1600" dirty="0">
                <a:effectLst/>
              </a:rPr>
              <a:t>P</a:t>
            </a:r>
            <a:r>
              <a:rPr lang="en-US" sz="1600" baseline="30000" dirty="0">
                <a:effectLst/>
              </a:rPr>
              <a:t>CNN</a:t>
            </a:r>
            <a:r>
              <a:rPr lang="en-US" sz="1600" dirty="0"/>
              <a:t> = Probability of gunshot detection by </a:t>
            </a:r>
            <a:r>
              <a:rPr lang="en-US" sz="1600" b="1" dirty="0"/>
              <a:t>CNN</a:t>
            </a:r>
            <a:endParaRPr lang="en-US" sz="1600" dirty="0"/>
          </a:p>
          <a:p>
            <a:endParaRPr lang="en-US" sz="2000" dirty="0"/>
          </a:p>
        </p:txBody>
      </p:sp>
      <p:sp>
        <p:nvSpPr>
          <p:cNvPr id="1067" name="TextBox 1066">
            <a:extLst>
              <a:ext uri="{FF2B5EF4-FFF2-40B4-BE49-F238E27FC236}">
                <a16:creationId xmlns:a16="http://schemas.microsoft.com/office/drawing/2014/main" id="{A9C68894-B37F-B7BC-A388-05DF0E110D6D}"/>
              </a:ext>
            </a:extLst>
          </p:cNvPr>
          <p:cNvSpPr txBox="1"/>
          <p:nvPr/>
        </p:nvSpPr>
        <p:spPr>
          <a:xfrm>
            <a:off x="18386173" y="17516705"/>
            <a:ext cx="3526864" cy="1708160"/>
          </a:xfrm>
          <a:prstGeom prst="rect">
            <a:avLst/>
          </a:prstGeom>
          <a:noFill/>
        </p:spPr>
        <p:txBody>
          <a:bodyPr wrap="square" rtlCol="0">
            <a:spAutoFit/>
          </a:bodyPr>
          <a:lstStyle/>
          <a:p>
            <a:pPr algn="just"/>
            <a:r>
              <a:rPr lang="en-US" sz="1500" b="1" dirty="0"/>
              <a:t>AlertNow’s multi-modal system performance</a:t>
            </a:r>
            <a:r>
              <a:rPr lang="en-US" sz="1500" dirty="0"/>
              <a:t> is based on the classifier combination technique proposed by </a:t>
            </a:r>
            <a:r>
              <a:rPr lang="en-US" sz="1500" b="1" dirty="0" err="1"/>
              <a:t>Kittler</a:t>
            </a:r>
            <a:r>
              <a:rPr lang="en-US" sz="1500" b="1" dirty="0"/>
              <a:t> et al.</a:t>
            </a:r>
            <a:r>
              <a:rPr lang="en-US" sz="1500" dirty="0"/>
              <a:t> [6]. This approach calculates the integrated detection probability using fundamental probability theory, ensuring optimal firearm and gunshot detection.</a:t>
            </a:r>
          </a:p>
        </p:txBody>
      </p:sp>
      <p:sp>
        <p:nvSpPr>
          <p:cNvPr id="1068" name="Rounded Rectangle 1067">
            <a:extLst>
              <a:ext uri="{FF2B5EF4-FFF2-40B4-BE49-F238E27FC236}">
                <a16:creationId xmlns:a16="http://schemas.microsoft.com/office/drawing/2014/main" id="{A5BE4B0C-6DD4-1085-76D3-C28E689476EE}"/>
              </a:ext>
            </a:extLst>
          </p:cNvPr>
          <p:cNvSpPr/>
          <p:nvPr/>
        </p:nvSpPr>
        <p:spPr>
          <a:xfrm>
            <a:off x="18386385" y="16857275"/>
            <a:ext cx="3512475" cy="513374"/>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Mathematical Model for AlertNow’s Integrated Performance</a:t>
            </a:r>
          </a:p>
        </p:txBody>
      </p:sp>
      <p:pic>
        <p:nvPicPr>
          <p:cNvPr id="1070" name="Picture 1069">
            <a:extLst>
              <a:ext uri="{FF2B5EF4-FFF2-40B4-BE49-F238E27FC236}">
                <a16:creationId xmlns:a16="http://schemas.microsoft.com/office/drawing/2014/main" id="{6602BB6C-343A-1080-7293-719197468E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155853" y="16481834"/>
            <a:ext cx="4766235" cy="3175703"/>
          </a:xfrm>
          <a:prstGeom prst="rect">
            <a:avLst/>
          </a:prstGeom>
        </p:spPr>
      </p:pic>
      <p:pic>
        <p:nvPicPr>
          <p:cNvPr id="1072" name="Picture 1071">
            <a:extLst>
              <a:ext uri="{FF2B5EF4-FFF2-40B4-BE49-F238E27FC236}">
                <a16:creationId xmlns:a16="http://schemas.microsoft.com/office/drawing/2014/main" id="{2F389146-9E2F-E0D7-1998-0CF6E1F79B1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1056906" y="16448847"/>
            <a:ext cx="1973010" cy="3172194"/>
          </a:xfrm>
          <a:prstGeom prst="rect">
            <a:avLst/>
          </a:prstGeom>
        </p:spPr>
      </p:pic>
      <p:sp>
        <p:nvSpPr>
          <p:cNvPr id="1073" name="TextBox 1072">
            <a:extLst>
              <a:ext uri="{FF2B5EF4-FFF2-40B4-BE49-F238E27FC236}">
                <a16:creationId xmlns:a16="http://schemas.microsoft.com/office/drawing/2014/main" id="{2496EC54-BD93-E960-D919-FC805E08DDC5}"/>
              </a:ext>
            </a:extLst>
          </p:cNvPr>
          <p:cNvSpPr txBox="1"/>
          <p:nvPr/>
        </p:nvSpPr>
        <p:spPr>
          <a:xfrm>
            <a:off x="26042660" y="19672680"/>
            <a:ext cx="6958467" cy="1138773"/>
          </a:xfrm>
          <a:prstGeom prst="rect">
            <a:avLst/>
          </a:prstGeom>
          <a:noFill/>
        </p:spPr>
        <p:txBody>
          <a:bodyPr wrap="square">
            <a:spAutoFit/>
          </a:bodyPr>
          <a:lstStyle/>
          <a:p>
            <a:pPr algn="just"/>
            <a:r>
              <a:rPr lang="en-US" sz="1700" dirty="0"/>
              <a:t>The </a:t>
            </a:r>
            <a:r>
              <a:rPr lang="en-US" sz="1700" b="1" dirty="0"/>
              <a:t>AlertNow</a:t>
            </a:r>
            <a:r>
              <a:rPr lang="en-US" sz="1700" dirty="0"/>
              <a:t> application captures sounds and images and processes them through the trained </a:t>
            </a:r>
            <a:r>
              <a:rPr lang="en-US" sz="1700" b="1" dirty="0"/>
              <a:t>CNN and YOLOv8 models</a:t>
            </a:r>
            <a:r>
              <a:rPr lang="en-US" sz="1700" dirty="0"/>
              <a:t>. With a </a:t>
            </a:r>
            <a:r>
              <a:rPr lang="en-US" sz="1700" b="1" dirty="0"/>
              <a:t>confidence score of 80% or higher</a:t>
            </a:r>
            <a:r>
              <a:rPr lang="en-US" sz="1700" dirty="0"/>
              <a:t>, the system </a:t>
            </a:r>
            <a:r>
              <a:rPr lang="en-US" sz="1700" b="1" dirty="0"/>
              <a:t>automatically triggers an alerts through Email, SMS, and Dashboard Update</a:t>
            </a:r>
            <a:r>
              <a:rPr lang="en-US" sz="1700" dirty="0"/>
              <a:t> for immediate response.</a:t>
            </a:r>
          </a:p>
        </p:txBody>
      </p:sp>
      <p:sp>
        <p:nvSpPr>
          <p:cNvPr id="1074" name="Rounded Rectangle 1073">
            <a:extLst>
              <a:ext uri="{FF2B5EF4-FFF2-40B4-BE49-F238E27FC236}">
                <a16:creationId xmlns:a16="http://schemas.microsoft.com/office/drawing/2014/main" id="{01347152-DEB7-C480-A763-1F6CFC1BF842}"/>
              </a:ext>
            </a:extLst>
          </p:cNvPr>
          <p:cNvSpPr/>
          <p:nvPr/>
        </p:nvSpPr>
        <p:spPr>
          <a:xfrm>
            <a:off x="11644475" y="21944825"/>
            <a:ext cx="9185960" cy="450793"/>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YOLOv8 Model Performance Across Firearm Categories </a:t>
            </a:r>
          </a:p>
        </p:txBody>
      </p:sp>
      <p:sp>
        <p:nvSpPr>
          <p:cNvPr id="1077" name="Rounded Rectangle 1076">
            <a:extLst>
              <a:ext uri="{FF2B5EF4-FFF2-40B4-BE49-F238E27FC236}">
                <a16:creationId xmlns:a16="http://schemas.microsoft.com/office/drawing/2014/main" id="{BC61DDAF-69D9-77E9-320F-515A18553EEB}"/>
              </a:ext>
            </a:extLst>
          </p:cNvPr>
          <p:cNvSpPr/>
          <p:nvPr/>
        </p:nvSpPr>
        <p:spPr>
          <a:xfrm>
            <a:off x="11568713" y="27081480"/>
            <a:ext cx="15101287" cy="50292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Performance Comparison: Integrated AlertNow System vs. Individual YOLOv8 and CNN Models</a:t>
            </a:r>
          </a:p>
        </p:txBody>
      </p:sp>
      <p:sp>
        <p:nvSpPr>
          <p:cNvPr id="1080" name="TextBox 1079">
            <a:extLst>
              <a:ext uri="{FF2B5EF4-FFF2-40B4-BE49-F238E27FC236}">
                <a16:creationId xmlns:a16="http://schemas.microsoft.com/office/drawing/2014/main" id="{86FB9880-A2C4-4FEB-888F-CBAE2FEECD79}"/>
              </a:ext>
            </a:extLst>
          </p:cNvPr>
          <p:cNvSpPr txBox="1"/>
          <p:nvPr/>
        </p:nvSpPr>
        <p:spPr>
          <a:xfrm>
            <a:off x="27064137" y="27584400"/>
            <a:ext cx="6096000" cy="1938992"/>
          </a:xfrm>
          <a:prstGeom prst="rect">
            <a:avLst/>
          </a:prstGeom>
          <a:noFill/>
        </p:spPr>
        <p:txBody>
          <a:bodyPr wrap="square" rtlCol="0">
            <a:spAutoFit/>
          </a:bodyPr>
          <a:lstStyle/>
          <a:p>
            <a:pPr algn="just"/>
            <a:r>
              <a:rPr lang="en-US" sz="2000" dirty="0"/>
              <a:t>The </a:t>
            </a:r>
            <a:r>
              <a:rPr lang="en-US" sz="2000" b="1" dirty="0"/>
              <a:t>AlertNow system</a:t>
            </a:r>
            <a:r>
              <a:rPr lang="en-US" sz="2000" dirty="0"/>
              <a:t> was tested on </a:t>
            </a:r>
            <a:r>
              <a:rPr lang="en-US" sz="2000" b="1" dirty="0"/>
              <a:t>3,620 samples (2,581 images, 1,039 audio files)</a:t>
            </a:r>
            <a:r>
              <a:rPr lang="en-US" sz="2000" dirty="0"/>
              <a:t>, demonstrating </a:t>
            </a:r>
            <a:r>
              <a:rPr lang="en-US" sz="2000" b="1" dirty="0"/>
              <a:t>low latency</a:t>
            </a:r>
            <a:r>
              <a:rPr lang="en-US" sz="2000" dirty="0"/>
              <a:t> with average notification times of </a:t>
            </a:r>
            <a:r>
              <a:rPr lang="en-US" sz="2000" b="1" dirty="0"/>
              <a:t>800ms (email), 2000ms (SMS), and 250ms (dashboard updates)</a:t>
            </a:r>
            <a:r>
              <a:rPr lang="en-US" sz="2000" dirty="0"/>
              <a:t>. It achieved a </a:t>
            </a:r>
            <a:r>
              <a:rPr lang="en-US" sz="2000" b="1" dirty="0"/>
              <a:t>100% delivery rate</a:t>
            </a:r>
            <a:r>
              <a:rPr lang="en-US" sz="2000" dirty="0"/>
              <a:t> for detections achieving </a:t>
            </a:r>
            <a:r>
              <a:rPr lang="en-US" sz="2000" b="1" dirty="0"/>
              <a:t>80% confidence threshold or more</a:t>
            </a:r>
            <a:r>
              <a:rPr lang="en-US" sz="2000" dirty="0"/>
              <a:t>, with no false alerts. </a:t>
            </a:r>
            <a:endParaRPr lang="en-US" sz="2000" dirty="0">
              <a:solidFill>
                <a:srgbClr val="151896"/>
              </a:solidFill>
              <a:highlight>
                <a:srgbClr val="FFFF00"/>
              </a:highlight>
            </a:endParaRPr>
          </a:p>
        </p:txBody>
      </p:sp>
      <p:sp>
        <p:nvSpPr>
          <p:cNvPr id="9" name="TextBox 8">
            <a:extLst>
              <a:ext uri="{FF2B5EF4-FFF2-40B4-BE49-F238E27FC236}">
                <a16:creationId xmlns:a16="http://schemas.microsoft.com/office/drawing/2014/main" id="{F70C4248-28D9-5B30-2420-94859A5BB4DA}"/>
              </a:ext>
            </a:extLst>
          </p:cNvPr>
          <p:cNvSpPr txBox="1"/>
          <p:nvPr/>
        </p:nvSpPr>
        <p:spPr>
          <a:xfrm>
            <a:off x="11566662" y="26161425"/>
            <a:ext cx="9448800" cy="830997"/>
          </a:xfrm>
          <a:prstGeom prst="rect">
            <a:avLst/>
          </a:prstGeom>
          <a:noFill/>
        </p:spPr>
        <p:txBody>
          <a:bodyPr wrap="square" rtlCol="0">
            <a:spAutoFit/>
          </a:bodyPr>
          <a:lstStyle/>
          <a:p>
            <a:pPr algn="just"/>
            <a:r>
              <a:rPr lang="en-US" sz="1600" dirty="0"/>
              <a:t>📌 The model achieved an overall </a:t>
            </a:r>
            <a:r>
              <a:rPr lang="en-US" sz="1600" b="1" dirty="0"/>
              <a:t>mAP</a:t>
            </a:r>
            <a:r>
              <a:rPr lang="en-US" sz="1600" dirty="0"/>
              <a:t> of </a:t>
            </a:r>
            <a:r>
              <a:rPr lang="en-US" sz="1600" b="1" dirty="0"/>
              <a:t>93.4%, </a:t>
            </a:r>
            <a:r>
              <a:rPr lang="en-US" sz="1600" dirty="0"/>
              <a:t>with </a:t>
            </a:r>
            <a:r>
              <a:rPr lang="en-US" sz="1600" b="1" dirty="0"/>
              <a:t>AP</a:t>
            </a:r>
            <a:r>
              <a:rPr lang="en-US" sz="1600" dirty="0"/>
              <a:t> scores exceeding </a:t>
            </a:r>
            <a:r>
              <a:rPr lang="en-US" sz="1600" b="1" dirty="0"/>
              <a:t>91% </a:t>
            </a:r>
            <a:r>
              <a:rPr lang="en-US" sz="1600" dirty="0"/>
              <a:t>across all firearm categories. </a:t>
            </a:r>
          </a:p>
          <a:p>
            <a:pPr algn="just"/>
            <a:r>
              <a:rPr lang="en-US" sz="1600" dirty="0"/>
              <a:t> 📌 This demonstrates </a:t>
            </a:r>
            <a:r>
              <a:rPr lang="en-US" sz="1600" b="1" dirty="0"/>
              <a:t>reliable firearm detection</a:t>
            </a:r>
            <a:r>
              <a:rPr lang="en-US" sz="1600" dirty="0"/>
              <a:t>, confirming model’s </a:t>
            </a:r>
            <a:r>
              <a:rPr lang="en-US" sz="1600" b="1" dirty="0"/>
              <a:t>effectiveness for real-world security applications</a:t>
            </a:r>
            <a:r>
              <a:rPr lang="en-US" sz="1600" dirty="0"/>
              <a:t>.</a:t>
            </a:r>
            <a:endParaRPr lang="en-US" sz="1600" i="1" dirty="0"/>
          </a:p>
        </p:txBody>
      </p:sp>
      <p:pic>
        <p:nvPicPr>
          <p:cNvPr id="32" name="Picture 31">
            <a:extLst>
              <a:ext uri="{FF2B5EF4-FFF2-40B4-BE49-F238E27FC236}">
                <a16:creationId xmlns:a16="http://schemas.microsoft.com/office/drawing/2014/main" id="{28E1CE24-C4EC-8EBD-075F-1DDC8559DF8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5807917" y="22551221"/>
            <a:ext cx="4974289" cy="3134389"/>
          </a:xfrm>
          <a:prstGeom prst="rect">
            <a:avLst/>
          </a:prstGeom>
        </p:spPr>
      </p:pic>
      <p:sp>
        <p:nvSpPr>
          <p:cNvPr id="41" name="TextBox 40">
            <a:extLst>
              <a:ext uri="{FF2B5EF4-FFF2-40B4-BE49-F238E27FC236}">
                <a16:creationId xmlns:a16="http://schemas.microsoft.com/office/drawing/2014/main" id="{0CA015C5-7C5A-B736-542F-CFEDC4631821}"/>
              </a:ext>
            </a:extLst>
          </p:cNvPr>
          <p:cNvSpPr txBox="1"/>
          <p:nvPr/>
        </p:nvSpPr>
        <p:spPr>
          <a:xfrm>
            <a:off x="11566661" y="25783401"/>
            <a:ext cx="7788139" cy="282887"/>
          </a:xfrm>
          <a:prstGeom prst="rect">
            <a:avLst/>
          </a:prstGeom>
          <a:noFill/>
        </p:spPr>
        <p:txBody>
          <a:bodyPr wrap="square" rtlCol="0">
            <a:spAutoFit/>
          </a:bodyPr>
          <a:lstStyle/>
          <a:p>
            <a:r>
              <a:rPr lang="en-US" sz="1200" i="1" dirty="0">
                <a:solidFill>
                  <a:schemeClr val="bg1"/>
                </a:solidFill>
                <a:highlight>
                  <a:srgbClr val="555555"/>
                </a:highlight>
              </a:rPr>
              <a:t>mAP @ 0.5 IoU represents the model's mean Average Precision at a 50% Intersection over Union threshold.</a:t>
            </a:r>
          </a:p>
        </p:txBody>
      </p:sp>
      <p:sp>
        <p:nvSpPr>
          <p:cNvPr id="43" name="Rounded Rectangle 42">
            <a:extLst>
              <a:ext uri="{FF2B5EF4-FFF2-40B4-BE49-F238E27FC236}">
                <a16:creationId xmlns:a16="http://schemas.microsoft.com/office/drawing/2014/main" id="{5BF26AC2-440D-A00F-36FB-A02137DCE36A}"/>
              </a:ext>
            </a:extLst>
          </p:cNvPr>
          <p:cNvSpPr/>
          <p:nvPr/>
        </p:nvSpPr>
        <p:spPr>
          <a:xfrm>
            <a:off x="21164550" y="21968520"/>
            <a:ext cx="5715001" cy="426417"/>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Performance Comparison: YOLOv8 vs. Prior Models </a:t>
            </a:r>
          </a:p>
        </p:txBody>
      </p:sp>
      <p:sp>
        <p:nvSpPr>
          <p:cNvPr id="47" name="TextBox 46">
            <a:extLst>
              <a:ext uri="{FF2B5EF4-FFF2-40B4-BE49-F238E27FC236}">
                <a16:creationId xmlns:a16="http://schemas.microsoft.com/office/drawing/2014/main" id="{FB607A33-F570-06D8-8F6C-0494F476F508}"/>
              </a:ext>
            </a:extLst>
          </p:cNvPr>
          <p:cNvSpPr txBox="1"/>
          <p:nvPr/>
        </p:nvSpPr>
        <p:spPr>
          <a:xfrm>
            <a:off x="21103383" y="25760880"/>
            <a:ext cx="5646086" cy="584775"/>
          </a:xfrm>
          <a:prstGeom prst="rect">
            <a:avLst/>
          </a:prstGeom>
          <a:noFill/>
        </p:spPr>
        <p:txBody>
          <a:bodyPr wrap="square" rtlCol="0">
            <a:spAutoFit/>
          </a:bodyPr>
          <a:lstStyle/>
          <a:p>
            <a:pPr algn="just"/>
            <a:r>
              <a:rPr lang="en-US" sz="1600" dirty="0"/>
              <a:t>📌 While YOLOv7 achieves the highest mAP (94.7%), YOLOv8 significantly improves </a:t>
            </a:r>
            <a:r>
              <a:rPr lang="en-US" sz="1600" b="1" dirty="0"/>
              <a:t>Recall (90.3%), </a:t>
            </a:r>
            <a:r>
              <a:rPr lang="en-US" sz="1600" dirty="0"/>
              <a:t>reducing missed detections. </a:t>
            </a:r>
          </a:p>
        </p:txBody>
      </p:sp>
      <p:sp>
        <p:nvSpPr>
          <p:cNvPr id="61" name="Rounded Rectangle 60">
            <a:extLst>
              <a:ext uri="{FF2B5EF4-FFF2-40B4-BE49-F238E27FC236}">
                <a16:creationId xmlns:a16="http://schemas.microsoft.com/office/drawing/2014/main" id="{46DCEFE7-0A48-B067-C1DC-5C6E0FC58DB7}"/>
              </a:ext>
            </a:extLst>
          </p:cNvPr>
          <p:cNvSpPr/>
          <p:nvPr/>
        </p:nvSpPr>
        <p:spPr>
          <a:xfrm>
            <a:off x="27182776" y="21976188"/>
            <a:ext cx="5850848" cy="426417"/>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Performance Comparison: CNN vs. Prior Models </a:t>
            </a:r>
          </a:p>
        </p:txBody>
      </p:sp>
      <p:sp>
        <p:nvSpPr>
          <p:cNvPr id="62" name="TextBox 61">
            <a:extLst>
              <a:ext uri="{FF2B5EF4-FFF2-40B4-BE49-F238E27FC236}">
                <a16:creationId xmlns:a16="http://schemas.microsoft.com/office/drawing/2014/main" id="{C45D7A37-2517-6A73-5653-484C6CE0CFDC}"/>
              </a:ext>
            </a:extLst>
          </p:cNvPr>
          <p:cNvSpPr txBox="1"/>
          <p:nvPr/>
        </p:nvSpPr>
        <p:spPr>
          <a:xfrm>
            <a:off x="26975838" y="25768059"/>
            <a:ext cx="6171162" cy="584775"/>
          </a:xfrm>
          <a:prstGeom prst="rect">
            <a:avLst/>
          </a:prstGeom>
          <a:noFill/>
        </p:spPr>
        <p:txBody>
          <a:bodyPr wrap="square" rtlCol="0">
            <a:spAutoFit/>
          </a:bodyPr>
          <a:lstStyle/>
          <a:p>
            <a:pPr algn="just"/>
            <a:r>
              <a:rPr lang="en-US" sz="1600" dirty="0"/>
              <a:t>📌 The AlertNow CNN model achieves the highest </a:t>
            </a:r>
            <a:r>
              <a:rPr lang="en-US" sz="1600" b="1" dirty="0"/>
              <a:t>F1-Score (98.2%), </a:t>
            </a:r>
            <a:r>
              <a:rPr lang="en-US" sz="1600" dirty="0"/>
              <a:t>with strong </a:t>
            </a:r>
            <a:r>
              <a:rPr lang="en-US" sz="1600" b="1" dirty="0"/>
              <a:t>Precision (98.3%) </a:t>
            </a:r>
            <a:r>
              <a:rPr lang="en-US" sz="1600" dirty="0"/>
              <a:t>and </a:t>
            </a:r>
            <a:r>
              <a:rPr lang="en-US" sz="1600" b="1" dirty="0"/>
              <a:t>Recall (98.1%).</a:t>
            </a:r>
          </a:p>
        </p:txBody>
      </p:sp>
      <p:sp>
        <p:nvSpPr>
          <p:cNvPr id="1053" name="TextBox 1052">
            <a:extLst>
              <a:ext uri="{FF2B5EF4-FFF2-40B4-BE49-F238E27FC236}">
                <a16:creationId xmlns:a16="http://schemas.microsoft.com/office/drawing/2014/main" id="{4F26A239-0E9B-61E2-2C60-BFBD4731033E}"/>
              </a:ext>
            </a:extLst>
          </p:cNvPr>
          <p:cNvSpPr txBox="1"/>
          <p:nvPr/>
        </p:nvSpPr>
        <p:spPr>
          <a:xfrm>
            <a:off x="11591650" y="30171568"/>
            <a:ext cx="7940539" cy="1754326"/>
          </a:xfrm>
          <a:prstGeom prst="rect">
            <a:avLst/>
          </a:prstGeom>
          <a:noFill/>
        </p:spPr>
        <p:txBody>
          <a:bodyPr wrap="square" rtlCol="0">
            <a:spAutoFit/>
          </a:bodyPr>
          <a:lstStyle/>
          <a:p>
            <a:pPr algn="just"/>
            <a:r>
              <a:rPr lang="en-US" sz="1800" dirty="0"/>
              <a:t>📌 By integrating visual detection (YOLOv8) and audio-based gunshot detection (CNN), the </a:t>
            </a:r>
            <a:r>
              <a:rPr lang="en-US" sz="1800" b="1" dirty="0"/>
              <a:t>AlertNow multi-modal fusion system </a:t>
            </a:r>
            <a:r>
              <a:rPr lang="en-US" sz="1800" dirty="0"/>
              <a:t>maximizes accuracy while minimizing false positives and missed detections. </a:t>
            </a:r>
          </a:p>
          <a:p>
            <a:pPr algn="just"/>
            <a:r>
              <a:rPr lang="en-US" sz="1800" dirty="0"/>
              <a:t>📌 It achieves near-perfect performance with </a:t>
            </a:r>
            <a:r>
              <a:rPr lang="en-US" sz="1800" b="1" dirty="0"/>
              <a:t>Precision (99.9%)</a:t>
            </a:r>
            <a:r>
              <a:rPr lang="en-US" sz="1800" dirty="0"/>
              <a:t>, </a:t>
            </a:r>
            <a:r>
              <a:rPr lang="en-US" sz="1800" b="1" dirty="0"/>
              <a:t>Recall (99.8%)</a:t>
            </a:r>
            <a:r>
              <a:rPr lang="en-US" sz="1800" dirty="0"/>
              <a:t>, and an </a:t>
            </a:r>
            <a:r>
              <a:rPr lang="en-US" sz="1800" b="1" dirty="0"/>
              <a:t>F1-Score (99.8%)</a:t>
            </a:r>
            <a:r>
              <a:rPr lang="en-US" sz="1800" dirty="0"/>
              <a:t>, significantly outperforming individual models and making it </a:t>
            </a:r>
            <a:r>
              <a:rPr lang="en-US" sz="1800" b="1" dirty="0"/>
              <a:t>highly effective for real-world security applications.</a:t>
            </a:r>
          </a:p>
        </p:txBody>
      </p:sp>
      <p:sp>
        <p:nvSpPr>
          <p:cNvPr id="1056" name="Rounded Rectangle 1055">
            <a:extLst>
              <a:ext uri="{FF2B5EF4-FFF2-40B4-BE49-F238E27FC236}">
                <a16:creationId xmlns:a16="http://schemas.microsoft.com/office/drawing/2014/main" id="{96A62ECA-ACEA-B18D-22D2-45E0B4E68E80}"/>
              </a:ext>
            </a:extLst>
          </p:cNvPr>
          <p:cNvSpPr/>
          <p:nvPr/>
        </p:nvSpPr>
        <p:spPr>
          <a:xfrm>
            <a:off x="27080704" y="27081480"/>
            <a:ext cx="6096000" cy="502920"/>
          </a:xfrm>
          <a:prstGeom prst="roundRect">
            <a:avLst/>
          </a:prstGeom>
          <a:solidFill>
            <a:srgbClr val="1575C2"/>
          </a:solidFill>
          <a:ln>
            <a:solidFill>
              <a:srgbClr val="1575C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AlertNow Notification System: Real-Time Performance </a:t>
            </a:r>
          </a:p>
        </p:txBody>
      </p:sp>
      <p:pic>
        <p:nvPicPr>
          <p:cNvPr id="1060" name="Picture 1059">
            <a:extLst>
              <a:ext uri="{FF2B5EF4-FFF2-40B4-BE49-F238E27FC236}">
                <a16:creationId xmlns:a16="http://schemas.microsoft.com/office/drawing/2014/main" id="{8B3D19D4-EBE5-713D-89A1-8B4F2998D1D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7660600" y="29870400"/>
            <a:ext cx="5144782" cy="2635422"/>
          </a:xfrm>
          <a:prstGeom prst="rect">
            <a:avLst/>
          </a:prstGeom>
        </p:spPr>
      </p:pic>
      <p:sp>
        <p:nvSpPr>
          <p:cNvPr id="1064" name="Rectangle 1063">
            <a:extLst>
              <a:ext uri="{FF2B5EF4-FFF2-40B4-BE49-F238E27FC236}">
                <a16:creationId xmlns:a16="http://schemas.microsoft.com/office/drawing/2014/main" id="{64E878A4-B5AD-BD2D-D9F6-70070BFEABB3}"/>
              </a:ext>
            </a:extLst>
          </p:cNvPr>
          <p:cNvSpPr/>
          <p:nvPr/>
        </p:nvSpPr>
        <p:spPr>
          <a:xfrm>
            <a:off x="11566661" y="32062867"/>
            <a:ext cx="15103339" cy="707602"/>
          </a:xfrm>
          <a:prstGeom prst="rect">
            <a:avLst/>
          </a:prstGeom>
          <a:solidFill>
            <a:srgbClr val="FFC000">
              <a:alpha val="45073"/>
            </a:srgbClr>
          </a:solidFill>
          <a:ln w="254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This research paper has been accepted for publication in the 2025 Institute of Electrical and Electronics Engineers </a:t>
            </a:r>
            <a:r>
              <a:rPr lang="en-US" sz="2000" b="1" dirty="0">
                <a:solidFill>
                  <a:schemeClr val="tx1"/>
                </a:solidFill>
              </a:rPr>
              <a:t>(IEEE) Xplore Digital Library</a:t>
            </a:r>
          </a:p>
        </p:txBody>
      </p:sp>
      <p:sp>
        <p:nvSpPr>
          <p:cNvPr id="1069" name="TextBox 1068">
            <a:extLst>
              <a:ext uri="{FF2B5EF4-FFF2-40B4-BE49-F238E27FC236}">
                <a16:creationId xmlns:a16="http://schemas.microsoft.com/office/drawing/2014/main" id="{635C75C5-D5A9-3401-004F-F05145EDC941}"/>
              </a:ext>
            </a:extLst>
          </p:cNvPr>
          <p:cNvSpPr txBox="1"/>
          <p:nvPr/>
        </p:nvSpPr>
        <p:spPr>
          <a:xfrm>
            <a:off x="27660600" y="32523591"/>
            <a:ext cx="4495800" cy="307777"/>
          </a:xfrm>
          <a:prstGeom prst="rect">
            <a:avLst/>
          </a:prstGeom>
          <a:noFill/>
        </p:spPr>
        <p:txBody>
          <a:bodyPr wrap="square" rtlCol="0">
            <a:spAutoFit/>
          </a:bodyPr>
          <a:lstStyle/>
          <a:p>
            <a:r>
              <a:rPr lang="en-US" sz="1400" dirty="0"/>
              <a:t>*Actual delivery times may vary due to network congestion</a:t>
            </a:r>
          </a:p>
        </p:txBody>
      </p:sp>
      <p:pic>
        <p:nvPicPr>
          <p:cNvPr id="1081" name="Picture 1080">
            <a:extLst>
              <a:ext uri="{FF2B5EF4-FFF2-40B4-BE49-F238E27FC236}">
                <a16:creationId xmlns:a16="http://schemas.microsoft.com/office/drawing/2014/main" id="{4D107A1B-B6DB-A85F-BEB5-0A86DCF8F53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705887" y="11235014"/>
            <a:ext cx="3244941" cy="2328586"/>
          </a:xfrm>
          <a:prstGeom prst="rect">
            <a:avLst/>
          </a:prstGeom>
        </p:spPr>
      </p:pic>
      <p:sp>
        <p:nvSpPr>
          <p:cNvPr id="4" name="Rectangle 10">
            <a:extLst>
              <a:ext uri="{FF2B5EF4-FFF2-40B4-BE49-F238E27FC236}">
                <a16:creationId xmlns:a16="http://schemas.microsoft.com/office/drawing/2014/main" id="{E380A638-EBC4-6428-A6E8-2CA844CE8630}"/>
              </a:ext>
            </a:extLst>
          </p:cNvPr>
          <p:cNvSpPr>
            <a:spLocks noChangeArrowheads="1"/>
          </p:cNvSpPr>
          <p:nvPr/>
        </p:nvSpPr>
        <p:spPr bwMode="auto">
          <a:xfrm>
            <a:off x="766328" y="15123666"/>
            <a:ext cx="9957825" cy="914400"/>
          </a:xfrm>
          <a:prstGeom prst="rect">
            <a:avLst/>
          </a:prstGeom>
          <a:solidFill>
            <a:srgbClr val="1575C2"/>
          </a:solidFill>
          <a:ln w="12700">
            <a:noFill/>
            <a:miter lim="800000"/>
          </a:ln>
          <a:effectLst/>
        </p:spPr>
        <p:txBody>
          <a:bodyPr wrap="none" lIns="137126" tIns="0" rIns="137126" bIns="0" anchor="ctr" anchorCtr="0"/>
          <a:lstStyle>
            <a:defPPr>
              <a:defRPr kern="1200"/>
            </a:defPPr>
          </a:lstStyle>
          <a:p>
            <a:pPr algn="ctr" defTabSz="4702588">
              <a:defRPr/>
            </a:pPr>
            <a:r>
              <a:rPr lang="en-US" sz="4800" b="1" dirty="0">
                <a:solidFill>
                  <a:srgbClr val="FFFFFF"/>
                </a:solidFill>
                <a:latin typeface="+mj-lt"/>
                <a:ea typeface="+mj-ea"/>
              </a:rPr>
              <a:t>PROBLEM</a:t>
            </a:r>
            <a:endParaRPr lang="en-US" sz="3600" b="1" dirty="0">
              <a:solidFill>
                <a:srgbClr val="FFFFFF"/>
              </a:solidFill>
              <a:latin typeface="+mj-lt"/>
              <a:ea typeface="+mj-ea"/>
            </a:endParaRPr>
          </a:p>
        </p:txBody>
      </p:sp>
      <p:sp>
        <p:nvSpPr>
          <p:cNvPr id="18" name="TextBox 17">
            <a:extLst>
              <a:ext uri="{FF2B5EF4-FFF2-40B4-BE49-F238E27FC236}">
                <a16:creationId xmlns:a16="http://schemas.microsoft.com/office/drawing/2014/main" id="{D12BD121-6E9C-0192-F6A3-3FA6A458A683}"/>
              </a:ext>
            </a:extLst>
          </p:cNvPr>
          <p:cNvSpPr txBox="1"/>
          <p:nvPr/>
        </p:nvSpPr>
        <p:spPr>
          <a:xfrm>
            <a:off x="5492727" y="16078200"/>
            <a:ext cx="5463629" cy="684739"/>
          </a:xfrm>
          <a:prstGeom prst="rect">
            <a:avLst/>
          </a:prstGeom>
          <a:noFill/>
        </p:spPr>
        <p:txBody>
          <a:bodyPr wrap="square" rtlCol="0">
            <a:spAutoFit/>
          </a:bodyPr>
          <a:lstStyle/>
          <a:p>
            <a:pPr>
              <a:lnSpc>
                <a:spcPct val="150000"/>
              </a:lnSpc>
            </a:pPr>
            <a:r>
              <a:rPr lang="en-US" sz="2400" b="1" dirty="0"/>
              <a:t>🛑</a:t>
            </a:r>
            <a:r>
              <a:rPr lang="en-US" sz="2400" dirty="0"/>
              <a:t> </a:t>
            </a:r>
            <a:r>
              <a:rPr lang="en-US" sz="2400" dirty="0">
                <a:solidFill>
                  <a:srgbClr val="FF0000"/>
                </a:solidFill>
                <a:latin typeface="Baloo Bhaijaan" panose="03080902040302020200" pitchFamily="66" charset="-78"/>
                <a:ea typeface="Amazon Ember" panose="020B0603020204020204" pitchFamily="34" charset="0"/>
                <a:cs typeface="Baloo Bhaijaan" panose="03080902040302020200" pitchFamily="66" charset="-78"/>
              </a:rPr>
              <a:t> </a:t>
            </a:r>
            <a:r>
              <a:rPr lang="en-US" sz="2800" b="1" dirty="0"/>
              <a:t>Modern gun detection systems:</a:t>
            </a:r>
            <a:endParaRPr lang="en-US" sz="2800" i="1" dirty="0"/>
          </a:p>
        </p:txBody>
      </p:sp>
      <p:sp>
        <p:nvSpPr>
          <p:cNvPr id="27" name="TextBox 26">
            <a:extLst>
              <a:ext uri="{FF2B5EF4-FFF2-40B4-BE49-F238E27FC236}">
                <a16:creationId xmlns:a16="http://schemas.microsoft.com/office/drawing/2014/main" id="{29A80E83-5FAB-9A7C-9E21-37E598E9B972}"/>
              </a:ext>
            </a:extLst>
          </p:cNvPr>
          <p:cNvSpPr txBox="1"/>
          <p:nvPr/>
        </p:nvSpPr>
        <p:spPr>
          <a:xfrm>
            <a:off x="689729" y="16094935"/>
            <a:ext cx="4273661" cy="1107996"/>
          </a:xfrm>
          <a:prstGeom prst="rect">
            <a:avLst/>
          </a:prstGeom>
          <a:noFill/>
        </p:spPr>
        <p:txBody>
          <a:bodyPr wrap="square" rtlCol="0">
            <a:spAutoFit/>
          </a:bodyPr>
          <a:lstStyle/>
          <a:p>
            <a:pPr>
              <a:lnSpc>
                <a:spcPct val="150000"/>
              </a:lnSpc>
            </a:pPr>
            <a:r>
              <a:rPr lang="en-US" sz="2400" b="1" dirty="0"/>
              <a:t>🛑</a:t>
            </a:r>
            <a:r>
              <a:rPr lang="en-US" sz="2800" b="1" dirty="0"/>
              <a:t> Traditional CCTV 📹:</a:t>
            </a:r>
            <a:endParaRPr lang="en-US" sz="2800" dirty="0"/>
          </a:p>
          <a:p>
            <a:endParaRPr lang="en-US" sz="2400" dirty="0"/>
          </a:p>
        </p:txBody>
      </p:sp>
      <p:sp>
        <p:nvSpPr>
          <p:cNvPr id="31" name="TextBox 30">
            <a:extLst>
              <a:ext uri="{FF2B5EF4-FFF2-40B4-BE49-F238E27FC236}">
                <a16:creationId xmlns:a16="http://schemas.microsoft.com/office/drawing/2014/main" id="{392FFDBC-05CF-A705-B1CD-FC61A9DF3DDA}"/>
              </a:ext>
            </a:extLst>
          </p:cNvPr>
          <p:cNvSpPr txBox="1"/>
          <p:nvPr/>
        </p:nvSpPr>
        <p:spPr>
          <a:xfrm>
            <a:off x="933476" y="16768704"/>
            <a:ext cx="4490317" cy="2256195"/>
          </a:xfrm>
          <a:prstGeom prst="rect">
            <a:avLst/>
          </a:prstGeom>
          <a:noFill/>
        </p:spPr>
        <p:txBody>
          <a:bodyPr wrap="square" rtlCol="0">
            <a:spAutoFit/>
          </a:bodyPr>
          <a:lstStyle/>
          <a:p>
            <a:pPr>
              <a:lnSpc>
                <a:spcPct val="150000"/>
              </a:lnSpc>
            </a:pPr>
            <a:r>
              <a:rPr lang="en-US" sz="2400" dirty="0"/>
              <a:t>❌ Requires human monitoring</a:t>
            </a:r>
          </a:p>
          <a:p>
            <a:pPr>
              <a:lnSpc>
                <a:spcPct val="150000"/>
              </a:lnSpc>
            </a:pPr>
            <a:r>
              <a:rPr lang="en-US" sz="2400" dirty="0"/>
              <a:t>❌ Reactive, not proactive</a:t>
            </a:r>
          </a:p>
          <a:p>
            <a:pPr>
              <a:lnSpc>
                <a:spcPct val="150000"/>
              </a:lnSpc>
            </a:pPr>
            <a:r>
              <a:rPr lang="en-US" sz="2400" dirty="0"/>
              <a:t>❌ No real-time threat detection</a:t>
            </a:r>
          </a:p>
          <a:p>
            <a:pPr>
              <a:lnSpc>
                <a:spcPct val="150000"/>
              </a:lnSpc>
            </a:pPr>
            <a:r>
              <a:rPr lang="en-US" sz="2400" dirty="0"/>
              <a:t>❌ Lacks integration with</a:t>
            </a:r>
          </a:p>
        </p:txBody>
      </p:sp>
      <p:sp>
        <p:nvSpPr>
          <p:cNvPr id="36" name="TextBox 35">
            <a:extLst>
              <a:ext uri="{FF2B5EF4-FFF2-40B4-BE49-F238E27FC236}">
                <a16:creationId xmlns:a16="http://schemas.microsoft.com/office/drawing/2014/main" id="{2EC797A6-D5D9-0EF2-B104-CE387C43B398}"/>
              </a:ext>
            </a:extLst>
          </p:cNvPr>
          <p:cNvSpPr txBox="1"/>
          <p:nvPr/>
        </p:nvSpPr>
        <p:spPr>
          <a:xfrm>
            <a:off x="5888546" y="16652479"/>
            <a:ext cx="4246054" cy="1148199"/>
          </a:xfrm>
          <a:prstGeom prst="rect">
            <a:avLst/>
          </a:prstGeom>
          <a:noFill/>
        </p:spPr>
        <p:txBody>
          <a:bodyPr wrap="square" rtlCol="0">
            <a:spAutoFit/>
          </a:bodyPr>
          <a:lstStyle/>
          <a:p>
            <a:pPr>
              <a:lnSpc>
                <a:spcPct val="150000"/>
              </a:lnSpc>
            </a:pPr>
            <a:r>
              <a:rPr lang="en-US" sz="2400" dirty="0"/>
              <a:t>⚠️ Limited to a single modality </a:t>
            </a:r>
          </a:p>
          <a:p>
            <a:pPr>
              <a:lnSpc>
                <a:spcPct val="150000"/>
              </a:lnSpc>
            </a:pPr>
            <a:r>
              <a:rPr lang="en-US" sz="2400" b="1" dirty="0"/>
              <a:t>💰 </a:t>
            </a:r>
            <a:r>
              <a:rPr lang="en-US" sz="2400" dirty="0"/>
              <a:t>High operational cost</a:t>
            </a:r>
          </a:p>
        </p:txBody>
      </p:sp>
      <p:sp>
        <p:nvSpPr>
          <p:cNvPr id="44" name="TextBox 43">
            <a:extLst>
              <a:ext uri="{FF2B5EF4-FFF2-40B4-BE49-F238E27FC236}">
                <a16:creationId xmlns:a16="http://schemas.microsoft.com/office/drawing/2014/main" id="{8FF6F42F-AFB9-E24A-0BA4-F1591AFED854}"/>
              </a:ext>
            </a:extLst>
          </p:cNvPr>
          <p:cNvSpPr txBox="1"/>
          <p:nvPr/>
        </p:nvSpPr>
        <p:spPr>
          <a:xfrm>
            <a:off x="1349605" y="19010466"/>
            <a:ext cx="4117213" cy="461665"/>
          </a:xfrm>
          <a:prstGeom prst="rect">
            <a:avLst/>
          </a:prstGeom>
          <a:noFill/>
        </p:spPr>
        <p:txBody>
          <a:bodyPr wrap="square" rtlCol="0">
            <a:spAutoFit/>
          </a:bodyPr>
          <a:lstStyle/>
          <a:p>
            <a:r>
              <a:rPr lang="en-US" sz="2400" dirty="0"/>
              <a:t>emergency response system</a:t>
            </a:r>
          </a:p>
        </p:txBody>
      </p:sp>
      <p:sp>
        <p:nvSpPr>
          <p:cNvPr id="50" name="TextBox 49">
            <a:extLst>
              <a:ext uri="{FF2B5EF4-FFF2-40B4-BE49-F238E27FC236}">
                <a16:creationId xmlns:a16="http://schemas.microsoft.com/office/drawing/2014/main" id="{0D92137F-5BD7-682E-FE89-2775ABFF1A9C}"/>
              </a:ext>
            </a:extLst>
          </p:cNvPr>
          <p:cNvSpPr txBox="1"/>
          <p:nvPr/>
        </p:nvSpPr>
        <p:spPr>
          <a:xfrm>
            <a:off x="669725" y="5869157"/>
            <a:ext cx="10056879" cy="923330"/>
          </a:xfrm>
          <a:prstGeom prst="rect">
            <a:avLst/>
          </a:prstGeom>
          <a:noFill/>
        </p:spPr>
        <p:txBody>
          <a:bodyPr wrap="square" rtlCol="0">
            <a:spAutoFit/>
          </a:bodyPr>
          <a:lstStyle/>
          <a:p>
            <a:r>
              <a:rPr lang="en-US" sz="2700" dirty="0"/>
              <a:t>Each year, it </a:t>
            </a:r>
            <a:r>
              <a:rPr lang="en-US" sz="2700" b="1" dirty="0"/>
              <a:t>kills over 45,000 people</a:t>
            </a:r>
            <a:r>
              <a:rPr lang="en-US" sz="2700" dirty="0"/>
              <a:t> and injures twice as many — a </a:t>
            </a:r>
            <a:r>
              <a:rPr lang="en-US" sz="2700" b="1" dirty="0"/>
              <a:t>34% increase in gun related deaths over the last decade</a:t>
            </a:r>
            <a:r>
              <a:rPr lang="en-US" sz="2700" dirty="0"/>
              <a:t>.</a:t>
            </a:r>
          </a:p>
        </p:txBody>
      </p:sp>
      <p:sp>
        <p:nvSpPr>
          <p:cNvPr id="52" name="TextBox 51">
            <a:extLst>
              <a:ext uri="{FF2B5EF4-FFF2-40B4-BE49-F238E27FC236}">
                <a16:creationId xmlns:a16="http://schemas.microsoft.com/office/drawing/2014/main" id="{BC7C97A6-1C6B-B26E-EC32-0747A216B919}"/>
              </a:ext>
            </a:extLst>
          </p:cNvPr>
          <p:cNvSpPr txBox="1"/>
          <p:nvPr/>
        </p:nvSpPr>
        <p:spPr>
          <a:xfrm>
            <a:off x="830685" y="14561876"/>
            <a:ext cx="3372348" cy="430887"/>
          </a:xfrm>
          <a:prstGeom prst="rect">
            <a:avLst/>
          </a:prstGeom>
          <a:noFill/>
        </p:spPr>
        <p:txBody>
          <a:bodyPr wrap="square" rtlCol="0">
            <a:spAutoFit/>
          </a:bodyPr>
          <a:lstStyle/>
          <a:p>
            <a:r>
              <a:rPr lang="en-US" sz="1100" b="1" dirty="0">
                <a:solidFill>
                  <a:srgbClr val="0F2741"/>
                </a:solidFill>
                <a:latin typeface="Open Sans" panose="020B0606030504020204" pitchFamily="34" charset="0"/>
              </a:rPr>
              <a:t>Gun homicide rate in the United States vs. other countries</a:t>
            </a:r>
          </a:p>
        </p:txBody>
      </p:sp>
      <p:sp>
        <p:nvSpPr>
          <p:cNvPr id="53" name="TextBox 52">
            <a:extLst>
              <a:ext uri="{FF2B5EF4-FFF2-40B4-BE49-F238E27FC236}">
                <a16:creationId xmlns:a16="http://schemas.microsoft.com/office/drawing/2014/main" id="{E634AD9C-523D-D095-AC07-4FDD247E76F0}"/>
              </a:ext>
            </a:extLst>
          </p:cNvPr>
          <p:cNvSpPr txBox="1"/>
          <p:nvPr/>
        </p:nvSpPr>
        <p:spPr>
          <a:xfrm>
            <a:off x="4296221" y="14553404"/>
            <a:ext cx="3476179" cy="430887"/>
          </a:xfrm>
          <a:prstGeom prst="rect">
            <a:avLst/>
          </a:prstGeom>
          <a:noFill/>
        </p:spPr>
        <p:txBody>
          <a:bodyPr wrap="square" rtlCol="0">
            <a:spAutoFit/>
          </a:bodyPr>
          <a:lstStyle/>
          <a:p>
            <a:r>
              <a:rPr lang="en-US" sz="1100" b="1" dirty="0">
                <a:solidFill>
                  <a:srgbClr val="0F2741"/>
                </a:solidFill>
                <a:latin typeface="Open Sans" panose="020B0606030504020204" pitchFamily="34" charset="0"/>
              </a:rPr>
              <a:t>Firearm deaths vs other causes among youth in the Unites States</a:t>
            </a:r>
          </a:p>
        </p:txBody>
      </p:sp>
      <p:sp>
        <p:nvSpPr>
          <p:cNvPr id="55" name="TextBox 54">
            <a:extLst>
              <a:ext uri="{FF2B5EF4-FFF2-40B4-BE49-F238E27FC236}">
                <a16:creationId xmlns:a16="http://schemas.microsoft.com/office/drawing/2014/main" id="{4DAFB9D6-DA6F-2997-AA01-C335E0D0895E}"/>
              </a:ext>
            </a:extLst>
          </p:cNvPr>
          <p:cNvSpPr txBox="1"/>
          <p:nvPr/>
        </p:nvSpPr>
        <p:spPr>
          <a:xfrm>
            <a:off x="676293" y="6851679"/>
            <a:ext cx="10159214" cy="923330"/>
          </a:xfrm>
          <a:prstGeom prst="rect">
            <a:avLst/>
          </a:prstGeom>
          <a:noFill/>
        </p:spPr>
        <p:txBody>
          <a:bodyPr wrap="square" rtlCol="0">
            <a:spAutoFit/>
          </a:bodyPr>
          <a:lstStyle/>
          <a:p>
            <a:r>
              <a:rPr lang="en-US" sz="2700" dirty="0"/>
              <a:t>In 2024 alone, there have been </a:t>
            </a:r>
            <a:r>
              <a:rPr lang="en-US" sz="2700" b="1" dirty="0"/>
              <a:t>at least 83 school shootings</a:t>
            </a:r>
            <a:r>
              <a:rPr lang="en-US" sz="2700" dirty="0"/>
              <a:t>, and gun violence costs the nation an estimated </a:t>
            </a:r>
            <a:r>
              <a:rPr lang="en-US" sz="2700" b="1" dirty="0"/>
              <a:t>$557 billion annually</a:t>
            </a:r>
            <a:r>
              <a:rPr lang="en-US" sz="2700" dirty="0"/>
              <a:t>.</a:t>
            </a:r>
          </a:p>
        </p:txBody>
      </p:sp>
      <p:sp>
        <p:nvSpPr>
          <p:cNvPr id="1030" name="TextBox 1029">
            <a:extLst>
              <a:ext uri="{FF2B5EF4-FFF2-40B4-BE49-F238E27FC236}">
                <a16:creationId xmlns:a16="http://schemas.microsoft.com/office/drawing/2014/main" id="{EABB7004-A2B2-EB5B-FC61-40B3B6D807BC}"/>
              </a:ext>
            </a:extLst>
          </p:cNvPr>
          <p:cNvSpPr txBox="1"/>
          <p:nvPr/>
        </p:nvSpPr>
        <p:spPr>
          <a:xfrm>
            <a:off x="815193" y="7848600"/>
            <a:ext cx="9638335" cy="461665"/>
          </a:xfrm>
          <a:prstGeom prst="rect">
            <a:avLst/>
          </a:prstGeom>
          <a:noFill/>
        </p:spPr>
        <p:txBody>
          <a:bodyPr wrap="square" rtlCol="0">
            <a:spAutoFit/>
          </a:bodyPr>
          <a:lstStyle/>
          <a:p>
            <a:pPr algn="just"/>
            <a:r>
              <a:rPr lang="en-US" sz="2400" dirty="0"/>
              <a:t>❗️The </a:t>
            </a:r>
            <a:r>
              <a:rPr lang="en-US" sz="2400" b="1" dirty="0"/>
              <a:t>U.S. gun homicide rate</a:t>
            </a:r>
            <a:r>
              <a:rPr lang="en-US" sz="2400" dirty="0"/>
              <a:t> is </a:t>
            </a:r>
            <a:r>
              <a:rPr lang="en-US" sz="2400" b="1" dirty="0"/>
              <a:t>26 times higher</a:t>
            </a:r>
            <a:r>
              <a:rPr lang="en-US" sz="2400" dirty="0"/>
              <a:t> than that of other high</a:t>
            </a:r>
            <a:endParaRPr lang="en-US" sz="2400" b="1" dirty="0"/>
          </a:p>
        </p:txBody>
      </p:sp>
      <p:sp>
        <p:nvSpPr>
          <p:cNvPr id="1040" name="TextBox 1039">
            <a:extLst>
              <a:ext uri="{FF2B5EF4-FFF2-40B4-BE49-F238E27FC236}">
                <a16:creationId xmlns:a16="http://schemas.microsoft.com/office/drawing/2014/main" id="{01F45B7C-EED0-2E1A-8E8A-C67EFC3853F2}"/>
              </a:ext>
            </a:extLst>
          </p:cNvPr>
          <p:cNvSpPr txBox="1"/>
          <p:nvPr/>
        </p:nvSpPr>
        <p:spPr>
          <a:xfrm>
            <a:off x="1143001" y="8220246"/>
            <a:ext cx="4610676" cy="461665"/>
          </a:xfrm>
          <a:prstGeom prst="rect">
            <a:avLst/>
          </a:prstGeom>
          <a:noFill/>
        </p:spPr>
        <p:txBody>
          <a:bodyPr wrap="square" rtlCol="0">
            <a:spAutoFit/>
          </a:bodyPr>
          <a:lstStyle/>
          <a:p>
            <a:pPr algn="just"/>
            <a:r>
              <a:rPr lang="en-US" sz="2400" dirty="0"/>
              <a:t>income countries.</a:t>
            </a:r>
          </a:p>
        </p:txBody>
      </p:sp>
      <p:sp>
        <p:nvSpPr>
          <p:cNvPr id="1054" name="TextBox 1053">
            <a:extLst>
              <a:ext uri="{FF2B5EF4-FFF2-40B4-BE49-F238E27FC236}">
                <a16:creationId xmlns:a16="http://schemas.microsoft.com/office/drawing/2014/main" id="{3D7E9541-6625-146D-3EA7-846D18DDF258}"/>
              </a:ext>
            </a:extLst>
          </p:cNvPr>
          <p:cNvSpPr txBox="1"/>
          <p:nvPr/>
        </p:nvSpPr>
        <p:spPr>
          <a:xfrm>
            <a:off x="795800" y="8701835"/>
            <a:ext cx="9182602" cy="461665"/>
          </a:xfrm>
          <a:prstGeom prst="rect">
            <a:avLst/>
          </a:prstGeom>
          <a:noFill/>
        </p:spPr>
        <p:txBody>
          <a:bodyPr wrap="square" rtlCol="0">
            <a:spAutoFit/>
          </a:bodyPr>
          <a:lstStyle/>
          <a:p>
            <a:pPr algn="just"/>
            <a:r>
              <a:rPr lang="en-US" sz="2400" dirty="0"/>
              <a:t>❗️ </a:t>
            </a:r>
            <a:r>
              <a:rPr lang="en-US" sz="2400" b="1" dirty="0"/>
              <a:t>Firearms</a:t>
            </a:r>
            <a:r>
              <a:rPr lang="en-US" sz="2400" dirty="0"/>
              <a:t> are now the </a:t>
            </a:r>
            <a:r>
              <a:rPr lang="en-US" sz="2400" b="1" dirty="0"/>
              <a:t>leading cause of death</a:t>
            </a:r>
            <a:r>
              <a:rPr lang="en-US" sz="2400" dirty="0"/>
              <a:t> for American children</a:t>
            </a:r>
          </a:p>
        </p:txBody>
      </p:sp>
      <p:sp>
        <p:nvSpPr>
          <p:cNvPr id="1059" name="TextBox 1058">
            <a:extLst>
              <a:ext uri="{FF2B5EF4-FFF2-40B4-BE49-F238E27FC236}">
                <a16:creationId xmlns:a16="http://schemas.microsoft.com/office/drawing/2014/main" id="{58DEA44B-8828-2192-D209-17BFBE16B43F}"/>
              </a:ext>
            </a:extLst>
          </p:cNvPr>
          <p:cNvSpPr txBox="1"/>
          <p:nvPr/>
        </p:nvSpPr>
        <p:spPr>
          <a:xfrm>
            <a:off x="1158806" y="9089360"/>
            <a:ext cx="8991600" cy="461665"/>
          </a:xfrm>
          <a:prstGeom prst="rect">
            <a:avLst/>
          </a:prstGeom>
          <a:noFill/>
        </p:spPr>
        <p:txBody>
          <a:bodyPr wrap="square" rtlCol="0">
            <a:spAutoFit/>
          </a:bodyPr>
          <a:lstStyle/>
          <a:p>
            <a:pPr algn="just"/>
            <a:r>
              <a:rPr lang="en-US" sz="2400" dirty="0"/>
              <a:t>and teens — surpassing motor vehicle accidents.</a:t>
            </a:r>
          </a:p>
        </p:txBody>
      </p:sp>
      <p:sp>
        <p:nvSpPr>
          <p:cNvPr id="1071" name="TextBox 1070">
            <a:extLst>
              <a:ext uri="{FF2B5EF4-FFF2-40B4-BE49-F238E27FC236}">
                <a16:creationId xmlns:a16="http://schemas.microsoft.com/office/drawing/2014/main" id="{E5FFD757-4818-F3CF-2735-D174CA4D40F5}"/>
              </a:ext>
            </a:extLst>
          </p:cNvPr>
          <p:cNvSpPr txBox="1"/>
          <p:nvPr/>
        </p:nvSpPr>
        <p:spPr>
          <a:xfrm>
            <a:off x="776130" y="9614468"/>
            <a:ext cx="9330897" cy="461665"/>
          </a:xfrm>
          <a:prstGeom prst="rect">
            <a:avLst/>
          </a:prstGeom>
          <a:noFill/>
        </p:spPr>
        <p:txBody>
          <a:bodyPr wrap="square" rtlCol="0">
            <a:spAutoFit/>
          </a:bodyPr>
          <a:lstStyle/>
          <a:p>
            <a:pPr algn="just"/>
            <a:r>
              <a:rPr lang="en-US" sz="2400" dirty="0"/>
              <a:t>❗️ Gun-related incidents in </a:t>
            </a:r>
            <a:r>
              <a:rPr lang="en-US" sz="2400" b="1" dirty="0"/>
              <a:t>K–12 schools</a:t>
            </a:r>
            <a:r>
              <a:rPr lang="en-US" sz="2400" dirty="0"/>
              <a:t> have surged in recent years.</a:t>
            </a:r>
          </a:p>
        </p:txBody>
      </p:sp>
      <p:sp>
        <p:nvSpPr>
          <p:cNvPr id="1075" name="TextBox 1074">
            <a:extLst>
              <a:ext uri="{FF2B5EF4-FFF2-40B4-BE49-F238E27FC236}">
                <a16:creationId xmlns:a16="http://schemas.microsoft.com/office/drawing/2014/main" id="{63E829F2-DA9B-5C01-D01B-401977990AA9}"/>
              </a:ext>
            </a:extLst>
          </p:cNvPr>
          <p:cNvSpPr txBox="1"/>
          <p:nvPr/>
        </p:nvSpPr>
        <p:spPr>
          <a:xfrm>
            <a:off x="762000" y="10117510"/>
            <a:ext cx="10520107" cy="830997"/>
          </a:xfrm>
          <a:prstGeom prst="rect">
            <a:avLst/>
          </a:prstGeom>
          <a:noFill/>
        </p:spPr>
        <p:txBody>
          <a:bodyPr wrap="square" rtlCol="0">
            <a:spAutoFit/>
          </a:bodyPr>
          <a:lstStyle/>
          <a:p>
            <a:r>
              <a:rPr lang="en-US" sz="2400" dirty="0"/>
              <a:t>❗️ 1 in 4 children in America witness gun violence - leaving trauma lasting </a:t>
            </a:r>
          </a:p>
          <a:p>
            <a:r>
              <a:rPr lang="en-US" sz="2400" dirty="0"/>
              <a:t>      lifetime.  </a:t>
            </a:r>
          </a:p>
        </p:txBody>
      </p:sp>
      <p:sp>
        <p:nvSpPr>
          <p:cNvPr id="1078" name="TextBox 1077">
            <a:extLst>
              <a:ext uri="{FF2B5EF4-FFF2-40B4-BE49-F238E27FC236}">
                <a16:creationId xmlns:a16="http://schemas.microsoft.com/office/drawing/2014/main" id="{5B83C21E-7565-2520-D8E7-EDB6FB29B165}"/>
              </a:ext>
            </a:extLst>
          </p:cNvPr>
          <p:cNvSpPr txBox="1"/>
          <p:nvPr/>
        </p:nvSpPr>
        <p:spPr>
          <a:xfrm>
            <a:off x="21085918" y="26369244"/>
            <a:ext cx="5791200" cy="584775"/>
          </a:xfrm>
          <a:prstGeom prst="rect">
            <a:avLst/>
          </a:prstGeom>
          <a:noFill/>
        </p:spPr>
        <p:txBody>
          <a:bodyPr wrap="square" rtlCol="0">
            <a:spAutoFit/>
          </a:bodyPr>
          <a:lstStyle/>
          <a:p>
            <a:r>
              <a:rPr lang="en-US" sz="1600" dirty="0"/>
              <a:t>📌 YOLOv8’s higher </a:t>
            </a:r>
            <a:r>
              <a:rPr lang="en-US" sz="1600" b="1" dirty="0"/>
              <a:t>F1-Score (92.5%) </a:t>
            </a:r>
            <a:r>
              <a:rPr lang="en-US" sz="1600" dirty="0"/>
              <a:t>makes it </a:t>
            </a:r>
            <a:r>
              <a:rPr lang="en-US" sz="1600" b="1" dirty="0"/>
              <a:t>highly reliable for real-world security applications.</a:t>
            </a:r>
          </a:p>
        </p:txBody>
      </p:sp>
      <p:sp>
        <p:nvSpPr>
          <p:cNvPr id="1079" name="TextBox 1078">
            <a:extLst>
              <a:ext uri="{FF2B5EF4-FFF2-40B4-BE49-F238E27FC236}">
                <a16:creationId xmlns:a16="http://schemas.microsoft.com/office/drawing/2014/main" id="{8567FBA1-5549-E335-C8B0-F7566282357D}"/>
              </a:ext>
            </a:extLst>
          </p:cNvPr>
          <p:cNvSpPr txBox="1"/>
          <p:nvPr/>
        </p:nvSpPr>
        <p:spPr>
          <a:xfrm>
            <a:off x="26922332" y="26388254"/>
            <a:ext cx="6422008" cy="584775"/>
          </a:xfrm>
          <a:prstGeom prst="rect">
            <a:avLst/>
          </a:prstGeom>
          <a:noFill/>
        </p:spPr>
        <p:txBody>
          <a:bodyPr wrap="square" rtlCol="0">
            <a:spAutoFit/>
          </a:bodyPr>
          <a:lstStyle/>
          <a:p>
            <a:r>
              <a:rPr lang="en-US" sz="1600" dirty="0"/>
              <a:t>📌 While prior CNN models achieved slightly higher Accuracy, the AlertNow model maintains a </a:t>
            </a:r>
            <a:r>
              <a:rPr lang="en-US" sz="1600" b="1" dirty="0"/>
              <a:t>competitive edge in overall detection reliability.</a:t>
            </a:r>
          </a:p>
        </p:txBody>
      </p:sp>
      <p:pic>
        <p:nvPicPr>
          <p:cNvPr id="1087" name="Picture 1086">
            <a:extLst>
              <a:ext uri="{FF2B5EF4-FFF2-40B4-BE49-F238E27FC236}">
                <a16:creationId xmlns:a16="http://schemas.microsoft.com/office/drawing/2014/main" id="{B4703A7E-4054-951B-9831-E111BF0F9F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679378" y="27687457"/>
            <a:ext cx="5604343" cy="4183523"/>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ludingcider|08-2022"/>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17727</TotalTime>
  <Words>2224</Words>
  <Application>Microsoft Macintosh PowerPoint</Application>
  <PresentationFormat>Custom</PresentationFormat>
  <Paragraphs>305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Times New Roman</vt:lpstr>
      <vt:lpstr>Open Sans</vt:lpstr>
      <vt:lpstr>Calibri</vt:lpstr>
      <vt:lpstr>Baloo Bhaijaan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Khurana, Charu</cp:lastModifiedBy>
  <cp:revision>124</cp:revision>
  <cp:lastPrinted>2011-01-21T18:13:44Z</cp:lastPrinted>
  <dcterms:modified xsi:type="dcterms:W3CDTF">2025-03-29T21:36:35Z</dcterms:modified>
  <cp:category>science research poster</cp:category>
</cp:coreProperties>
</file>