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504" r:id="rId1"/>
  </p:sldMasterIdLst>
  <p:notesMasterIdLst>
    <p:notesMasterId r:id="rId25"/>
  </p:notesMasterIdLst>
  <p:sldIdLst>
    <p:sldId id="269" r:id="rId2"/>
    <p:sldId id="282" r:id="rId3"/>
    <p:sldId id="262" r:id="rId4"/>
    <p:sldId id="394" r:id="rId5"/>
    <p:sldId id="288" r:id="rId6"/>
    <p:sldId id="395" r:id="rId7"/>
    <p:sldId id="286" r:id="rId8"/>
    <p:sldId id="287" r:id="rId9"/>
    <p:sldId id="283" r:id="rId10"/>
    <p:sldId id="285" r:id="rId11"/>
    <p:sldId id="275" r:id="rId12"/>
    <p:sldId id="284" r:id="rId13"/>
    <p:sldId id="391" r:id="rId14"/>
    <p:sldId id="392" r:id="rId15"/>
    <p:sldId id="383" r:id="rId16"/>
    <p:sldId id="400" r:id="rId17"/>
    <p:sldId id="401" r:id="rId18"/>
    <p:sldId id="261" r:id="rId19"/>
    <p:sldId id="260" r:id="rId20"/>
    <p:sldId id="259" r:id="rId21"/>
    <p:sldId id="316" r:id="rId22"/>
    <p:sldId id="387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ae089457f7bda1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FF"/>
    <a:srgbClr val="3399FF"/>
    <a:srgbClr val="99FF99"/>
    <a:srgbClr val="00FF00"/>
    <a:srgbClr val="FFCCCC"/>
    <a:srgbClr val="FDCFF6"/>
    <a:srgbClr val="FBB3F1"/>
    <a:srgbClr val="FF99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71277" autoAdjust="0"/>
  </p:normalViewPr>
  <p:slideViewPr>
    <p:cSldViewPr snapToGrid="0">
      <p:cViewPr varScale="1">
        <p:scale>
          <a:sx n="64" d="100"/>
          <a:sy n="64" d="100"/>
        </p:scale>
        <p:origin x="5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3T15:52:16.816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0BCC89-3435-4FFA-81DA-B8FD4BD0ABAB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D3360A-736A-4882-9CDC-283D0225CD78}">
      <dgm:prSet phldrT="[Text]" custT="1"/>
      <dgm:spPr/>
      <dgm:t>
        <a:bodyPr/>
        <a:lstStyle/>
        <a:p>
          <a:pPr algn="ctr"/>
          <a:r>
            <a:rPr kumimoji="0" lang="id-ID" altLang="id-ID" sz="2800" b="1" i="0" strike="noStrike" cap="none" normalizeH="0" baseline="0" dirty="0">
              <a:ln/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rPr>
            <a:t>URGENSI</a:t>
          </a:r>
          <a:endParaRPr lang="en-US" sz="2800" dirty="0"/>
        </a:p>
      </dgm:t>
    </dgm:pt>
    <dgm:pt modelId="{586D37E8-8067-4FA5-9CC3-9A0BDC57A923}" type="parTrans" cxnId="{F423B140-5935-48CF-90CF-BD120F542976}">
      <dgm:prSet/>
      <dgm:spPr/>
      <dgm:t>
        <a:bodyPr/>
        <a:lstStyle/>
        <a:p>
          <a:endParaRPr lang="en-US"/>
        </a:p>
      </dgm:t>
    </dgm:pt>
    <dgm:pt modelId="{77C15293-4775-45AF-AFFF-A165B405262F}" type="sibTrans" cxnId="{F423B140-5935-48CF-90CF-BD120F542976}">
      <dgm:prSet/>
      <dgm:spPr/>
      <dgm:t>
        <a:bodyPr/>
        <a:lstStyle/>
        <a:p>
          <a:endParaRPr lang="en-US"/>
        </a:p>
      </dgm:t>
    </dgm:pt>
    <dgm:pt modelId="{801BE6F1-FF9B-458C-AF02-CCAF16B04B0B}">
      <dgm:prSet phldrT="[Text]" custT="1"/>
      <dgm:spPr/>
      <dgm:t>
        <a:bodyPr/>
        <a:lstStyle/>
        <a:p>
          <a:pPr algn="l"/>
          <a:r>
            <a:rPr lang="id-ID" sz="2000" dirty="0"/>
            <a:t>Diperlukan pengelolaan arsip berbasis elektronik untuk mendorong keterpaduan dan pemanfaatan arsip sebagai instrumen penyelenggaraan pemerintahan</a:t>
          </a:r>
          <a:endParaRPr lang="en-US" sz="2000" dirty="0"/>
        </a:p>
      </dgm:t>
    </dgm:pt>
    <dgm:pt modelId="{3C183BA2-14EE-4530-A292-F2080DB209A5}" type="parTrans" cxnId="{C0730077-2C34-4543-85F4-3BBE1BFCD7D3}">
      <dgm:prSet/>
      <dgm:spPr/>
      <dgm:t>
        <a:bodyPr/>
        <a:lstStyle/>
        <a:p>
          <a:endParaRPr lang="en-US"/>
        </a:p>
      </dgm:t>
    </dgm:pt>
    <dgm:pt modelId="{3396C3CB-2358-491E-8F66-6ECBE18D411F}" type="sibTrans" cxnId="{C0730077-2C34-4543-85F4-3BBE1BFCD7D3}">
      <dgm:prSet/>
      <dgm:spPr/>
      <dgm:t>
        <a:bodyPr/>
        <a:lstStyle/>
        <a:p>
          <a:endParaRPr lang="en-US"/>
        </a:p>
      </dgm:t>
    </dgm:pt>
    <dgm:pt modelId="{9A910F02-475E-4EAA-9C54-A4F237456797}" type="pres">
      <dgm:prSet presAssocID="{010BCC89-3435-4FFA-81DA-B8FD4BD0ABAB}" presName="linear" presStyleCnt="0">
        <dgm:presLayoutVars>
          <dgm:dir/>
          <dgm:animLvl val="lvl"/>
          <dgm:resizeHandles val="exact"/>
        </dgm:presLayoutVars>
      </dgm:prSet>
      <dgm:spPr/>
    </dgm:pt>
    <dgm:pt modelId="{075D4393-0681-4D97-B3DB-22C553AFA05A}" type="pres">
      <dgm:prSet presAssocID="{77D3360A-736A-4882-9CDC-283D0225CD78}" presName="parentLin" presStyleCnt="0"/>
      <dgm:spPr/>
    </dgm:pt>
    <dgm:pt modelId="{9D4AC8D2-78AF-41CA-81C6-25FEA23DB024}" type="pres">
      <dgm:prSet presAssocID="{77D3360A-736A-4882-9CDC-283D0225CD78}" presName="parentLeftMargin" presStyleLbl="node1" presStyleIdx="0" presStyleCnt="1"/>
      <dgm:spPr/>
    </dgm:pt>
    <dgm:pt modelId="{E18792BB-39CA-4ECD-B1E6-A8FECB95D1D4}" type="pres">
      <dgm:prSet presAssocID="{77D3360A-736A-4882-9CDC-283D0225CD78}" presName="parentText" presStyleLbl="node1" presStyleIdx="0" presStyleCnt="1" custScaleY="53127">
        <dgm:presLayoutVars>
          <dgm:chMax val="0"/>
          <dgm:bulletEnabled val="1"/>
        </dgm:presLayoutVars>
      </dgm:prSet>
      <dgm:spPr/>
    </dgm:pt>
    <dgm:pt modelId="{9C65C5FB-77D2-4ABC-9269-020D2EB33D13}" type="pres">
      <dgm:prSet presAssocID="{77D3360A-736A-4882-9CDC-283D0225CD78}" presName="negativeSpace" presStyleCnt="0"/>
      <dgm:spPr/>
    </dgm:pt>
    <dgm:pt modelId="{42E77486-B1DA-4F69-ABDE-60D46129C0FA}" type="pres">
      <dgm:prSet presAssocID="{77D3360A-736A-4882-9CDC-283D0225CD7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9215434-48D2-494F-B309-2D0D76AF6A23}" type="presOf" srcId="{77D3360A-736A-4882-9CDC-283D0225CD78}" destId="{E18792BB-39CA-4ECD-B1E6-A8FECB95D1D4}" srcOrd="1" destOrd="0" presId="urn:microsoft.com/office/officeart/2005/8/layout/list1"/>
    <dgm:cxn modelId="{F423B140-5935-48CF-90CF-BD120F542976}" srcId="{010BCC89-3435-4FFA-81DA-B8FD4BD0ABAB}" destId="{77D3360A-736A-4882-9CDC-283D0225CD78}" srcOrd="0" destOrd="0" parTransId="{586D37E8-8067-4FA5-9CC3-9A0BDC57A923}" sibTransId="{77C15293-4775-45AF-AFFF-A165B405262F}"/>
    <dgm:cxn modelId="{624CA961-CBC4-43C6-98EC-747B8BF46B8D}" type="presOf" srcId="{010BCC89-3435-4FFA-81DA-B8FD4BD0ABAB}" destId="{9A910F02-475E-4EAA-9C54-A4F237456797}" srcOrd="0" destOrd="0" presId="urn:microsoft.com/office/officeart/2005/8/layout/list1"/>
    <dgm:cxn modelId="{C0730077-2C34-4543-85F4-3BBE1BFCD7D3}" srcId="{77D3360A-736A-4882-9CDC-283D0225CD78}" destId="{801BE6F1-FF9B-458C-AF02-CCAF16B04B0B}" srcOrd="0" destOrd="0" parTransId="{3C183BA2-14EE-4530-A292-F2080DB209A5}" sibTransId="{3396C3CB-2358-491E-8F66-6ECBE18D411F}"/>
    <dgm:cxn modelId="{877BBEBE-65E6-4CF3-A9D7-5BC1CB579F43}" type="presOf" srcId="{77D3360A-736A-4882-9CDC-283D0225CD78}" destId="{9D4AC8D2-78AF-41CA-81C6-25FEA23DB024}" srcOrd="0" destOrd="0" presId="urn:microsoft.com/office/officeart/2005/8/layout/list1"/>
    <dgm:cxn modelId="{685CBCD0-6F8C-4A13-AC88-78D6A720BCE7}" type="presOf" srcId="{801BE6F1-FF9B-458C-AF02-CCAF16B04B0B}" destId="{42E77486-B1DA-4F69-ABDE-60D46129C0FA}" srcOrd="0" destOrd="0" presId="urn:microsoft.com/office/officeart/2005/8/layout/list1"/>
    <dgm:cxn modelId="{42E446C6-CA9E-4AB6-B97D-67F644DD3F79}" type="presParOf" srcId="{9A910F02-475E-4EAA-9C54-A4F237456797}" destId="{075D4393-0681-4D97-B3DB-22C553AFA05A}" srcOrd="0" destOrd="0" presId="urn:microsoft.com/office/officeart/2005/8/layout/list1"/>
    <dgm:cxn modelId="{9F02C4CD-8C97-4029-BA51-458785C44D63}" type="presParOf" srcId="{075D4393-0681-4D97-B3DB-22C553AFA05A}" destId="{9D4AC8D2-78AF-41CA-81C6-25FEA23DB024}" srcOrd="0" destOrd="0" presId="urn:microsoft.com/office/officeart/2005/8/layout/list1"/>
    <dgm:cxn modelId="{74ED4694-8F89-40B3-A748-78861A3999A7}" type="presParOf" srcId="{075D4393-0681-4D97-B3DB-22C553AFA05A}" destId="{E18792BB-39CA-4ECD-B1E6-A8FECB95D1D4}" srcOrd="1" destOrd="0" presId="urn:microsoft.com/office/officeart/2005/8/layout/list1"/>
    <dgm:cxn modelId="{59BB0256-E4DA-46FA-90F7-82395554F371}" type="presParOf" srcId="{9A910F02-475E-4EAA-9C54-A4F237456797}" destId="{9C65C5FB-77D2-4ABC-9269-020D2EB33D13}" srcOrd="1" destOrd="0" presId="urn:microsoft.com/office/officeart/2005/8/layout/list1"/>
    <dgm:cxn modelId="{E742A3EA-D7F3-4EC1-8F16-309630D55851}" type="presParOf" srcId="{9A910F02-475E-4EAA-9C54-A4F237456797}" destId="{42E77486-B1DA-4F69-ABDE-60D46129C0F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789028-9A95-48AC-8913-4247D4DE641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8A228F7-3854-43F7-A873-A1064D8465A4}">
      <dgm:prSet phldrT="[Text]"/>
      <dgm:spPr/>
      <dgm:t>
        <a:bodyPr/>
        <a:lstStyle/>
        <a:p>
          <a:r>
            <a:rPr lang="en-US" dirty="0" err="1"/>
            <a:t>Membuat</a:t>
          </a:r>
          <a:r>
            <a:rPr lang="en-US" dirty="0"/>
            <a:t> </a:t>
          </a:r>
          <a:r>
            <a:rPr lang="en-US" dirty="0" err="1"/>
            <a:t>Standar</a:t>
          </a:r>
          <a:r>
            <a:rPr lang="en-US" dirty="0"/>
            <a:t> Data dan </a:t>
          </a:r>
          <a:r>
            <a:rPr lang="en-US" dirty="0" err="1"/>
            <a:t>Dokumen</a:t>
          </a:r>
          <a:r>
            <a:rPr lang="en-US" dirty="0"/>
            <a:t> </a:t>
          </a:r>
          <a:r>
            <a:rPr lang="en-US" dirty="0" err="1"/>
            <a:t>Elektronik</a:t>
          </a:r>
          <a:r>
            <a:rPr lang="en-US" dirty="0"/>
            <a:t> </a:t>
          </a:r>
          <a:r>
            <a:rPr lang="en-US" dirty="0" err="1"/>
            <a:t>Bidang</a:t>
          </a:r>
          <a:r>
            <a:rPr lang="en-US" dirty="0"/>
            <a:t> </a:t>
          </a:r>
          <a:r>
            <a:rPr lang="en-US" dirty="0" err="1"/>
            <a:t>Kepegawaian</a:t>
          </a:r>
          <a:endParaRPr lang="en-US" dirty="0"/>
        </a:p>
      </dgm:t>
    </dgm:pt>
    <dgm:pt modelId="{B9B89C29-FD5C-4F45-8300-89763D7E0084}" type="parTrans" cxnId="{F52693AF-08C9-49C3-87A8-ABDD7BCDCBFB}">
      <dgm:prSet/>
      <dgm:spPr/>
      <dgm:t>
        <a:bodyPr/>
        <a:lstStyle/>
        <a:p>
          <a:endParaRPr lang="en-US"/>
        </a:p>
      </dgm:t>
    </dgm:pt>
    <dgm:pt modelId="{419521C8-4A55-4AC3-8231-86C48343822D}" type="sibTrans" cxnId="{F52693AF-08C9-49C3-87A8-ABDD7BCDCBFB}">
      <dgm:prSet/>
      <dgm:spPr/>
      <dgm:t>
        <a:bodyPr/>
        <a:lstStyle/>
        <a:p>
          <a:endParaRPr lang="en-US"/>
        </a:p>
      </dgm:t>
    </dgm:pt>
    <dgm:pt modelId="{86CD5293-DE95-4DC6-9CDC-23FD4F2406A4}">
      <dgm:prSet phldrT="[Text]"/>
      <dgm:spPr/>
      <dgm:t>
        <a:bodyPr/>
        <a:lstStyle/>
        <a:p>
          <a:r>
            <a:rPr lang="en-US" dirty="0" err="1"/>
            <a:t>Membangun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SDM </a:t>
          </a:r>
          <a:r>
            <a:rPr lang="en-US" dirty="0" err="1"/>
            <a:t>elektronik</a:t>
          </a:r>
          <a:r>
            <a:rPr lang="en-US" dirty="0"/>
            <a:t> </a:t>
          </a:r>
          <a:r>
            <a:rPr lang="en-US" dirty="0" err="1"/>
            <a:t>mengacu</a:t>
          </a:r>
          <a:r>
            <a:rPr lang="en-US" dirty="0"/>
            <a:t> pada </a:t>
          </a:r>
          <a:r>
            <a:rPr lang="en-US" dirty="0" err="1"/>
            <a:t>standar</a:t>
          </a:r>
          <a:r>
            <a:rPr lang="en-US" dirty="0"/>
            <a:t> BKN</a:t>
          </a:r>
        </a:p>
      </dgm:t>
    </dgm:pt>
    <dgm:pt modelId="{9537CDBB-960B-4EE0-8F83-5BE27930D3EA}" type="parTrans" cxnId="{E9DBE04A-7975-48F6-8A53-E41A05B408A8}">
      <dgm:prSet/>
      <dgm:spPr/>
      <dgm:t>
        <a:bodyPr/>
        <a:lstStyle/>
        <a:p>
          <a:endParaRPr lang="en-US"/>
        </a:p>
      </dgm:t>
    </dgm:pt>
    <dgm:pt modelId="{21CED604-6A2E-438C-827C-85A688545421}" type="sibTrans" cxnId="{E9DBE04A-7975-48F6-8A53-E41A05B408A8}">
      <dgm:prSet/>
      <dgm:spPr/>
      <dgm:t>
        <a:bodyPr/>
        <a:lstStyle/>
        <a:p>
          <a:endParaRPr lang="en-US"/>
        </a:p>
      </dgm:t>
    </dgm:pt>
    <dgm:pt modelId="{A2FCFE07-74C9-4A3C-BD50-56A050C5B12A}">
      <dgm:prSet phldrT="[Text]"/>
      <dgm:spPr/>
      <dgm:t>
        <a:bodyPr/>
        <a:lstStyle/>
        <a:p>
          <a:r>
            <a:rPr lang="en-US" dirty="0" err="1"/>
            <a:t>Membangun</a:t>
          </a:r>
          <a:r>
            <a:rPr lang="en-US" dirty="0"/>
            <a:t> </a:t>
          </a:r>
          <a:r>
            <a:rPr lang="en-US" dirty="0" err="1"/>
            <a:t>Integrasi</a:t>
          </a:r>
          <a:r>
            <a:rPr lang="en-US" dirty="0"/>
            <a:t> </a:t>
          </a:r>
          <a:r>
            <a:rPr lang="en-US" dirty="0" err="1"/>
            <a:t>antar</a:t>
          </a:r>
          <a:r>
            <a:rPr lang="en-US" dirty="0"/>
            <a:t> </a:t>
          </a:r>
          <a:r>
            <a:rPr lang="en-US" dirty="0" err="1"/>
            <a:t>sistem</a:t>
          </a:r>
          <a:r>
            <a:rPr lang="en-US" dirty="0"/>
            <a:t> </a:t>
          </a:r>
          <a:r>
            <a:rPr lang="en-US" dirty="0" err="1"/>
            <a:t>kepegawaian</a:t>
          </a:r>
          <a:endParaRPr lang="en-US" dirty="0"/>
        </a:p>
      </dgm:t>
    </dgm:pt>
    <dgm:pt modelId="{7CC93AC7-B6D2-47FE-B9E9-DB6E92175F64}" type="parTrans" cxnId="{F20F76D9-7B93-4455-88BB-4DF014AB0800}">
      <dgm:prSet/>
      <dgm:spPr/>
      <dgm:t>
        <a:bodyPr/>
        <a:lstStyle/>
        <a:p>
          <a:endParaRPr lang="en-US"/>
        </a:p>
      </dgm:t>
    </dgm:pt>
    <dgm:pt modelId="{896C960E-2E01-4662-8756-6930C204FEB4}" type="sibTrans" cxnId="{F20F76D9-7B93-4455-88BB-4DF014AB0800}">
      <dgm:prSet/>
      <dgm:spPr/>
      <dgm:t>
        <a:bodyPr/>
        <a:lstStyle/>
        <a:p>
          <a:endParaRPr lang="en-US"/>
        </a:p>
      </dgm:t>
    </dgm:pt>
    <dgm:pt modelId="{B30A7019-81DC-4830-8AE1-76B9C9A6EE9B}" type="pres">
      <dgm:prSet presAssocID="{6C789028-9A95-48AC-8913-4247D4DE6415}" presName="Name0" presStyleCnt="0">
        <dgm:presLayoutVars>
          <dgm:dir/>
          <dgm:resizeHandles val="exact"/>
        </dgm:presLayoutVars>
      </dgm:prSet>
      <dgm:spPr/>
    </dgm:pt>
    <dgm:pt modelId="{A9B2150B-DB17-4E4F-A939-DCEE01C5176F}" type="pres">
      <dgm:prSet presAssocID="{08A228F7-3854-43F7-A873-A1064D8465A4}" presName="node" presStyleLbl="node1" presStyleIdx="0" presStyleCnt="3">
        <dgm:presLayoutVars>
          <dgm:bulletEnabled val="1"/>
        </dgm:presLayoutVars>
      </dgm:prSet>
      <dgm:spPr/>
    </dgm:pt>
    <dgm:pt modelId="{C17389B3-CC15-4733-88F8-EB986C195508}" type="pres">
      <dgm:prSet presAssocID="{419521C8-4A55-4AC3-8231-86C48343822D}" presName="sibTrans" presStyleLbl="sibTrans2D1" presStyleIdx="0" presStyleCnt="2"/>
      <dgm:spPr/>
    </dgm:pt>
    <dgm:pt modelId="{33EE8DBF-18C9-45CA-8A65-A0CD4010EC8B}" type="pres">
      <dgm:prSet presAssocID="{419521C8-4A55-4AC3-8231-86C48343822D}" presName="connectorText" presStyleLbl="sibTrans2D1" presStyleIdx="0" presStyleCnt="2"/>
      <dgm:spPr/>
    </dgm:pt>
    <dgm:pt modelId="{F8FC6243-C16E-420A-9489-F9BB178626FB}" type="pres">
      <dgm:prSet presAssocID="{86CD5293-DE95-4DC6-9CDC-23FD4F2406A4}" presName="node" presStyleLbl="node1" presStyleIdx="1" presStyleCnt="3">
        <dgm:presLayoutVars>
          <dgm:bulletEnabled val="1"/>
        </dgm:presLayoutVars>
      </dgm:prSet>
      <dgm:spPr/>
    </dgm:pt>
    <dgm:pt modelId="{91DD7621-CFDF-4F0E-BEF3-4769B84C420E}" type="pres">
      <dgm:prSet presAssocID="{21CED604-6A2E-438C-827C-85A688545421}" presName="sibTrans" presStyleLbl="sibTrans2D1" presStyleIdx="1" presStyleCnt="2"/>
      <dgm:spPr/>
    </dgm:pt>
    <dgm:pt modelId="{4216E7C4-27A2-404A-9015-752BB09C5368}" type="pres">
      <dgm:prSet presAssocID="{21CED604-6A2E-438C-827C-85A688545421}" presName="connectorText" presStyleLbl="sibTrans2D1" presStyleIdx="1" presStyleCnt="2"/>
      <dgm:spPr/>
    </dgm:pt>
    <dgm:pt modelId="{3038C05D-07AA-4F97-B30C-B61132B9CDA3}" type="pres">
      <dgm:prSet presAssocID="{A2FCFE07-74C9-4A3C-BD50-56A050C5B12A}" presName="node" presStyleLbl="node1" presStyleIdx="2" presStyleCnt="3" custScaleY="99723">
        <dgm:presLayoutVars>
          <dgm:bulletEnabled val="1"/>
        </dgm:presLayoutVars>
      </dgm:prSet>
      <dgm:spPr/>
    </dgm:pt>
  </dgm:ptLst>
  <dgm:cxnLst>
    <dgm:cxn modelId="{51A4DE0F-E42A-4D76-9CE3-63E392C6CC04}" type="presOf" srcId="{419521C8-4A55-4AC3-8231-86C48343822D}" destId="{C17389B3-CC15-4733-88F8-EB986C195508}" srcOrd="0" destOrd="0" presId="urn:microsoft.com/office/officeart/2005/8/layout/process1"/>
    <dgm:cxn modelId="{7E170510-6758-4692-87E0-CCC5017B8FF0}" type="presOf" srcId="{08A228F7-3854-43F7-A873-A1064D8465A4}" destId="{A9B2150B-DB17-4E4F-A939-DCEE01C5176F}" srcOrd="0" destOrd="0" presId="urn:microsoft.com/office/officeart/2005/8/layout/process1"/>
    <dgm:cxn modelId="{570E9E11-D191-4938-93BE-5EAF5633CDDF}" type="presOf" srcId="{A2FCFE07-74C9-4A3C-BD50-56A050C5B12A}" destId="{3038C05D-07AA-4F97-B30C-B61132B9CDA3}" srcOrd="0" destOrd="0" presId="urn:microsoft.com/office/officeart/2005/8/layout/process1"/>
    <dgm:cxn modelId="{B8EE8866-E9FE-4F2B-B0FB-8A5EE7A96A11}" type="presOf" srcId="{419521C8-4A55-4AC3-8231-86C48343822D}" destId="{33EE8DBF-18C9-45CA-8A65-A0CD4010EC8B}" srcOrd="1" destOrd="0" presId="urn:microsoft.com/office/officeart/2005/8/layout/process1"/>
    <dgm:cxn modelId="{E9DBE04A-7975-48F6-8A53-E41A05B408A8}" srcId="{6C789028-9A95-48AC-8913-4247D4DE6415}" destId="{86CD5293-DE95-4DC6-9CDC-23FD4F2406A4}" srcOrd="1" destOrd="0" parTransId="{9537CDBB-960B-4EE0-8F83-5BE27930D3EA}" sibTransId="{21CED604-6A2E-438C-827C-85A688545421}"/>
    <dgm:cxn modelId="{B511DD5A-ECAB-4380-A08B-5E1ADC6BA3D0}" type="presOf" srcId="{6C789028-9A95-48AC-8913-4247D4DE6415}" destId="{B30A7019-81DC-4830-8AE1-76B9C9A6EE9B}" srcOrd="0" destOrd="0" presId="urn:microsoft.com/office/officeart/2005/8/layout/process1"/>
    <dgm:cxn modelId="{46DF4D96-E768-4763-92EB-04CC602A3CC9}" type="presOf" srcId="{21CED604-6A2E-438C-827C-85A688545421}" destId="{4216E7C4-27A2-404A-9015-752BB09C5368}" srcOrd="1" destOrd="0" presId="urn:microsoft.com/office/officeart/2005/8/layout/process1"/>
    <dgm:cxn modelId="{F52693AF-08C9-49C3-87A8-ABDD7BCDCBFB}" srcId="{6C789028-9A95-48AC-8913-4247D4DE6415}" destId="{08A228F7-3854-43F7-A873-A1064D8465A4}" srcOrd="0" destOrd="0" parTransId="{B9B89C29-FD5C-4F45-8300-89763D7E0084}" sibTransId="{419521C8-4A55-4AC3-8231-86C48343822D}"/>
    <dgm:cxn modelId="{E8A4A9B0-1FE2-4930-9235-55174415BC28}" type="presOf" srcId="{86CD5293-DE95-4DC6-9CDC-23FD4F2406A4}" destId="{F8FC6243-C16E-420A-9489-F9BB178626FB}" srcOrd="0" destOrd="0" presId="urn:microsoft.com/office/officeart/2005/8/layout/process1"/>
    <dgm:cxn modelId="{36D155BF-0652-4033-8D01-07FB33ECF805}" type="presOf" srcId="{21CED604-6A2E-438C-827C-85A688545421}" destId="{91DD7621-CFDF-4F0E-BEF3-4769B84C420E}" srcOrd="0" destOrd="0" presId="urn:microsoft.com/office/officeart/2005/8/layout/process1"/>
    <dgm:cxn modelId="{F20F76D9-7B93-4455-88BB-4DF014AB0800}" srcId="{6C789028-9A95-48AC-8913-4247D4DE6415}" destId="{A2FCFE07-74C9-4A3C-BD50-56A050C5B12A}" srcOrd="2" destOrd="0" parTransId="{7CC93AC7-B6D2-47FE-B9E9-DB6E92175F64}" sibTransId="{896C960E-2E01-4662-8756-6930C204FEB4}"/>
    <dgm:cxn modelId="{082E066E-44F9-40B2-B287-63A8CF74C7DA}" type="presParOf" srcId="{B30A7019-81DC-4830-8AE1-76B9C9A6EE9B}" destId="{A9B2150B-DB17-4E4F-A939-DCEE01C5176F}" srcOrd="0" destOrd="0" presId="urn:microsoft.com/office/officeart/2005/8/layout/process1"/>
    <dgm:cxn modelId="{1F1FE3C8-5D06-4846-AA59-EA63A6BDDD09}" type="presParOf" srcId="{B30A7019-81DC-4830-8AE1-76B9C9A6EE9B}" destId="{C17389B3-CC15-4733-88F8-EB986C195508}" srcOrd="1" destOrd="0" presId="urn:microsoft.com/office/officeart/2005/8/layout/process1"/>
    <dgm:cxn modelId="{DDA0E817-4C91-4C9D-8107-93F100E73791}" type="presParOf" srcId="{C17389B3-CC15-4733-88F8-EB986C195508}" destId="{33EE8DBF-18C9-45CA-8A65-A0CD4010EC8B}" srcOrd="0" destOrd="0" presId="urn:microsoft.com/office/officeart/2005/8/layout/process1"/>
    <dgm:cxn modelId="{EACA9E58-69BC-48B2-864D-BCB7F05C9DCD}" type="presParOf" srcId="{B30A7019-81DC-4830-8AE1-76B9C9A6EE9B}" destId="{F8FC6243-C16E-420A-9489-F9BB178626FB}" srcOrd="2" destOrd="0" presId="urn:microsoft.com/office/officeart/2005/8/layout/process1"/>
    <dgm:cxn modelId="{91E69F33-AB8D-4975-881F-F5115640E64D}" type="presParOf" srcId="{B30A7019-81DC-4830-8AE1-76B9C9A6EE9B}" destId="{91DD7621-CFDF-4F0E-BEF3-4769B84C420E}" srcOrd="3" destOrd="0" presId="urn:microsoft.com/office/officeart/2005/8/layout/process1"/>
    <dgm:cxn modelId="{431D028F-3E3C-47F5-8639-8C3525DA6341}" type="presParOf" srcId="{91DD7621-CFDF-4F0E-BEF3-4769B84C420E}" destId="{4216E7C4-27A2-404A-9015-752BB09C5368}" srcOrd="0" destOrd="0" presId="urn:microsoft.com/office/officeart/2005/8/layout/process1"/>
    <dgm:cxn modelId="{8CE8BCC1-003D-461B-B588-8C8B22CF38E7}" type="presParOf" srcId="{B30A7019-81DC-4830-8AE1-76B9C9A6EE9B}" destId="{3038C05D-07AA-4F97-B30C-B61132B9CDA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77486-B1DA-4F69-ABDE-60D46129C0FA}">
      <dsp:nvSpPr>
        <dsp:cNvPr id="0" name=""/>
        <dsp:cNvSpPr/>
      </dsp:nvSpPr>
      <dsp:spPr>
        <a:xfrm>
          <a:off x="0" y="42705"/>
          <a:ext cx="3540540" cy="319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785" tIns="812292" rIns="27478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000" kern="1200" dirty="0"/>
            <a:t>Diperlukan pengelolaan arsip berbasis elektronik untuk mendorong keterpaduan dan pemanfaatan arsip sebagai instrumen penyelenggaraan pemerintahan</a:t>
          </a:r>
          <a:endParaRPr lang="en-US" sz="2000" kern="1200" dirty="0"/>
        </a:p>
      </dsp:txBody>
      <dsp:txXfrm>
        <a:off x="0" y="42705"/>
        <a:ext cx="3540540" cy="3194100"/>
      </dsp:txXfrm>
    </dsp:sp>
    <dsp:sp modelId="{E18792BB-39CA-4ECD-B1E6-A8FECB95D1D4}">
      <dsp:nvSpPr>
        <dsp:cNvPr id="0" name=""/>
        <dsp:cNvSpPr/>
      </dsp:nvSpPr>
      <dsp:spPr>
        <a:xfrm>
          <a:off x="177027" y="6704"/>
          <a:ext cx="2478378" cy="6116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677" tIns="0" rIns="93677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id-ID" altLang="id-ID" sz="2800" b="1" i="0" strike="noStrike" kern="1200" cap="none" normalizeH="0" baseline="0" dirty="0">
              <a:ln/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rPr>
            <a:t>URGENSI</a:t>
          </a:r>
          <a:endParaRPr lang="en-US" sz="2800" kern="1200" dirty="0"/>
        </a:p>
      </dsp:txBody>
      <dsp:txXfrm>
        <a:off x="206885" y="36562"/>
        <a:ext cx="2418662" cy="551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2150B-DB17-4E4F-A939-DCEE01C5176F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Membuat</a:t>
          </a:r>
          <a:r>
            <a:rPr lang="en-US" sz="1800" kern="1200" dirty="0"/>
            <a:t> </a:t>
          </a:r>
          <a:r>
            <a:rPr lang="en-US" sz="1800" kern="1200" dirty="0" err="1"/>
            <a:t>Standar</a:t>
          </a:r>
          <a:r>
            <a:rPr lang="en-US" sz="1800" kern="1200" dirty="0"/>
            <a:t> Data dan </a:t>
          </a:r>
          <a:r>
            <a:rPr lang="en-US" sz="1800" kern="1200" dirty="0" err="1"/>
            <a:t>Dokumen</a:t>
          </a:r>
          <a:r>
            <a:rPr lang="en-US" sz="1800" kern="1200" dirty="0"/>
            <a:t> </a:t>
          </a:r>
          <a:r>
            <a:rPr lang="en-US" sz="1800" kern="1200" dirty="0" err="1"/>
            <a:t>Elektronik</a:t>
          </a:r>
          <a:r>
            <a:rPr lang="en-US" sz="1800" kern="1200" dirty="0"/>
            <a:t> </a:t>
          </a:r>
          <a:r>
            <a:rPr lang="en-US" sz="1800" kern="1200" dirty="0" err="1"/>
            <a:t>Bidang</a:t>
          </a:r>
          <a:r>
            <a:rPr lang="en-US" sz="1800" kern="1200" dirty="0"/>
            <a:t> </a:t>
          </a:r>
          <a:r>
            <a:rPr lang="en-US" sz="1800" kern="1200" dirty="0" err="1"/>
            <a:t>Kepegawaian</a:t>
          </a:r>
          <a:endParaRPr lang="en-US" sz="1800" kern="1200" dirty="0"/>
        </a:p>
      </dsp:txBody>
      <dsp:txXfrm>
        <a:off x="44665" y="2106299"/>
        <a:ext cx="2060143" cy="1206068"/>
      </dsp:txXfrm>
    </dsp:sp>
    <dsp:sp modelId="{C17389B3-CC15-4733-88F8-EB986C195508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55850" y="2550475"/>
        <a:ext cx="316861" cy="317716"/>
      </dsp:txXfrm>
    </dsp:sp>
    <dsp:sp modelId="{F8FC6243-C16E-420A-9489-F9BB178626FB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Membangun</a:t>
          </a:r>
          <a:r>
            <a:rPr lang="en-US" sz="1800" kern="1200" dirty="0"/>
            <a:t> </a:t>
          </a:r>
          <a:r>
            <a:rPr lang="en-US" sz="1800" kern="1200" dirty="0" err="1"/>
            <a:t>sistem</a:t>
          </a:r>
          <a:r>
            <a:rPr lang="en-US" sz="1800" kern="1200" dirty="0"/>
            <a:t> SDM </a:t>
          </a:r>
          <a:r>
            <a:rPr lang="en-US" sz="1800" kern="1200" dirty="0" err="1"/>
            <a:t>elektronik</a:t>
          </a:r>
          <a:r>
            <a:rPr lang="en-US" sz="1800" kern="1200" dirty="0"/>
            <a:t> </a:t>
          </a:r>
          <a:r>
            <a:rPr lang="en-US" sz="1800" kern="1200" dirty="0" err="1"/>
            <a:t>mengacu</a:t>
          </a:r>
          <a:r>
            <a:rPr lang="en-US" sz="1800" kern="1200" dirty="0"/>
            <a:t> pada </a:t>
          </a:r>
          <a:r>
            <a:rPr lang="en-US" sz="1800" kern="1200" dirty="0" err="1"/>
            <a:t>standar</a:t>
          </a:r>
          <a:r>
            <a:rPr lang="en-US" sz="1800" kern="1200" dirty="0"/>
            <a:t> BKN</a:t>
          </a:r>
        </a:p>
      </dsp:txBody>
      <dsp:txXfrm>
        <a:off x="3033928" y="2106299"/>
        <a:ext cx="2060143" cy="1206068"/>
      </dsp:txXfrm>
    </dsp:sp>
    <dsp:sp modelId="{91DD7621-CFDF-4F0E-BEF3-4769B84C420E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345112" y="2550475"/>
        <a:ext cx="316861" cy="317716"/>
      </dsp:txXfrm>
    </dsp:sp>
    <dsp:sp modelId="{3038C05D-07AA-4F97-B30C-B61132B9CDA3}">
      <dsp:nvSpPr>
        <dsp:cNvPr id="0" name=""/>
        <dsp:cNvSpPr/>
      </dsp:nvSpPr>
      <dsp:spPr>
        <a:xfrm>
          <a:off x="5985668" y="2070551"/>
          <a:ext cx="2135187" cy="1277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Membangun</a:t>
          </a:r>
          <a:r>
            <a:rPr lang="en-US" sz="1800" kern="1200" dirty="0"/>
            <a:t> </a:t>
          </a:r>
          <a:r>
            <a:rPr lang="en-US" sz="1800" kern="1200" dirty="0" err="1"/>
            <a:t>Integrasi</a:t>
          </a:r>
          <a:r>
            <a:rPr lang="en-US" sz="1800" kern="1200" dirty="0"/>
            <a:t> </a:t>
          </a:r>
          <a:r>
            <a:rPr lang="en-US" sz="1800" kern="1200" dirty="0" err="1"/>
            <a:t>antar</a:t>
          </a:r>
          <a:r>
            <a:rPr lang="en-US" sz="1800" kern="1200" dirty="0"/>
            <a:t> </a:t>
          </a:r>
          <a:r>
            <a:rPr lang="en-US" sz="1800" kern="1200" dirty="0" err="1"/>
            <a:t>sistem</a:t>
          </a:r>
          <a:r>
            <a:rPr lang="en-US" sz="1800" kern="1200" dirty="0"/>
            <a:t> </a:t>
          </a:r>
          <a:r>
            <a:rPr lang="en-US" sz="1800" kern="1200" dirty="0" err="1"/>
            <a:t>kepegawaian</a:t>
          </a:r>
          <a:endParaRPr lang="en-US" sz="1800" kern="1200" dirty="0"/>
        </a:p>
      </dsp:txBody>
      <dsp:txXfrm>
        <a:off x="6023087" y="2107970"/>
        <a:ext cx="2060349" cy="1202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FB3C7-551E-42E9-B744-E8886BB5D549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6D14F-7E2E-41DA-AFE6-15F3314A4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94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6CDF-1D22-41A4-A605-F97CBBB55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72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20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6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baseline="0" dirty="0" err="1"/>
              <a:t>Peraturan</a:t>
            </a:r>
            <a:r>
              <a:rPr lang="en-US" baseline="0" dirty="0"/>
              <a:t> </a:t>
            </a:r>
            <a:r>
              <a:rPr lang="en-US" baseline="0" dirty="0" err="1"/>
              <a:t>Presiden</a:t>
            </a:r>
            <a:r>
              <a:rPr lang="en-US" baseline="0" dirty="0"/>
              <a:t> 95/2018 </a:t>
            </a:r>
            <a:r>
              <a:rPr lang="en-US" baseline="0" dirty="0" err="1"/>
              <a:t>tentang</a:t>
            </a:r>
            <a:r>
              <a:rPr lang="en-US" baseline="0" dirty="0"/>
              <a:t> SPBE: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Tata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Kelola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SPBE;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Manajemen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SPBE;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Audit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Teknologi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Informasi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Komunikasi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penyelenggara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SPBE;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percepatan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SPBE;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N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 pemantauan dan evaluasi SPBE.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6CDF-1D22-41A4-A605-F97CBBB55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10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4850" y="674688"/>
            <a:ext cx="5992813" cy="3371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meningkatkan</a:t>
            </a:r>
            <a:r>
              <a:rPr lang="en-GB" dirty="0"/>
              <a:t> </a:t>
            </a:r>
            <a:r>
              <a:rPr lang="en-GB" dirty="0" err="1"/>
              <a:t>kualitas</a:t>
            </a:r>
            <a:r>
              <a:rPr lang="en-GB" dirty="0"/>
              <a:t> </a:t>
            </a:r>
            <a:r>
              <a:rPr lang="en-GB" dirty="0" err="1"/>
              <a:t>penyelenggaraan</a:t>
            </a:r>
            <a:r>
              <a:rPr lang="en-GB" baseline="0" dirty="0"/>
              <a:t> </a:t>
            </a:r>
            <a:r>
              <a:rPr lang="en-GB" dirty="0" err="1"/>
              <a:t>pemerintahan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pelayanan</a:t>
            </a:r>
            <a:r>
              <a:rPr lang="en-GB" dirty="0"/>
              <a:t> </a:t>
            </a:r>
            <a:r>
              <a:rPr lang="en-GB" dirty="0" err="1"/>
              <a:t>publik</a:t>
            </a:r>
            <a:r>
              <a:rPr lang="en-GB" dirty="0"/>
              <a:t>, </a:t>
            </a:r>
            <a:r>
              <a:rPr lang="en-GB" dirty="0" err="1"/>
              <a:t>dilakukan</a:t>
            </a:r>
            <a:endParaRPr lang="en-GB" dirty="0"/>
          </a:p>
          <a:p>
            <a:r>
              <a:rPr lang="en-GB" dirty="0" err="1"/>
              <a:t>percepatan</a:t>
            </a:r>
            <a:r>
              <a:rPr lang="en-GB" dirty="0"/>
              <a:t> SPBE di </a:t>
            </a:r>
            <a:r>
              <a:rPr lang="en-GB" dirty="0" err="1"/>
              <a:t>Instansi</a:t>
            </a:r>
            <a:r>
              <a:rPr lang="en-GB" dirty="0"/>
              <a:t> </a:t>
            </a:r>
            <a:r>
              <a:rPr lang="en-GB" dirty="0" err="1"/>
              <a:t>Pusat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Pemerintah</a:t>
            </a:r>
            <a:r>
              <a:rPr lang="en-GB" baseline="0" dirty="0"/>
              <a:t> </a:t>
            </a:r>
            <a:r>
              <a:rPr lang="en-GB" dirty="0"/>
              <a:t>Daerah.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Percepatan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SPBE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dilakukan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membangun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Aplikasi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Umum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Infrastruktur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SPBE Nasional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untuk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memberikan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Layanan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SPBE.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Pembangunan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atau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pengembangan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Aplikasi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Umum ditujukan untuk memberikan Layanan SPBE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mendukung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kegiatan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pemerintahan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bidang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Ganti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eselon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/ biro di masing2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kelompok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domain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330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Pada</a:t>
            </a:r>
            <a:r>
              <a:rPr lang="en-GB" dirty="0"/>
              <a:t> area</a:t>
            </a:r>
            <a:r>
              <a:rPr lang="en-GB" baseline="0" dirty="0"/>
              <a:t> </a:t>
            </a:r>
            <a:r>
              <a:rPr lang="en-GB" baseline="0" dirty="0" err="1"/>
              <a:t>perubahan</a:t>
            </a:r>
            <a:r>
              <a:rPr lang="en-GB" baseline="0" dirty="0"/>
              <a:t> </a:t>
            </a:r>
            <a:r>
              <a:rPr lang="en-GB" baseline="0" dirty="0" err="1"/>
              <a:t>tata</a:t>
            </a:r>
            <a:r>
              <a:rPr lang="en-GB" baseline="0" dirty="0"/>
              <a:t> </a:t>
            </a:r>
            <a:r>
              <a:rPr lang="en-GB" baseline="0" dirty="0" err="1"/>
              <a:t>laksana</a:t>
            </a:r>
            <a:r>
              <a:rPr lang="en-GB" baseline="0" dirty="0"/>
              <a:t>, </a:t>
            </a:r>
            <a:r>
              <a:rPr lang="en-GB" baseline="0" dirty="0" err="1"/>
              <a:t>pengelolaan</a:t>
            </a:r>
            <a:r>
              <a:rPr lang="en-GB" baseline="0" dirty="0"/>
              <a:t> </a:t>
            </a:r>
            <a:r>
              <a:rPr lang="en-GB" baseline="0" dirty="0" err="1"/>
              <a:t>arsip</a:t>
            </a:r>
            <a:r>
              <a:rPr lang="en-GB" baseline="0" dirty="0"/>
              <a:t> yang </a:t>
            </a:r>
            <a:r>
              <a:rPr lang="en-GB" baseline="0" dirty="0" err="1"/>
              <a:t>berkualitas</a:t>
            </a:r>
            <a:r>
              <a:rPr lang="en-GB" baseline="0" dirty="0"/>
              <a:t> </a:t>
            </a:r>
            <a:r>
              <a:rPr lang="en-GB" baseline="0" dirty="0" err="1"/>
              <a:t>menjadi</a:t>
            </a:r>
            <a:r>
              <a:rPr lang="en-GB" baseline="0" dirty="0"/>
              <a:t> </a:t>
            </a:r>
            <a:r>
              <a:rPr lang="en-GB" baseline="0" dirty="0" err="1"/>
              <a:t>salah</a:t>
            </a:r>
            <a:r>
              <a:rPr lang="en-GB" baseline="0" dirty="0"/>
              <a:t> </a:t>
            </a:r>
            <a:r>
              <a:rPr lang="en-GB" baseline="0" dirty="0" err="1"/>
              <a:t>satu</a:t>
            </a:r>
            <a:r>
              <a:rPr lang="en-GB" baseline="0" dirty="0"/>
              <a:t> target yang </a:t>
            </a:r>
            <a:r>
              <a:rPr lang="en-GB" baseline="0" dirty="0" err="1"/>
              <a:t>harus</a:t>
            </a:r>
            <a:r>
              <a:rPr lang="en-GB" baseline="0" dirty="0"/>
              <a:t> </a:t>
            </a:r>
            <a:r>
              <a:rPr lang="en-GB" baseline="0" dirty="0" err="1"/>
              <a:t>dicapai</a:t>
            </a:r>
            <a:r>
              <a:rPr lang="en-GB" baseline="0" dirty="0"/>
              <a:t>.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Kualitas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pengelolaan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arsip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pengukuran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indikator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dilakukan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fi-FI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melihat kondisi apakah penataan arsip pada instansi pemerintah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telah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sesuai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dengan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Peraturan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Kepala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Arsip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Nasional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Republik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Indonesia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Nomor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38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Tahun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2015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tentang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Pedoman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Pengawasan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Kearsipan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arsip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yang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berkualitas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mendukung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seluruh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perubahan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reformasi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birokrasi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50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28299">
              <a:defRPr/>
            </a:pPr>
            <a:fld id="{0BF20BA8-12AF-476D-99B2-894C09A4EE62}" type="slidenum">
              <a:rPr lang="en-GB">
                <a:solidFill>
                  <a:prstClr val="black"/>
                </a:solidFill>
                <a:latin typeface="Calibri"/>
              </a:rPr>
              <a:pPr defTabSz="928299">
                <a:defRPr/>
              </a:pPr>
              <a:t>11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0172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r>
              <a:rPr lang="en-US" dirty="0"/>
              <a:t> </a:t>
            </a:r>
            <a:r>
              <a:rPr lang="en-US" dirty="0" err="1"/>
              <a:t>dipindah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76CDF-1D22-41A4-A605-F97CBBB554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09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Yang </a:t>
            </a:r>
            <a:r>
              <a:rPr lang="en-US" dirty="0" err="1"/>
              <a:t>gambar</a:t>
            </a:r>
            <a:r>
              <a:rPr lang="en-US" dirty="0"/>
              <a:t> API </a:t>
            </a:r>
            <a:r>
              <a:rPr lang="en-US" dirty="0" err="1"/>
              <a:t>ditengah</a:t>
            </a:r>
            <a:r>
              <a:rPr lang="en-US" dirty="0"/>
              <a:t> </a:t>
            </a:r>
            <a:r>
              <a:rPr lang="en-US" dirty="0" err="1"/>
              <a:t>aplikasinya</a:t>
            </a:r>
            <a:r>
              <a:rPr lang="en-US" dirty="0"/>
              <a:t> di </a:t>
            </a:r>
            <a:r>
              <a:rPr lang="en-US" dirty="0" err="1"/>
              <a:t>atas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6D14F-7E2E-41DA-AFE6-15F3314A41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4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F86B-198A-4264-BC87-A4FD4509920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D612-1829-4412-89A7-EA25859A18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7437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F86B-198A-4264-BC87-A4FD4509920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D612-1829-4412-89A7-EA25859A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F86B-198A-4264-BC87-A4FD4509920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D612-1829-4412-89A7-EA25859A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1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24877" y="128634"/>
            <a:ext cx="11162209" cy="750083"/>
          </a:xfrm>
        </p:spPr>
        <p:txBody>
          <a:bodyPr/>
          <a:lstStyle>
            <a:lvl1pPr>
              <a:defRPr spc="10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276035" y="6394245"/>
            <a:ext cx="5185026" cy="365125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582292" y="6394245"/>
            <a:ext cx="604913" cy="365125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63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rot="10800000">
            <a:off x="-11726" y="5487365"/>
            <a:ext cx="12270771" cy="2152185"/>
            <a:chOff x="0" y="-156114"/>
            <a:chExt cx="24535152" cy="4304369"/>
          </a:xfrm>
        </p:grpSpPr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23378291" y="2431564"/>
              <a:ext cx="1134322" cy="1716691"/>
            </a:xfrm>
            <a:custGeom>
              <a:avLst/>
              <a:gdLst>
                <a:gd name="T0" fmla="*/ 0 w 1152"/>
                <a:gd name="T1" fmla="*/ 1739 h 1740"/>
                <a:gd name="T2" fmla="*/ 1151 w 1152"/>
                <a:gd name="T3" fmla="*/ 918 h 1740"/>
                <a:gd name="T4" fmla="*/ 1151 w 1152"/>
                <a:gd name="T5" fmla="*/ 0 h 1740"/>
                <a:gd name="T6" fmla="*/ 0 w 1152"/>
                <a:gd name="T7" fmla="*/ 1739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1740">
                  <a:moveTo>
                    <a:pt x="0" y="1739"/>
                  </a:moveTo>
                  <a:lnTo>
                    <a:pt x="1151" y="918"/>
                  </a:lnTo>
                  <a:lnTo>
                    <a:pt x="1151" y="0"/>
                  </a:lnTo>
                  <a:lnTo>
                    <a:pt x="0" y="173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23079221" y="-88970"/>
              <a:ext cx="1455931" cy="4233061"/>
            </a:xfrm>
            <a:custGeom>
              <a:avLst/>
              <a:gdLst>
                <a:gd name="T0" fmla="*/ 0 w 1479"/>
                <a:gd name="T1" fmla="*/ 0 h 4296"/>
                <a:gd name="T2" fmla="*/ 327 w 1479"/>
                <a:gd name="T3" fmla="*/ 4295 h 4296"/>
                <a:gd name="T4" fmla="*/ 1478 w 1479"/>
                <a:gd name="T5" fmla="*/ 2556 h 4296"/>
                <a:gd name="T6" fmla="*/ 1478 w 1479"/>
                <a:gd name="T7" fmla="*/ 0 h 4296"/>
                <a:gd name="T8" fmla="*/ 0 w 147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9" h="4296">
                  <a:moveTo>
                    <a:pt x="0" y="0"/>
                  </a:moveTo>
                  <a:lnTo>
                    <a:pt x="327" y="4295"/>
                  </a:lnTo>
                  <a:lnTo>
                    <a:pt x="1478" y="2556"/>
                  </a:lnTo>
                  <a:lnTo>
                    <a:pt x="147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20776620" y="-88970"/>
              <a:ext cx="2646748" cy="4233061"/>
            </a:xfrm>
            <a:custGeom>
              <a:avLst/>
              <a:gdLst>
                <a:gd name="T0" fmla="*/ 0 w 2687"/>
                <a:gd name="T1" fmla="*/ 0 h 4296"/>
                <a:gd name="T2" fmla="*/ 2686 w 2687"/>
                <a:gd name="T3" fmla="*/ 4295 h 4296"/>
                <a:gd name="T4" fmla="*/ 2359 w 2687"/>
                <a:gd name="T5" fmla="*/ 0 h 4296"/>
                <a:gd name="T6" fmla="*/ 0 w 2687"/>
                <a:gd name="T7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7" h="4296">
                  <a:moveTo>
                    <a:pt x="0" y="0"/>
                  </a:moveTo>
                  <a:lnTo>
                    <a:pt x="2686" y="4295"/>
                  </a:lnTo>
                  <a:lnTo>
                    <a:pt x="235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20420243" y="-88970"/>
              <a:ext cx="3003125" cy="4233061"/>
            </a:xfrm>
            <a:custGeom>
              <a:avLst/>
              <a:gdLst>
                <a:gd name="T0" fmla="*/ 0 w 3049"/>
                <a:gd name="T1" fmla="*/ 0 h 4296"/>
                <a:gd name="T2" fmla="*/ 43 w 3049"/>
                <a:gd name="T3" fmla="*/ 3187 h 4296"/>
                <a:gd name="T4" fmla="*/ 3048 w 3049"/>
                <a:gd name="T5" fmla="*/ 4295 h 4296"/>
                <a:gd name="T6" fmla="*/ 362 w 3049"/>
                <a:gd name="T7" fmla="*/ 0 h 4296"/>
                <a:gd name="T8" fmla="*/ 0 w 3049"/>
                <a:gd name="T9" fmla="*/ 0 h 4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9" h="4296">
                  <a:moveTo>
                    <a:pt x="0" y="0"/>
                  </a:moveTo>
                  <a:lnTo>
                    <a:pt x="43" y="3187"/>
                  </a:lnTo>
                  <a:lnTo>
                    <a:pt x="3048" y="4295"/>
                  </a:lnTo>
                  <a:lnTo>
                    <a:pt x="362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17677877" y="-88971"/>
              <a:ext cx="2785824" cy="3142198"/>
            </a:xfrm>
            <a:custGeom>
              <a:avLst/>
              <a:gdLst>
                <a:gd name="T0" fmla="*/ 2126 w 2826"/>
                <a:gd name="T1" fmla="*/ 0 h 3188"/>
                <a:gd name="T2" fmla="*/ 0 w 2826"/>
                <a:gd name="T3" fmla="*/ 1954 h 3188"/>
                <a:gd name="T4" fmla="*/ 2825 w 2826"/>
                <a:gd name="T5" fmla="*/ 3187 h 3188"/>
                <a:gd name="T6" fmla="*/ 2782 w 2826"/>
                <a:gd name="T7" fmla="*/ 0 h 3188"/>
                <a:gd name="T8" fmla="*/ 2126 w 2826"/>
                <a:gd name="T9" fmla="*/ 0 h 3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6" h="3188">
                  <a:moveTo>
                    <a:pt x="2126" y="0"/>
                  </a:moveTo>
                  <a:lnTo>
                    <a:pt x="0" y="1954"/>
                  </a:lnTo>
                  <a:lnTo>
                    <a:pt x="2825" y="3187"/>
                  </a:lnTo>
                  <a:lnTo>
                    <a:pt x="2782" y="0"/>
                  </a:lnTo>
                  <a:lnTo>
                    <a:pt x="2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7608342" y="-88971"/>
              <a:ext cx="2168684" cy="1925303"/>
            </a:xfrm>
            <a:custGeom>
              <a:avLst/>
              <a:gdLst>
                <a:gd name="T0" fmla="*/ 0 w 2199"/>
                <a:gd name="T1" fmla="*/ 0 h 1955"/>
                <a:gd name="T2" fmla="*/ 72 w 2199"/>
                <a:gd name="T3" fmla="*/ 1954 h 1955"/>
                <a:gd name="T4" fmla="*/ 2198 w 2199"/>
                <a:gd name="T5" fmla="*/ 0 h 1955"/>
                <a:gd name="T6" fmla="*/ 0 w 2199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9" h="1955">
                  <a:moveTo>
                    <a:pt x="0" y="0"/>
                  </a:moveTo>
                  <a:lnTo>
                    <a:pt x="72" y="1954"/>
                  </a:lnTo>
                  <a:lnTo>
                    <a:pt x="2198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4888518" y="-88734"/>
              <a:ext cx="2811899" cy="1925303"/>
            </a:xfrm>
            <a:custGeom>
              <a:avLst/>
              <a:gdLst>
                <a:gd name="T0" fmla="*/ 0 w 2852"/>
                <a:gd name="T1" fmla="*/ 0 h 1955"/>
                <a:gd name="T2" fmla="*/ 2851 w 2852"/>
                <a:gd name="T3" fmla="*/ 1954 h 1955"/>
                <a:gd name="T4" fmla="*/ 2779 w 2852"/>
                <a:gd name="T5" fmla="*/ 0 h 1955"/>
                <a:gd name="T6" fmla="*/ 0 w 2852"/>
                <a:gd name="T7" fmla="*/ 0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2" h="1955">
                  <a:moveTo>
                    <a:pt x="0" y="0"/>
                  </a:moveTo>
                  <a:lnTo>
                    <a:pt x="2851" y="1954"/>
                  </a:lnTo>
                  <a:lnTo>
                    <a:pt x="2779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3589856" y="-88970"/>
              <a:ext cx="4137447" cy="3520308"/>
            </a:xfrm>
            <a:custGeom>
              <a:avLst/>
              <a:gdLst>
                <a:gd name="T0" fmla="*/ 0 w 4196"/>
                <a:gd name="T1" fmla="*/ 0 h 3572"/>
                <a:gd name="T2" fmla="*/ 1886 w 4196"/>
                <a:gd name="T3" fmla="*/ 3571 h 3572"/>
                <a:gd name="T4" fmla="*/ 4195 w 4196"/>
                <a:gd name="T5" fmla="*/ 1954 h 3572"/>
                <a:gd name="T6" fmla="*/ 1344 w 4196"/>
                <a:gd name="T7" fmla="*/ 0 h 3572"/>
                <a:gd name="T8" fmla="*/ 0 w 4196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3572">
                  <a:moveTo>
                    <a:pt x="0" y="0"/>
                  </a:moveTo>
                  <a:lnTo>
                    <a:pt x="1886" y="3571"/>
                  </a:lnTo>
                  <a:lnTo>
                    <a:pt x="4195" y="1954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1104147" y="-111272"/>
              <a:ext cx="4346058" cy="3520308"/>
            </a:xfrm>
            <a:custGeom>
              <a:avLst/>
              <a:gdLst>
                <a:gd name="T0" fmla="*/ 965 w 4408"/>
                <a:gd name="T1" fmla="*/ 0 h 3572"/>
                <a:gd name="T2" fmla="*/ 0 w 4408"/>
                <a:gd name="T3" fmla="*/ 1760 h 3572"/>
                <a:gd name="T4" fmla="*/ 4407 w 4408"/>
                <a:gd name="T5" fmla="*/ 3571 h 3572"/>
                <a:gd name="T6" fmla="*/ 2521 w 4408"/>
                <a:gd name="T7" fmla="*/ 0 h 3572"/>
                <a:gd name="T8" fmla="*/ 965 w 4408"/>
                <a:gd name="T9" fmla="*/ 0 h 3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8" h="3572">
                  <a:moveTo>
                    <a:pt x="965" y="0"/>
                  </a:moveTo>
                  <a:lnTo>
                    <a:pt x="0" y="1760"/>
                  </a:lnTo>
                  <a:lnTo>
                    <a:pt x="4407" y="3571"/>
                  </a:lnTo>
                  <a:lnTo>
                    <a:pt x="2521" y="0"/>
                  </a:lnTo>
                  <a:lnTo>
                    <a:pt x="965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9793019" y="-88970"/>
              <a:ext cx="369415" cy="195571"/>
            </a:xfrm>
            <a:custGeom>
              <a:avLst/>
              <a:gdLst>
                <a:gd name="T0" fmla="*/ 112 w 374"/>
                <a:gd name="T1" fmla="*/ 0 h 198"/>
                <a:gd name="T2" fmla="*/ 0 w 374"/>
                <a:gd name="T3" fmla="*/ 197 h 198"/>
                <a:gd name="T4" fmla="*/ 373 w 374"/>
                <a:gd name="T5" fmla="*/ 0 h 198"/>
                <a:gd name="T6" fmla="*/ 112 w 374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198">
                  <a:moveTo>
                    <a:pt x="112" y="0"/>
                  </a:moveTo>
                  <a:lnTo>
                    <a:pt x="0" y="197"/>
                  </a:lnTo>
                  <a:lnTo>
                    <a:pt x="373" y="0"/>
                  </a:lnTo>
                  <a:lnTo>
                    <a:pt x="112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9698211" y="-88970"/>
              <a:ext cx="225996" cy="195571"/>
            </a:xfrm>
            <a:custGeom>
              <a:avLst/>
              <a:gdLst>
                <a:gd name="T0" fmla="*/ 0 w 231"/>
                <a:gd name="T1" fmla="*/ 0 h 198"/>
                <a:gd name="T2" fmla="*/ 118 w 231"/>
                <a:gd name="T3" fmla="*/ 197 h 198"/>
                <a:gd name="T4" fmla="*/ 230 w 231"/>
                <a:gd name="T5" fmla="*/ 0 h 198"/>
                <a:gd name="T6" fmla="*/ 0 w 23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198">
                  <a:moveTo>
                    <a:pt x="0" y="0"/>
                  </a:moveTo>
                  <a:lnTo>
                    <a:pt x="118" y="197"/>
                  </a:lnTo>
                  <a:lnTo>
                    <a:pt x="230" y="0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8502000" y="61758"/>
              <a:ext cx="2646751" cy="2259950"/>
            </a:xfrm>
            <a:custGeom>
              <a:avLst/>
              <a:gdLst>
                <a:gd name="T0" fmla="*/ 2685 w 2686"/>
                <a:gd name="T1" fmla="*/ 1563 h 2292"/>
                <a:gd name="T2" fmla="*/ 1308 w 2686"/>
                <a:gd name="T3" fmla="*/ 0 h 2292"/>
                <a:gd name="T4" fmla="*/ 0 w 2686"/>
                <a:gd name="T5" fmla="*/ 2291 h 2292"/>
                <a:gd name="T6" fmla="*/ 2685 w 2686"/>
                <a:gd name="T7" fmla="*/ 1563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6" h="2292">
                  <a:moveTo>
                    <a:pt x="2685" y="1563"/>
                  </a:moveTo>
                  <a:lnTo>
                    <a:pt x="1308" y="0"/>
                  </a:lnTo>
                  <a:lnTo>
                    <a:pt x="0" y="2291"/>
                  </a:lnTo>
                  <a:lnTo>
                    <a:pt x="2685" y="15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6821130" y="61996"/>
              <a:ext cx="2985743" cy="2259950"/>
            </a:xfrm>
            <a:custGeom>
              <a:avLst/>
              <a:gdLst>
                <a:gd name="T0" fmla="*/ 3029 w 3030"/>
                <a:gd name="T1" fmla="*/ 0 h 2292"/>
                <a:gd name="T2" fmla="*/ 0 w 3030"/>
                <a:gd name="T3" fmla="*/ 624 h 2292"/>
                <a:gd name="T4" fmla="*/ 1721 w 3030"/>
                <a:gd name="T5" fmla="*/ 2291 h 2292"/>
                <a:gd name="T6" fmla="*/ 3029 w 3030"/>
                <a:gd name="T7" fmla="*/ 0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0" h="2292">
                  <a:moveTo>
                    <a:pt x="3029" y="0"/>
                  </a:moveTo>
                  <a:lnTo>
                    <a:pt x="0" y="624"/>
                  </a:lnTo>
                  <a:lnTo>
                    <a:pt x="1721" y="2291"/>
                  </a:lnTo>
                  <a:lnTo>
                    <a:pt x="3029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6829814" y="-88970"/>
              <a:ext cx="2985743" cy="808366"/>
            </a:xfrm>
            <a:custGeom>
              <a:avLst/>
              <a:gdLst>
                <a:gd name="T0" fmla="*/ 61 w 3030"/>
                <a:gd name="T1" fmla="*/ 0 h 822"/>
                <a:gd name="T2" fmla="*/ 0 w 3030"/>
                <a:gd name="T3" fmla="*/ 821 h 822"/>
                <a:gd name="T4" fmla="*/ 3029 w 3030"/>
                <a:gd name="T5" fmla="*/ 197 h 822"/>
                <a:gd name="T6" fmla="*/ 2911 w 3030"/>
                <a:gd name="T7" fmla="*/ 0 h 822"/>
                <a:gd name="T8" fmla="*/ 61 w 3030"/>
                <a:gd name="T9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0" h="822">
                  <a:moveTo>
                    <a:pt x="61" y="0"/>
                  </a:moveTo>
                  <a:lnTo>
                    <a:pt x="0" y="821"/>
                  </a:lnTo>
                  <a:lnTo>
                    <a:pt x="3029" y="197"/>
                  </a:lnTo>
                  <a:lnTo>
                    <a:pt x="2911" y="0"/>
                  </a:lnTo>
                  <a:lnTo>
                    <a:pt x="61" y="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5975275" y="-88970"/>
              <a:ext cx="943094" cy="808366"/>
            </a:xfrm>
            <a:custGeom>
              <a:avLst/>
              <a:gdLst>
                <a:gd name="T0" fmla="*/ 0 w 955"/>
                <a:gd name="T1" fmla="*/ 0 h 822"/>
                <a:gd name="T2" fmla="*/ 893 w 955"/>
                <a:gd name="T3" fmla="*/ 821 h 822"/>
                <a:gd name="T4" fmla="*/ 954 w 955"/>
                <a:gd name="T5" fmla="*/ 0 h 822"/>
                <a:gd name="T6" fmla="*/ 0 w 955"/>
                <a:gd name="T7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5" h="822">
                  <a:moveTo>
                    <a:pt x="0" y="0"/>
                  </a:moveTo>
                  <a:lnTo>
                    <a:pt x="893" y="821"/>
                  </a:lnTo>
                  <a:lnTo>
                    <a:pt x="95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5608571" y="674793"/>
              <a:ext cx="2916204" cy="1642810"/>
            </a:xfrm>
            <a:custGeom>
              <a:avLst/>
              <a:gdLst>
                <a:gd name="T0" fmla="*/ 2958 w 2959"/>
                <a:gd name="T1" fmla="*/ 1667 h 1668"/>
                <a:gd name="T2" fmla="*/ 1237 w 2959"/>
                <a:gd name="T3" fmla="*/ 0 h 1668"/>
                <a:gd name="T4" fmla="*/ 0 w 2959"/>
                <a:gd name="T5" fmla="*/ 1323 h 1668"/>
                <a:gd name="T6" fmla="*/ 2958 w 2959"/>
                <a:gd name="T7" fmla="*/ 1667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59" h="1668">
                  <a:moveTo>
                    <a:pt x="2958" y="1667"/>
                  </a:moveTo>
                  <a:lnTo>
                    <a:pt x="1237" y="0"/>
                  </a:lnTo>
                  <a:lnTo>
                    <a:pt x="0" y="1323"/>
                  </a:lnTo>
                  <a:lnTo>
                    <a:pt x="2958" y="166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5092201" y="-155877"/>
              <a:ext cx="1760153" cy="2112184"/>
            </a:xfrm>
            <a:custGeom>
              <a:avLst/>
              <a:gdLst>
                <a:gd name="T0" fmla="*/ 0 w 1787"/>
                <a:gd name="T1" fmla="*/ 0 h 2145"/>
                <a:gd name="T2" fmla="*/ 549 w 1787"/>
                <a:gd name="T3" fmla="*/ 2144 h 2145"/>
                <a:gd name="T4" fmla="*/ 1786 w 1787"/>
                <a:gd name="T5" fmla="*/ 821 h 2145"/>
                <a:gd name="T6" fmla="*/ 893 w 1787"/>
                <a:gd name="T7" fmla="*/ 0 h 2145"/>
                <a:gd name="T8" fmla="*/ 0 w 1787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7" h="2145">
                  <a:moveTo>
                    <a:pt x="0" y="0"/>
                  </a:moveTo>
                  <a:lnTo>
                    <a:pt x="549" y="2144"/>
                  </a:lnTo>
                  <a:lnTo>
                    <a:pt x="1786" y="821"/>
                  </a:lnTo>
                  <a:lnTo>
                    <a:pt x="893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443059" y="190760"/>
              <a:ext cx="5232654" cy="2977052"/>
            </a:xfrm>
            <a:custGeom>
              <a:avLst/>
              <a:gdLst>
                <a:gd name="T0" fmla="*/ 5310 w 5311"/>
                <a:gd name="T1" fmla="*/ 1771 h 3020"/>
                <a:gd name="T2" fmla="*/ 853 w 5311"/>
                <a:gd name="T3" fmla="*/ 0 h 3020"/>
                <a:gd name="T4" fmla="*/ 0 w 5311"/>
                <a:gd name="T5" fmla="*/ 3019 h 3020"/>
                <a:gd name="T6" fmla="*/ 5310 w 5311"/>
                <a:gd name="T7" fmla="*/ 1771 h 3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11" h="3020">
                  <a:moveTo>
                    <a:pt x="5310" y="1771"/>
                  </a:moveTo>
                  <a:lnTo>
                    <a:pt x="853" y="0"/>
                  </a:lnTo>
                  <a:lnTo>
                    <a:pt x="0" y="3019"/>
                  </a:lnTo>
                  <a:lnTo>
                    <a:pt x="5310" y="1771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1264131" y="-156113"/>
              <a:ext cx="4393864" cy="2112184"/>
            </a:xfrm>
            <a:custGeom>
              <a:avLst/>
              <a:gdLst>
                <a:gd name="T0" fmla="*/ 936 w 4458"/>
                <a:gd name="T1" fmla="*/ 0 h 2145"/>
                <a:gd name="T2" fmla="*/ 0 w 4458"/>
                <a:gd name="T3" fmla="*/ 373 h 2145"/>
                <a:gd name="T4" fmla="*/ 4457 w 4458"/>
                <a:gd name="T5" fmla="*/ 2144 h 2145"/>
                <a:gd name="T6" fmla="*/ 3908 w 4458"/>
                <a:gd name="T7" fmla="*/ 0 h 2145"/>
                <a:gd name="T8" fmla="*/ 936 w 4458"/>
                <a:gd name="T9" fmla="*/ 0 h 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8" h="2145">
                  <a:moveTo>
                    <a:pt x="936" y="0"/>
                  </a:moveTo>
                  <a:lnTo>
                    <a:pt x="0" y="373"/>
                  </a:lnTo>
                  <a:lnTo>
                    <a:pt x="4457" y="2144"/>
                  </a:lnTo>
                  <a:lnTo>
                    <a:pt x="3908" y="0"/>
                  </a:lnTo>
                  <a:lnTo>
                    <a:pt x="936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1264131" y="-133574"/>
              <a:ext cx="921364" cy="369415"/>
            </a:xfrm>
            <a:custGeom>
              <a:avLst/>
              <a:gdLst>
                <a:gd name="T0" fmla="*/ 72 w 937"/>
                <a:gd name="T1" fmla="*/ 0 h 374"/>
                <a:gd name="T2" fmla="*/ 0 w 937"/>
                <a:gd name="T3" fmla="*/ 373 h 374"/>
                <a:gd name="T4" fmla="*/ 936 w 937"/>
                <a:gd name="T5" fmla="*/ 0 h 374"/>
                <a:gd name="T6" fmla="*/ 72 w 937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7" h="374">
                  <a:moveTo>
                    <a:pt x="72" y="0"/>
                  </a:moveTo>
                  <a:lnTo>
                    <a:pt x="0" y="373"/>
                  </a:lnTo>
                  <a:lnTo>
                    <a:pt x="936" y="0"/>
                  </a:lnTo>
                  <a:lnTo>
                    <a:pt x="7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734484" y="-133574"/>
              <a:ext cx="621488" cy="369415"/>
            </a:xfrm>
            <a:custGeom>
              <a:avLst/>
              <a:gdLst>
                <a:gd name="T0" fmla="*/ 0 w 629"/>
                <a:gd name="T1" fmla="*/ 0 h 374"/>
                <a:gd name="T2" fmla="*/ 556 w 629"/>
                <a:gd name="T3" fmla="*/ 373 h 374"/>
                <a:gd name="T4" fmla="*/ 628 w 629"/>
                <a:gd name="T5" fmla="*/ 0 h 374"/>
                <a:gd name="T6" fmla="*/ 0 w 629"/>
                <a:gd name="T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9" h="374">
                  <a:moveTo>
                    <a:pt x="0" y="0"/>
                  </a:moveTo>
                  <a:lnTo>
                    <a:pt x="556" y="373"/>
                  </a:lnTo>
                  <a:lnTo>
                    <a:pt x="628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0" y="885559"/>
              <a:ext cx="447642" cy="2259950"/>
            </a:xfrm>
            <a:custGeom>
              <a:avLst/>
              <a:gdLst>
                <a:gd name="T0" fmla="*/ 0 w 453"/>
                <a:gd name="T1" fmla="*/ 2104 h 2292"/>
                <a:gd name="T2" fmla="*/ 452 w 453"/>
                <a:gd name="T3" fmla="*/ 2291 h 2292"/>
                <a:gd name="T4" fmla="*/ 0 w 453"/>
                <a:gd name="T5" fmla="*/ 0 h 2292"/>
                <a:gd name="T6" fmla="*/ 0 w 453"/>
                <a:gd name="T7" fmla="*/ 2104 h 2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3" h="2292">
                  <a:moveTo>
                    <a:pt x="0" y="2104"/>
                  </a:moveTo>
                  <a:lnTo>
                    <a:pt x="452" y="2291"/>
                  </a:lnTo>
                  <a:lnTo>
                    <a:pt x="0" y="0"/>
                  </a:lnTo>
                  <a:lnTo>
                    <a:pt x="0" y="2104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0" y="-156114"/>
              <a:ext cx="1286433" cy="3342117"/>
            </a:xfrm>
            <a:custGeom>
              <a:avLst/>
              <a:gdLst>
                <a:gd name="T0" fmla="*/ 0 w 1306"/>
                <a:gd name="T1" fmla="*/ 0 h 3393"/>
                <a:gd name="T2" fmla="*/ 0 w 1306"/>
                <a:gd name="T3" fmla="*/ 1101 h 3393"/>
                <a:gd name="T4" fmla="*/ 452 w 1306"/>
                <a:gd name="T5" fmla="*/ 3392 h 3393"/>
                <a:gd name="T6" fmla="*/ 1305 w 1306"/>
                <a:gd name="T7" fmla="*/ 373 h 3393"/>
                <a:gd name="T8" fmla="*/ 749 w 1306"/>
                <a:gd name="T9" fmla="*/ 0 h 3393"/>
                <a:gd name="T10" fmla="*/ 0 w 1306"/>
                <a:gd name="T11" fmla="*/ 0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6" h="3393">
                  <a:moveTo>
                    <a:pt x="0" y="0"/>
                  </a:moveTo>
                  <a:lnTo>
                    <a:pt x="0" y="1101"/>
                  </a:lnTo>
                  <a:lnTo>
                    <a:pt x="452" y="3392"/>
                  </a:lnTo>
                  <a:lnTo>
                    <a:pt x="1305" y="373"/>
                  </a:lnTo>
                  <a:lnTo>
                    <a:pt x="749" y="0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8462804" y="1591817"/>
              <a:ext cx="6988462" cy="1786231"/>
            </a:xfrm>
            <a:custGeom>
              <a:avLst/>
              <a:gdLst>
                <a:gd name="T0" fmla="*/ 7092 w 7093"/>
                <a:gd name="T1" fmla="*/ 1811 h 1812"/>
                <a:gd name="T2" fmla="*/ 0 w 7093"/>
                <a:gd name="T3" fmla="*/ 728 h 1812"/>
                <a:gd name="T4" fmla="*/ 2685 w 7093"/>
                <a:gd name="T5" fmla="*/ 0 h 1812"/>
                <a:gd name="T6" fmla="*/ 7092 w 7093"/>
                <a:gd name="T7" fmla="*/ 1811 h 1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3" h="1812">
                  <a:moveTo>
                    <a:pt x="7092" y="1811"/>
                  </a:moveTo>
                  <a:lnTo>
                    <a:pt x="0" y="728"/>
                  </a:lnTo>
                  <a:lnTo>
                    <a:pt x="2685" y="0"/>
                  </a:lnTo>
                  <a:lnTo>
                    <a:pt x="7092" y="1811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  <p:sp>
          <p:nvSpPr>
            <p:cNvPr id="27" name="Freeform 12"/>
            <p:cNvSpPr>
              <a:spLocks noChangeArrowheads="1"/>
            </p:cNvSpPr>
            <p:nvPr/>
          </p:nvSpPr>
          <p:spPr bwMode="auto">
            <a:xfrm>
              <a:off x="9776123" y="-125128"/>
              <a:ext cx="2307757" cy="1734076"/>
            </a:xfrm>
            <a:custGeom>
              <a:avLst/>
              <a:gdLst>
                <a:gd name="T0" fmla="*/ 373 w 2343"/>
                <a:gd name="T1" fmla="*/ 0 h 1761"/>
                <a:gd name="T2" fmla="*/ 0 w 2343"/>
                <a:gd name="T3" fmla="*/ 197 h 1761"/>
                <a:gd name="T4" fmla="*/ 1377 w 2343"/>
                <a:gd name="T5" fmla="*/ 1760 h 1761"/>
                <a:gd name="T6" fmla="*/ 2342 w 2343"/>
                <a:gd name="T7" fmla="*/ 0 h 1761"/>
                <a:gd name="T8" fmla="*/ 373 w 2343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3" h="1761">
                  <a:moveTo>
                    <a:pt x="373" y="0"/>
                  </a:moveTo>
                  <a:lnTo>
                    <a:pt x="0" y="197"/>
                  </a:lnTo>
                  <a:lnTo>
                    <a:pt x="1377" y="1760"/>
                  </a:lnTo>
                  <a:lnTo>
                    <a:pt x="2342" y="0"/>
                  </a:lnTo>
                  <a:lnTo>
                    <a:pt x="373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600" b="0" i="0" dirty="0">
                <a:latin typeface="Nuni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4497458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323467" y="810700"/>
            <a:ext cx="1198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835500" y="450900"/>
            <a:ext cx="8112000" cy="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174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F86B-198A-4264-BC87-A4FD4509920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D612-1829-4412-89A7-EA25859A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0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F86B-198A-4264-BC87-A4FD4509920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D612-1829-4412-89A7-EA25859A18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3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F86B-198A-4264-BC87-A4FD4509920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D612-1829-4412-89A7-EA25859A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46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F86B-198A-4264-BC87-A4FD4509920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D612-1829-4412-89A7-EA25859A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99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F86B-198A-4264-BC87-A4FD4509920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D612-1829-4412-89A7-EA25859A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1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F86B-198A-4264-BC87-A4FD4509920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D612-1829-4412-89A7-EA25859A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17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BEF86B-198A-4264-BC87-A4FD4509920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2CD612-1829-4412-89A7-EA25859A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180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EF86B-198A-4264-BC87-A4FD4509920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CD612-1829-4412-89A7-EA25859A1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0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BEF86B-198A-4264-BC87-A4FD4509920C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2CD612-1829-4412-89A7-EA25859A18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02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05" r:id="rId1"/>
    <p:sldLayoutId id="2147486506" r:id="rId2"/>
    <p:sldLayoutId id="2147486507" r:id="rId3"/>
    <p:sldLayoutId id="2147486508" r:id="rId4"/>
    <p:sldLayoutId id="2147486509" r:id="rId5"/>
    <p:sldLayoutId id="2147486510" r:id="rId6"/>
    <p:sldLayoutId id="2147486511" r:id="rId7"/>
    <p:sldLayoutId id="2147486512" r:id="rId8"/>
    <p:sldLayoutId id="2147486513" r:id="rId9"/>
    <p:sldLayoutId id="2147486514" r:id="rId10"/>
    <p:sldLayoutId id="2147486515" r:id="rId11"/>
    <p:sldLayoutId id="2147486516" r:id="rId12"/>
    <p:sldLayoutId id="2147483660" r:id="rId13"/>
    <p:sldLayoutId id="2147486517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18" Type="http://schemas.openxmlformats.org/officeDocument/2006/relationships/image" Target="../media/image44.gif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17" Type="http://schemas.openxmlformats.org/officeDocument/2006/relationships/image" Target="../media/image43.gif"/><Relationship Id="rId2" Type="http://schemas.openxmlformats.org/officeDocument/2006/relationships/image" Target="../media/image28.png"/><Relationship Id="rId16" Type="http://schemas.openxmlformats.org/officeDocument/2006/relationships/image" Target="../media/image42.emf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5" Type="http://schemas.openxmlformats.org/officeDocument/2006/relationships/image" Target="../media/image41.sv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113C-9DAC-42E9-8F73-A58F7B23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cap="all" dirty="0"/>
              <a:t>KEBIJAKAN &amp; IMPLEMENTASI SISTEM PEMERINTAHAN BERBASIS ELEKTRONIK (SPBE) LAYANAN KEPEGAWAIAN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3F696-EF17-4C8F-A596-72C93C182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9 April 2021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2D5CB0-028E-4F56-A2FB-E2D528C63C04}"/>
              </a:ext>
            </a:extLst>
          </p:cNvPr>
          <p:cNvGrpSpPr/>
          <p:nvPr/>
        </p:nvGrpSpPr>
        <p:grpSpPr>
          <a:xfrm>
            <a:off x="3006716" y="708478"/>
            <a:ext cx="6111935" cy="95250"/>
            <a:chOff x="2965432" y="1721755"/>
            <a:chExt cx="12223870" cy="1905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DF14862-C3C8-4888-82C2-F076B68576C2}"/>
                </a:ext>
              </a:extLst>
            </p:cNvPr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718E3A0-2DFF-4C12-937E-F98E4D8139F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48811BB-387F-4826-B743-3E63AF97D98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AA40CDA-F465-44A8-B149-B01C5963FC4F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4F982B8-5EB5-4D93-8E61-14449CBCA5E0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51F0900-8AA5-4EF0-89C7-C68B23C9BB42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7A81AD-1E20-4248-A6E9-2B4F6BC4687C}"/>
                </a:ext>
              </a:extLst>
            </p:cNvPr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D0BC0D-6D98-4F1B-B209-36C10393F9DD}"/>
                </a:ext>
              </a:extLst>
            </p:cNvPr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3AD79D-137F-4821-B5B8-9F022B0E8BD3}"/>
              </a:ext>
            </a:extLst>
          </p:cNvPr>
          <p:cNvGrpSpPr/>
          <p:nvPr/>
        </p:nvGrpSpPr>
        <p:grpSpPr>
          <a:xfrm>
            <a:off x="3006716" y="4898041"/>
            <a:ext cx="6111935" cy="95250"/>
            <a:chOff x="2965432" y="1721755"/>
            <a:chExt cx="12223870" cy="1905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D4B6DAD-B659-429E-81B5-B5B8DAC5FCC2}"/>
                </a:ext>
              </a:extLst>
            </p:cNvPr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BCB7ABF-3004-409B-92AE-EF806932571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8E23AD5-59CB-4DE6-989F-2475849FF709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9A1F2CD-C129-4288-817D-EFF7996E6493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17948BB-AA4C-481D-8003-16FBBD8EE049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DA48DB3-144C-46EF-A4A6-9CCC3E006D3B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DD115C-673D-45D7-AB95-56B02BE3FBD0}"/>
                </a:ext>
              </a:extLst>
            </p:cNvPr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338528-AE1C-4964-B8C9-2B7C67BDC714}"/>
                </a:ext>
              </a:extLst>
            </p:cNvPr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31ABF5A-ED75-41C9-B4A9-BC952EC06A64}"/>
              </a:ext>
            </a:extLst>
          </p:cNvPr>
          <p:cNvSpPr txBox="1"/>
          <p:nvPr/>
        </p:nvSpPr>
        <p:spPr>
          <a:xfrm>
            <a:off x="3284317" y="5123979"/>
            <a:ext cx="5475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Pusat Data dan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Pertanian</a:t>
            </a:r>
            <a:endParaRPr lang="en-US" sz="2400" dirty="0"/>
          </a:p>
          <a:p>
            <a:pPr algn="ctr"/>
            <a:r>
              <a:rPr lang="en-US" sz="2400" dirty="0"/>
              <a:t>Kementerian </a:t>
            </a:r>
            <a:r>
              <a:rPr lang="en-US" sz="2400" dirty="0" err="1"/>
              <a:t>Pertanian</a:t>
            </a:r>
            <a:r>
              <a:rPr lang="en-US" sz="2400" dirty="0"/>
              <a:t>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B82DA0A-E3CB-40C7-B26A-B574E7887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234" y="111563"/>
            <a:ext cx="1329742" cy="1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4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223DDCE-CBAC-4256-B4C3-D67D28148301}"/>
              </a:ext>
            </a:extLst>
          </p:cNvPr>
          <p:cNvGrpSpPr/>
          <p:nvPr/>
        </p:nvGrpSpPr>
        <p:grpSpPr>
          <a:xfrm>
            <a:off x="2619376" y="708478"/>
            <a:ext cx="7000874" cy="129722"/>
            <a:chOff x="2965432" y="1721755"/>
            <a:chExt cx="12223870" cy="1905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F2249E-B521-4F1A-9F38-5D5FE1444F87}"/>
                </a:ext>
              </a:extLst>
            </p:cNvPr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567E688-96D2-4CBC-9B53-0728A77AD395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4CCED3D-DB85-43E6-A454-97D8FAEBE0F9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C7F286-27AB-4569-B56D-25FCF8E362E6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703E72F-ACC6-4891-AE54-14E33EE3195B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DC041AB-65B1-4EBB-822A-EC3B5FEEBDAF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61F83C-26CC-4C9A-8B86-93478F007F1B}"/>
                </a:ext>
              </a:extLst>
            </p:cNvPr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703538-C772-4C50-998F-9695C3842704}"/>
                </a:ext>
              </a:extLst>
            </p:cNvPr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2B6DEB7-04E7-4A62-923C-FD7B8BDFD3E0}"/>
              </a:ext>
            </a:extLst>
          </p:cNvPr>
          <p:cNvSpPr txBox="1"/>
          <p:nvPr/>
        </p:nvSpPr>
        <p:spPr>
          <a:xfrm>
            <a:off x="1527112" y="144077"/>
            <a:ext cx="9137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rekomendasi SPBE LAYANAN KEpegawaian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AF0A7D3-A7E9-496A-A95C-7D8CEBFA8D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445533"/>
              </p:ext>
            </p:extLst>
          </p:nvPr>
        </p:nvGraphicFramePr>
        <p:xfrm>
          <a:off x="1940271" y="66729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027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03613" y="1946220"/>
            <a:ext cx="8633759" cy="3162122"/>
            <a:chOff x="190573" y="2123753"/>
            <a:chExt cx="8633759" cy="2554609"/>
          </a:xfrm>
        </p:grpSpPr>
        <p:sp>
          <p:nvSpPr>
            <p:cNvPr id="3" name="Freeform 2"/>
            <p:cNvSpPr/>
            <p:nvPr/>
          </p:nvSpPr>
          <p:spPr>
            <a:xfrm>
              <a:off x="3324012" y="2147170"/>
              <a:ext cx="5500320" cy="750646"/>
            </a:xfrm>
            <a:custGeom>
              <a:avLst/>
              <a:gdLst>
                <a:gd name="connsiteX0" fmla="*/ 119454 w 716708"/>
                <a:gd name="connsiteY0" fmla="*/ 0 h 5395976"/>
                <a:gd name="connsiteX1" fmla="*/ 597254 w 716708"/>
                <a:gd name="connsiteY1" fmla="*/ 0 h 5395976"/>
                <a:gd name="connsiteX2" fmla="*/ 716708 w 716708"/>
                <a:gd name="connsiteY2" fmla="*/ 119454 h 5395976"/>
                <a:gd name="connsiteX3" fmla="*/ 716708 w 716708"/>
                <a:gd name="connsiteY3" fmla="*/ 5395976 h 5395976"/>
                <a:gd name="connsiteX4" fmla="*/ 716708 w 716708"/>
                <a:gd name="connsiteY4" fmla="*/ 5395976 h 5395976"/>
                <a:gd name="connsiteX5" fmla="*/ 0 w 716708"/>
                <a:gd name="connsiteY5" fmla="*/ 5395976 h 5395976"/>
                <a:gd name="connsiteX6" fmla="*/ 0 w 716708"/>
                <a:gd name="connsiteY6" fmla="*/ 5395976 h 5395976"/>
                <a:gd name="connsiteX7" fmla="*/ 0 w 716708"/>
                <a:gd name="connsiteY7" fmla="*/ 119454 h 5395976"/>
                <a:gd name="connsiteX8" fmla="*/ 119454 w 716708"/>
                <a:gd name="connsiteY8" fmla="*/ 0 h 539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6708" h="5395976">
                  <a:moveTo>
                    <a:pt x="716708" y="899352"/>
                  </a:moveTo>
                  <a:lnTo>
                    <a:pt x="716708" y="4496624"/>
                  </a:lnTo>
                  <a:cubicBezTo>
                    <a:pt x="716708" y="4993323"/>
                    <a:pt x="709605" y="5395972"/>
                    <a:pt x="700842" y="5395972"/>
                  </a:cubicBezTo>
                  <a:lnTo>
                    <a:pt x="0" y="5395972"/>
                  </a:lnTo>
                  <a:lnTo>
                    <a:pt x="0" y="5395972"/>
                  </a:lnTo>
                  <a:lnTo>
                    <a:pt x="0" y="4"/>
                  </a:lnTo>
                  <a:lnTo>
                    <a:pt x="0" y="4"/>
                  </a:lnTo>
                  <a:lnTo>
                    <a:pt x="700842" y="4"/>
                  </a:lnTo>
                  <a:cubicBezTo>
                    <a:pt x="709605" y="4"/>
                    <a:pt x="716708" y="402653"/>
                    <a:pt x="716708" y="899352"/>
                  </a:cubicBezTo>
                  <a:close/>
                </a:path>
              </a:pathLst>
            </a:custGeom>
          </p:spPr>
          <p:style>
            <a:ln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58811" rIns="282636" bIns="158813" numCol="1" spcCol="1270" anchor="ctr" anchorCtr="0">
              <a:noAutofit/>
            </a:bodyPr>
            <a:lstStyle/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dirty="0" err="1">
                  <a:latin typeface="Calibri" panose="020F0502020204030204"/>
                </a:rPr>
                <a:t>Standar</a:t>
              </a:r>
              <a:r>
                <a:rPr lang="en-US" dirty="0">
                  <a:latin typeface="Calibri" panose="020F0502020204030204"/>
                </a:rPr>
                <a:t> proses </a:t>
              </a:r>
              <a:r>
                <a:rPr lang="en-US" dirty="0" err="1">
                  <a:latin typeface="Calibri" panose="020F0502020204030204"/>
                </a:rPr>
                <a:t>bisnis</a:t>
              </a:r>
              <a:r>
                <a:rPr lang="en-US" dirty="0">
                  <a:latin typeface="Calibri" panose="020F0502020204030204"/>
                </a:rPr>
                <a:t> </a:t>
              </a:r>
              <a:r>
                <a:rPr lang="en-US" dirty="0" err="1">
                  <a:latin typeface="Calibri" panose="020F0502020204030204"/>
                </a:rPr>
                <a:t>untuk</a:t>
              </a:r>
              <a:r>
                <a:rPr lang="en-US" dirty="0">
                  <a:latin typeface="Calibri" panose="020F0502020204030204"/>
                </a:rPr>
                <a:t> </a:t>
              </a:r>
              <a:r>
                <a:rPr lang="en-US" dirty="0" err="1">
                  <a:latin typeface="Calibri" panose="020F0502020204030204"/>
                </a:rPr>
                <a:t>mengatur</a:t>
              </a:r>
              <a:r>
                <a:rPr lang="en-US" dirty="0">
                  <a:latin typeface="Calibri" panose="020F0502020204030204"/>
                </a:rPr>
                <a:t> </a:t>
              </a:r>
              <a:r>
                <a:rPr lang="en-US" dirty="0" err="1">
                  <a:latin typeface="Calibri" panose="020F0502020204030204"/>
                </a:rPr>
                <a:t>alur</a:t>
              </a:r>
              <a:r>
                <a:rPr lang="en-US" dirty="0">
                  <a:latin typeface="Calibri" panose="020F0502020204030204"/>
                </a:rPr>
                <a:t> </a:t>
              </a:r>
              <a:r>
                <a:rPr lang="en-US" dirty="0" err="1">
                  <a:latin typeface="Calibri" panose="020F0502020204030204"/>
                </a:rPr>
                <a:t>kerja</a:t>
              </a:r>
              <a:r>
                <a:rPr lang="en-US" dirty="0">
                  <a:latin typeface="Calibri" panose="020F0502020204030204"/>
                </a:rPr>
                <a:t> </a:t>
              </a:r>
              <a:r>
                <a:rPr lang="en-US" dirty="0" err="1">
                  <a:latin typeface="Calibri" panose="020F0502020204030204"/>
                </a:rPr>
                <a:t>pengelolaan</a:t>
              </a:r>
              <a:r>
                <a:rPr lang="en-US" dirty="0">
                  <a:latin typeface="Calibri" panose="020F0502020204030204"/>
                </a:rPr>
                <a:t> </a:t>
              </a:r>
              <a:r>
                <a:rPr lang="en-US" dirty="0" err="1">
                  <a:latin typeface="Calibri" panose="020F0502020204030204"/>
                </a:rPr>
                <a:t>kepegawaian</a:t>
              </a:r>
              <a:r>
                <a:rPr lang="en-US" dirty="0">
                  <a:latin typeface="Calibri" panose="020F0502020204030204"/>
                </a:rPr>
                <a:t> yang </a:t>
              </a:r>
              <a:r>
                <a:rPr lang="en-US" dirty="0" err="1">
                  <a:latin typeface="Calibri" panose="020F0502020204030204"/>
                </a:rPr>
                <a:t>diterapkan</a:t>
              </a:r>
              <a:r>
                <a:rPr lang="en-US" dirty="0">
                  <a:latin typeface="Calibri" panose="020F0502020204030204"/>
                </a:rPr>
                <a:t> di </a:t>
              </a:r>
              <a:r>
                <a:rPr lang="en-US" dirty="0" err="1">
                  <a:latin typeface="Calibri" panose="020F0502020204030204"/>
                </a:rPr>
                <a:t>semua</a:t>
              </a:r>
              <a:r>
                <a:rPr lang="en-US" dirty="0">
                  <a:latin typeface="Calibri" panose="020F0502020204030204"/>
                </a:rPr>
                <a:t> </a:t>
              </a:r>
              <a:r>
                <a:rPr lang="en-US" dirty="0" err="1">
                  <a:latin typeface="Calibri" panose="020F0502020204030204"/>
                </a:rPr>
                <a:t>Instansi</a:t>
              </a:r>
              <a:r>
                <a:rPr lang="en-US" dirty="0">
                  <a:latin typeface="Calibri" panose="020F0502020204030204"/>
                </a:rPr>
                <a:t> </a:t>
              </a:r>
              <a:r>
                <a:rPr lang="en-US" dirty="0" err="1">
                  <a:latin typeface="Calibri" panose="020F0502020204030204"/>
                </a:rPr>
                <a:t>Pemerintah</a:t>
              </a:r>
              <a:endParaRPr lang="en-US" dirty="0">
                <a:latin typeface="Calibri" panose="020F0502020204030204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192036" y="2123753"/>
              <a:ext cx="3236320" cy="801716"/>
            </a:xfrm>
            <a:custGeom>
              <a:avLst/>
              <a:gdLst>
                <a:gd name="connsiteX0" fmla="*/ 0 w 3236320"/>
                <a:gd name="connsiteY0" fmla="*/ 172759 h 1036532"/>
                <a:gd name="connsiteX1" fmla="*/ 172759 w 3236320"/>
                <a:gd name="connsiteY1" fmla="*/ 0 h 1036532"/>
                <a:gd name="connsiteX2" fmla="*/ 3063561 w 3236320"/>
                <a:gd name="connsiteY2" fmla="*/ 0 h 1036532"/>
                <a:gd name="connsiteX3" fmla="*/ 3236320 w 3236320"/>
                <a:gd name="connsiteY3" fmla="*/ 172759 h 1036532"/>
                <a:gd name="connsiteX4" fmla="*/ 3236320 w 3236320"/>
                <a:gd name="connsiteY4" fmla="*/ 863773 h 1036532"/>
                <a:gd name="connsiteX5" fmla="*/ 3063561 w 3236320"/>
                <a:gd name="connsiteY5" fmla="*/ 1036532 h 1036532"/>
                <a:gd name="connsiteX6" fmla="*/ 172759 w 3236320"/>
                <a:gd name="connsiteY6" fmla="*/ 1036532 h 1036532"/>
                <a:gd name="connsiteX7" fmla="*/ 0 w 3236320"/>
                <a:gd name="connsiteY7" fmla="*/ 863773 h 1036532"/>
                <a:gd name="connsiteX8" fmla="*/ 0 w 3236320"/>
                <a:gd name="connsiteY8" fmla="*/ 172759 h 1036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6320" h="1036532">
                  <a:moveTo>
                    <a:pt x="0" y="172759"/>
                  </a:moveTo>
                  <a:cubicBezTo>
                    <a:pt x="0" y="77347"/>
                    <a:pt x="77347" y="0"/>
                    <a:pt x="172759" y="0"/>
                  </a:cubicBezTo>
                  <a:lnTo>
                    <a:pt x="3063561" y="0"/>
                  </a:lnTo>
                  <a:cubicBezTo>
                    <a:pt x="3158973" y="0"/>
                    <a:pt x="3236320" y="77347"/>
                    <a:pt x="3236320" y="172759"/>
                  </a:cubicBezTo>
                  <a:lnTo>
                    <a:pt x="3236320" y="863773"/>
                  </a:lnTo>
                  <a:cubicBezTo>
                    <a:pt x="3236320" y="959185"/>
                    <a:pt x="3158973" y="1036532"/>
                    <a:pt x="3063561" y="1036532"/>
                  </a:cubicBezTo>
                  <a:lnTo>
                    <a:pt x="172759" y="1036532"/>
                  </a:lnTo>
                  <a:cubicBezTo>
                    <a:pt x="77347" y="1036532"/>
                    <a:pt x="0" y="959185"/>
                    <a:pt x="0" y="863773"/>
                  </a:cubicBezTo>
                  <a:lnTo>
                    <a:pt x="0" y="17275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799" tIns="88699" rIns="126799" bIns="88699" numCol="1" spcCol="1270" anchor="ctr" anchorCtr="0">
              <a:noAutofit/>
            </a:bodyPr>
            <a:lstStyle/>
            <a:p>
              <a:pPr marL="457200" indent="-45720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n-US" b="1" dirty="0" err="1">
                  <a:latin typeface="Calibri" panose="020F0502020204030204"/>
                </a:rPr>
                <a:t>Penetapan</a:t>
              </a:r>
              <a:r>
                <a:rPr lang="en-US" b="1" dirty="0">
                  <a:latin typeface="Calibri" panose="020F0502020204030204"/>
                </a:rPr>
                <a:t> </a:t>
              </a:r>
              <a:r>
                <a:rPr lang="en-US" b="1" dirty="0" err="1">
                  <a:latin typeface="Calibri" panose="020F0502020204030204"/>
                </a:rPr>
                <a:t>standar</a:t>
              </a:r>
              <a:r>
                <a:rPr lang="en-US" b="1" dirty="0">
                  <a:latin typeface="Calibri" panose="020F0502020204030204"/>
                </a:rPr>
                <a:t> proses </a:t>
              </a:r>
              <a:r>
                <a:rPr lang="en-US" b="1" dirty="0" err="1">
                  <a:latin typeface="Calibri" panose="020F0502020204030204"/>
                </a:rPr>
                <a:t>bisnis</a:t>
              </a:r>
              <a:r>
                <a:rPr lang="en-US" b="1" dirty="0">
                  <a:latin typeface="Calibri" panose="020F0502020204030204"/>
                </a:rPr>
                <a:t> </a:t>
              </a:r>
              <a:r>
                <a:rPr lang="en-US" b="1" dirty="0" err="1">
                  <a:latin typeface="Calibri" panose="020F0502020204030204"/>
                </a:rPr>
                <a:t>kepegawaian</a:t>
              </a:r>
              <a:r>
                <a:rPr lang="en-US" b="1" dirty="0">
                  <a:latin typeface="Calibri" panose="020F0502020204030204"/>
                </a:rPr>
                <a:t> 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3426893" y="3050781"/>
              <a:ext cx="5395977" cy="611258"/>
            </a:xfrm>
            <a:custGeom>
              <a:avLst/>
              <a:gdLst>
                <a:gd name="connsiteX0" fmla="*/ 116453 w 698705"/>
                <a:gd name="connsiteY0" fmla="*/ 0 h 5395976"/>
                <a:gd name="connsiteX1" fmla="*/ 582252 w 698705"/>
                <a:gd name="connsiteY1" fmla="*/ 0 h 5395976"/>
                <a:gd name="connsiteX2" fmla="*/ 698705 w 698705"/>
                <a:gd name="connsiteY2" fmla="*/ 116453 h 5395976"/>
                <a:gd name="connsiteX3" fmla="*/ 698705 w 698705"/>
                <a:gd name="connsiteY3" fmla="*/ 5395976 h 5395976"/>
                <a:gd name="connsiteX4" fmla="*/ 698705 w 698705"/>
                <a:gd name="connsiteY4" fmla="*/ 5395976 h 5395976"/>
                <a:gd name="connsiteX5" fmla="*/ 0 w 698705"/>
                <a:gd name="connsiteY5" fmla="*/ 5395976 h 5395976"/>
                <a:gd name="connsiteX6" fmla="*/ 0 w 698705"/>
                <a:gd name="connsiteY6" fmla="*/ 5395976 h 5395976"/>
                <a:gd name="connsiteX7" fmla="*/ 0 w 698705"/>
                <a:gd name="connsiteY7" fmla="*/ 116453 h 5395976"/>
                <a:gd name="connsiteX8" fmla="*/ 116453 w 698705"/>
                <a:gd name="connsiteY8" fmla="*/ 0 h 539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8705" h="5395976">
                  <a:moveTo>
                    <a:pt x="698705" y="899349"/>
                  </a:moveTo>
                  <a:lnTo>
                    <a:pt x="698705" y="4496627"/>
                  </a:lnTo>
                  <a:cubicBezTo>
                    <a:pt x="698705" y="4993320"/>
                    <a:pt x="691954" y="5395972"/>
                    <a:pt x="683626" y="5395972"/>
                  </a:cubicBezTo>
                  <a:lnTo>
                    <a:pt x="0" y="5395972"/>
                  </a:lnTo>
                  <a:lnTo>
                    <a:pt x="0" y="5395972"/>
                  </a:lnTo>
                  <a:lnTo>
                    <a:pt x="0" y="4"/>
                  </a:lnTo>
                  <a:lnTo>
                    <a:pt x="0" y="4"/>
                  </a:lnTo>
                  <a:lnTo>
                    <a:pt x="683626" y="4"/>
                  </a:lnTo>
                  <a:cubicBezTo>
                    <a:pt x="691954" y="4"/>
                    <a:pt x="698705" y="402656"/>
                    <a:pt x="698705" y="899349"/>
                  </a:cubicBezTo>
                  <a:close/>
                </a:path>
              </a:pathLst>
            </a:custGeom>
          </p:spPr>
          <p:style>
            <a:lnRef idx="1">
              <a:schemeClr val="accent4">
                <a:tint val="40000"/>
                <a:alpha val="90000"/>
                <a:hueOff val="-841649"/>
                <a:satOff val="-1541"/>
                <a:lumOff val="-340"/>
                <a:alphaOff val="0"/>
              </a:schemeClr>
            </a:lnRef>
            <a:fillRef idx="1">
              <a:schemeClr val="accent4">
                <a:tint val="40000"/>
                <a:alpha val="90000"/>
                <a:hueOff val="-841649"/>
                <a:satOff val="-1541"/>
                <a:lumOff val="-34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841649"/>
                <a:satOff val="-1541"/>
                <a:lumOff val="-34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57933" rIns="281758" bIns="157934" numCol="1" spcCol="1270" anchor="ctr" anchorCtr="0">
              <a:noAutofit/>
            </a:bodyPr>
            <a:lstStyle/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dirty="0" err="1">
                  <a:latin typeface="Calibri" panose="020F0502020204030204"/>
                </a:rPr>
                <a:t>Standar</a:t>
              </a:r>
              <a:r>
                <a:rPr lang="en-US" dirty="0">
                  <a:latin typeface="Calibri" panose="020F0502020204030204"/>
                </a:rPr>
                <a:t> data </a:t>
              </a:r>
              <a:r>
                <a:rPr lang="en-US" dirty="0" err="1">
                  <a:latin typeface="Calibri" panose="020F0502020204030204"/>
                </a:rPr>
                <a:t>dan</a:t>
              </a:r>
              <a:r>
                <a:rPr lang="en-US" dirty="0">
                  <a:latin typeface="Calibri" panose="020F0502020204030204"/>
                </a:rPr>
                <a:t> metadata </a:t>
              </a:r>
              <a:r>
                <a:rPr lang="en-US" dirty="0" err="1">
                  <a:latin typeface="Calibri" panose="020F0502020204030204"/>
                </a:rPr>
                <a:t>untuk</a:t>
              </a:r>
              <a:r>
                <a:rPr lang="en-US" dirty="0">
                  <a:latin typeface="Calibri" panose="020F0502020204030204"/>
                </a:rPr>
                <a:t> </a:t>
              </a:r>
              <a:r>
                <a:rPr lang="en-US" dirty="0" err="1">
                  <a:latin typeface="Calibri" panose="020F0502020204030204"/>
                </a:rPr>
                <a:t>memudahkan</a:t>
              </a:r>
              <a:r>
                <a:rPr lang="en-US" dirty="0">
                  <a:latin typeface="Calibri" panose="020F0502020204030204"/>
                </a:rPr>
                <a:t> </a:t>
              </a:r>
              <a:r>
                <a:rPr lang="en-US" dirty="0" err="1">
                  <a:latin typeface="Calibri" panose="020F0502020204030204"/>
                </a:rPr>
                <a:t>interoperabilitas</a:t>
              </a:r>
              <a:r>
                <a:rPr lang="en-US" dirty="0">
                  <a:latin typeface="Calibri" panose="020F0502020204030204"/>
                </a:rPr>
                <a:t> data </a:t>
              </a:r>
              <a:r>
                <a:rPr lang="en-US" dirty="0" err="1">
                  <a:latin typeface="Calibri" panose="020F0502020204030204"/>
                </a:rPr>
                <a:t>dan</a:t>
              </a:r>
              <a:r>
                <a:rPr lang="en-US" dirty="0">
                  <a:latin typeface="Calibri" panose="020F0502020204030204"/>
                </a:rPr>
                <a:t> </a:t>
              </a:r>
              <a:r>
                <a:rPr lang="en-US" dirty="0" err="1">
                  <a:latin typeface="Calibri" panose="020F0502020204030204"/>
                </a:rPr>
                <a:t>arsip</a:t>
              </a:r>
              <a:r>
                <a:rPr lang="en-US" dirty="0">
                  <a:latin typeface="Calibri" panose="020F0502020204030204"/>
                </a:rPr>
                <a:t>.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192036" y="2959571"/>
              <a:ext cx="3236320" cy="841530"/>
            </a:xfrm>
            <a:custGeom>
              <a:avLst/>
              <a:gdLst>
                <a:gd name="connsiteX0" fmla="*/ 0 w 3236320"/>
                <a:gd name="connsiteY0" fmla="*/ 172759 h 1036532"/>
                <a:gd name="connsiteX1" fmla="*/ 172759 w 3236320"/>
                <a:gd name="connsiteY1" fmla="*/ 0 h 1036532"/>
                <a:gd name="connsiteX2" fmla="*/ 3063561 w 3236320"/>
                <a:gd name="connsiteY2" fmla="*/ 0 h 1036532"/>
                <a:gd name="connsiteX3" fmla="*/ 3236320 w 3236320"/>
                <a:gd name="connsiteY3" fmla="*/ 172759 h 1036532"/>
                <a:gd name="connsiteX4" fmla="*/ 3236320 w 3236320"/>
                <a:gd name="connsiteY4" fmla="*/ 863773 h 1036532"/>
                <a:gd name="connsiteX5" fmla="*/ 3063561 w 3236320"/>
                <a:gd name="connsiteY5" fmla="*/ 1036532 h 1036532"/>
                <a:gd name="connsiteX6" fmla="*/ 172759 w 3236320"/>
                <a:gd name="connsiteY6" fmla="*/ 1036532 h 1036532"/>
                <a:gd name="connsiteX7" fmla="*/ 0 w 3236320"/>
                <a:gd name="connsiteY7" fmla="*/ 863773 h 1036532"/>
                <a:gd name="connsiteX8" fmla="*/ 0 w 3236320"/>
                <a:gd name="connsiteY8" fmla="*/ 172759 h 1036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6320" h="1036532">
                  <a:moveTo>
                    <a:pt x="0" y="172759"/>
                  </a:moveTo>
                  <a:cubicBezTo>
                    <a:pt x="0" y="77347"/>
                    <a:pt x="77347" y="0"/>
                    <a:pt x="172759" y="0"/>
                  </a:cubicBezTo>
                  <a:lnTo>
                    <a:pt x="3063561" y="0"/>
                  </a:lnTo>
                  <a:cubicBezTo>
                    <a:pt x="3158973" y="0"/>
                    <a:pt x="3236320" y="77347"/>
                    <a:pt x="3236320" y="172759"/>
                  </a:cubicBezTo>
                  <a:lnTo>
                    <a:pt x="3236320" y="863773"/>
                  </a:lnTo>
                  <a:cubicBezTo>
                    <a:pt x="3236320" y="959185"/>
                    <a:pt x="3158973" y="1036532"/>
                    <a:pt x="3063561" y="1036532"/>
                  </a:cubicBezTo>
                  <a:lnTo>
                    <a:pt x="172759" y="1036532"/>
                  </a:lnTo>
                  <a:cubicBezTo>
                    <a:pt x="77347" y="1036532"/>
                    <a:pt x="0" y="959185"/>
                    <a:pt x="0" y="863773"/>
                  </a:cubicBezTo>
                  <a:lnTo>
                    <a:pt x="0" y="17275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1092657"/>
                <a:satOff val="-1313"/>
                <a:lumOff val="-1569"/>
                <a:alphaOff val="0"/>
              </a:schemeClr>
            </a:fillRef>
            <a:effectRef idx="2">
              <a:schemeClr val="accent4">
                <a:hueOff val="-1092657"/>
                <a:satOff val="-1313"/>
                <a:lumOff val="-15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799" tIns="88699" rIns="126799" bIns="88699" numCol="1" spcCol="1270" anchor="ctr" anchorCtr="0">
              <a:noAutofit/>
            </a:bodyPr>
            <a:lstStyle/>
            <a:p>
              <a:pPr marL="457200" indent="-45720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 startAt="2"/>
              </a:pPr>
              <a:r>
                <a:rPr lang="en-US" b="1" dirty="0" err="1">
                  <a:latin typeface="Calibri" panose="020F0502020204030204"/>
                </a:rPr>
                <a:t>Penetapan</a:t>
              </a:r>
              <a:r>
                <a:rPr lang="en-US" b="1" dirty="0">
                  <a:latin typeface="Calibri" panose="020F0502020204030204"/>
                </a:rPr>
                <a:t> </a:t>
              </a:r>
              <a:r>
                <a:rPr lang="en-US" b="1" dirty="0" err="1">
                  <a:latin typeface="Calibri" panose="020F0502020204030204"/>
                </a:rPr>
                <a:t>standar</a:t>
              </a:r>
              <a:r>
                <a:rPr lang="en-US" b="1" dirty="0">
                  <a:latin typeface="Calibri" panose="020F0502020204030204"/>
                </a:rPr>
                <a:t> data dan metadata </a:t>
              </a:r>
              <a:r>
                <a:rPr lang="en-US" b="1" dirty="0" err="1">
                  <a:latin typeface="Calibri" panose="020F0502020204030204"/>
                </a:rPr>
                <a:t>kepegawaian</a:t>
              </a:r>
              <a:endParaRPr lang="en-US" b="1" dirty="0">
                <a:latin typeface="Calibri" panose="020F0502020204030204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428355" y="3957933"/>
              <a:ext cx="5395977" cy="634732"/>
            </a:xfrm>
            <a:custGeom>
              <a:avLst/>
              <a:gdLst>
                <a:gd name="connsiteX0" fmla="*/ 105791 w 634731"/>
                <a:gd name="connsiteY0" fmla="*/ 0 h 5395976"/>
                <a:gd name="connsiteX1" fmla="*/ 528940 w 634731"/>
                <a:gd name="connsiteY1" fmla="*/ 0 h 5395976"/>
                <a:gd name="connsiteX2" fmla="*/ 634731 w 634731"/>
                <a:gd name="connsiteY2" fmla="*/ 105791 h 5395976"/>
                <a:gd name="connsiteX3" fmla="*/ 634731 w 634731"/>
                <a:gd name="connsiteY3" fmla="*/ 5395976 h 5395976"/>
                <a:gd name="connsiteX4" fmla="*/ 634731 w 634731"/>
                <a:gd name="connsiteY4" fmla="*/ 5395976 h 5395976"/>
                <a:gd name="connsiteX5" fmla="*/ 0 w 634731"/>
                <a:gd name="connsiteY5" fmla="*/ 5395976 h 5395976"/>
                <a:gd name="connsiteX6" fmla="*/ 0 w 634731"/>
                <a:gd name="connsiteY6" fmla="*/ 5395976 h 5395976"/>
                <a:gd name="connsiteX7" fmla="*/ 0 w 634731"/>
                <a:gd name="connsiteY7" fmla="*/ 105791 h 5395976"/>
                <a:gd name="connsiteX8" fmla="*/ 105791 w 634731"/>
                <a:gd name="connsiteY8" fmla="*/ 0 h 539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4731" h="5395976">
                  <a:moveTo>
                    <a:pt x="634731" y="899353"/>
                  </a:moveTo>
                  <a:lnTo>
                    <a:pt x="634731" y="4496623"/>
                  </a:lnTo>
                  <a:cubicBezTo>
                    <a:pt x="634731" y="4993321"/>
                    <a:pt x="629159" y="5395972"/>
                    <a:pt x="622287" y="5395972"/>
                  </a:cubicBezTo>
                  <a:lnTo>
                    <a:pt x="0" y="5395972"/>
                  </a:lnTo>
                  <a:lnTo>
                    <a:pt x="0" y="5395972"/>
                  </a:lnTo>
                  <a:lnTo>
                    <a:pt x="0" y="4"/>
                  </a:lnTo>
                  <a:lnTo>
                    <a:pt x="0" y="4"/>
                  </a:lnTo>
                  <a:lnTo>
                    <a:pt x="622287" y="4"/>
                  </a:lnTo>
                  <a:cubicBezTo>
                    <a:pt x="629159" y="4"/>
                    <a:pt x="634731" y="402655"/>
                    <a:pt x="634731" y="899353"/>
                  </a:cubicBezTo>
                  <a:close/>
                </a:path>
              </a:pathLst>
            </a:custGeom>
          </p:spPr>
          <p:style>
            <a:lnRef idx="1">
              <a:schemeClr val="accent4">
                <a:tint val="40000"/>
                <a:alpha val="90000"/>
                <a:hueOff val="-1683299"/>
                <a:satOff val="-3082"/>
                <a:lumOff val="-679"/>
                <a:alphaOff val="0"/>
              </a:schemeClr>
            </a:lnRef>
            <a:fillRef idx="1">
              <a:schemeClr val="accent4">
                <a:tint val="40000"/>
                <a:alpha val="90000"/>
                <a:hueOff val="-1683299"/>
                <a:satOff val="-3082"/>
                <a:lumOff val="-679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1683299"/>
                <a:satOff val="-3082"/>
                <a:lumOff val="-67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54811" rIns="278635" bIns="154810" numCol="1" spcCol="1270" anchor="ctr" anchorCtr="0">
              <a:noAutofit/>
            </a:bodyPr>
            <a:lstStyle/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dirty="0" err="1">
                  <a:latin typeface="Calibri" panose="020F0502020204030204"/>
                </a:rPr>
                <a:t>Standar</a:t>
              </a:r>
              <a:r>
                <a:rPr lang="en-US" dirty="0">
                  <a:latin typeface="Calibri" panose="020F0502020204030204"/>
                </a:rPr>
                <a:t> TIK </a:t>
              </a:r>
              <a:r>
                <a:rPr lang="en-US" dirty="0" err="1">
                  <a:latin typeface="Calibri" panose="020F0502020204030204"/>
                </a:rPr>
                <a:t>dan</a:t>
              </a:r>
              <a:r>
                <a:rPr lang="en-US" dirty="0">
                  <a:latin typeface="Calibri" panose="020F0502020204030204"/>
                </a:rPr>
                <a:t> </a:t>
              </a:r>
              <a:r>
                <a:rPr lang="en-US" dirty="0" err="1">
                  <a:latin typeface="Calibri" panose="020F0502020204030204"/>
                </a:rPr>
                <a:t>keamanan</a:t>
              </a:r>
              <a:r>
                <a:rPr lang="en-US" dirty="0">
                  <a:latin typeface="Calibri" panose="020F0502020204030204"/>
                </a:rPr>
                <a:t> </a:t>
              </a:r>
              <a:r>
                <a:rPr lang="en-US" dirty="0" err="1">
                  <a:latin typeface="Calibri" panose="020F0502020204030204"/>
                </a:rPr>
                <a:t>untuk</a:t>
              </a:r>
              <a:r>
                <a:rPr lang="en-US" dirty="0">
                  <a:latin typeface="Calibri" panose="020F0502020204030204"/>
                </a:rPr>
                <a:t> </a:t>
              </a:r>
              <a:r>
                <a:rPr lang="en-US" dirty="0" err="1">
                  <a:latin typeface="Calibri" panose="020F0502020204030204"/>
                </a:rPr>
                <a:t>mengatur</a:t>
              </a:r>
              <a:r>
                <a:rPr lang="en-US" dirty="0">
                  <a:latin typeface="Calibri" panose="020F0502020204030204"/>
                </a:rPr>
                <a:t> </a:t>
              </a:r>
              <a:r>
                <a:rPr lang="en-US" dirty="0" err="1">
                  <a:latin typeface="Calibri" panose="020F0502020204030204"/>
                </a:rPr>
                <a:t>integrasi</a:t>
              </a:r>
              <a:r>
                <a:rPr lang="en-US" dirty="0">
                  <a:latin typeface="Calibri" panose="020F0502020204030204"/>
                </a:rPr>
                <a:t> </a:t>
              </a:r>
              <a:r>
                <a:rPr lang="en-US" dirty="0" err="1">
                  <a:latin typeface="Calibri" panose="020F0502020204030204"/>
                </a:rPr>
                <a:t>sistem</a:t>
              </a:r>
              <a:r>
                <a:rPr lang="en-US" dirty="0">
                  <a:latin typeface="Calibri" panose="020F0502020204030204"/>
                </a:rPr>
                <a:t> </a:t>
              </a:r>
              <a:r>
                <a:rPr lang="en-US" dirty="0" err="1">
                  <a:latin typeface="Calibri" panose="020F0502020204030204"/>
                </a:rPr>
                <a:t>aplikasi</a:t>
              </a:r>
              <a:r>
                <a:rPr lang="en-US" dirty="0">
                  <a:latin typeface="Calibri" panose="020F0502020204030204"/>
                </a:rPr>
                <a:t> </a:t>
              </a:r>
              <a:r>
                <a:rPr lang="en-US" dirty="0" err="1">
                  <a:latin typeface="Calibri" panose="020F0502020204030204"/>
                </a:rPr>
                <a:t>dan</a:t>
              </a:r>
              <a:r>
                <a:rPr lang="en-US" dirty="0">
                  <a:latin typeface="Calibri" panose="020F0502020204030204"/>
                </a:rPr>
                <a:t> </a:t>
              </a:r>
              <a:r>
                <a:rPr lang="en-US" dirty="0" err="1">
                  <a:latin typeface="Calibri" panose="020F0502020204030204"/>
                </a:rPr>
                <a:t>keamanan</a:t>
              </a:r>
              <a:r>
                <a:rPr lang="en-US" dirty="0">
                  <a:latin typeface="Calibri" panose="020F0502020204030204"/>
                </a:rPr>
                <a:t>.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90573" y="3841717"/>
              <a:ext cx="3236320" cy="836645"/>
            </a:xfrm>
            <a:custGeom>
              <a:avLst/>
              <a:gdLst>
                <a:gd name="connsiteX0" fmla="*/ 0 w 3236320"/>
                <a:gd name="connsiteY0" fmla="*/ 172759 h 1036532"/>
                <a:gd name="connsiteX1" fmla="*/ 172759 w 3236320"/>
                <a:gd name="connsiteY1" fmla="*/ 0 h 1036532"/>
                <a:gd name="connsiteX2" fmla="*/ 3063561 w 3236320"/>
                <a:gd name="connsiteY2" fmla="*/ 0 h 1036532"/>
                <a:gd name="connsiteX3" fmla="*/ 3236320 w 3236320"/>
                <a:gd name="connsiteY3" fmla="*/ 172759 h 1036532"/>
                <a:gd name="connsiteX4" fmla="*/ 3236320 w 3236320"/>
                <a:gd name="connsiteY4" fmla="*/ 863773 h 1036532"/>
                <a:gd name="connsiteX5" fmla="*/ 3063561 w 3236320"/>
                <a:gd name="connsiteY5" fmla="*/ 1036532 h 1036532"/>
                <a:gd name="connsiteX6" fmla="*/ 172759 w 3236320"/>
                <a:gd name="connsiteY6" fmla="*/ 1036532 h 1036532"/>
                <a:gd name="connsiteX7" fmla="*/ 0 w 3236320"/>
                <a:gd name="connsiteY7" fmla="*/ 863773 h 1036532"/>
                <a:gd name="connsiteX8" fmla="*/ 0 w 3236320"/>
                <a:gd name="connsiteY8" fmla="*/ 172759 h 1036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6320" h="1036532">
                  <a:moveTo>
                    <a:pt x="0" y="172759"/>
                  </a:moveTo>
                  <a:cubicBezTo>
                    <a:pt x="0" y="77347"/>
                    <a:pt x="77347" y="0"/>
                    <a:pt x="172759" y="0"/>
                  </a:cubicBezTo>
                  <a:lnTo>
                    <a:pt x="3063561" y="0"/>
                  </a:lnTo>
                  <a:cubicBezTo>
                    <a:pt x="3158973" y="0"/>
                    <a:pt x="3236320" y="77347"/>
                    <a:pt x="3236320" y="172759"/>
                  </a:cubicBezTo>
                  <a:lnTo>
                    <a:pt x="3236320" y="863773"/>
                  </a:lnTo>
                  <a:cubicBezTo>
                    <a:pt x="3236320" y="959185"/>
                    <a:pt x="3158973" y="1036532"/>
                    <a:pt x="3063561" y="1036532"/>
                  </a:cubicBezTo>
                  <a:lnTo>
                    <a:pt x="172759" y="1036532"/>
                  </a:lnTo>
                  <a:cubicBezTo>
                    <a:pt x="77347" y="1036532"/>
                    <a:pt x="0" y="959185"/>
                    <a:pt x="0" y="863773"/>
                  </a:cubicBezTo>
                  <a:lnTo>
                    <a:pt x="0" y="172759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-2185313"/>
                <a:satOff val="-2625"/>
                <a:lumOff val="-3138"/>
                <a:alphaOff val="0"/>
              </a:schemeClr>
            </a:fillRef>
            <a:effectRef idx="2">
              <a:schemeClr val="accent4">
                <a:hueOff val="-2185313"/>
                <a:satOff val="-2625"/>
                <a:lumOff val="-313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799" tIns="88699" rIns="126799" bIns="88699" numCol="1" spcCol="1270" anchor="ctr" anchorCtr="0">
              <a:noAutofit/>
            </a:bodyPr>
            <a:lstStyle/>
            <a:p>
              <a:pPr marL="457200" indent="-45720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+mj-lt"/>
                <a:buAutoNum type="arabicPeriod" startAt="3"/>
              </a:pPr>
              <a:r>
                <a:rPr lang="en-US" b="1" dirty="0" err="1">
                  <a:latin typeface="Calibri" panose="020F0502020204030204"/>
                </a:rPr>
                <a:t>Penetapan</a:t>
              </a:r>
              <a:r>
                <a:rPr lang="en-US" b="1" dirty="0">
                  <a:latin typeface="Calibri" panose="020F0502020204030204"/>
                </a:rPr>
                <a:t> </a:t>
              </a:r>
              <a:r>
                <a:rPr lang="en-US" b="1" dirty="0" err="1">
                  <a:latin typeface="Calibri" panose="020F0502020204030204"/>
                </a:rPr>
                <a:t>standar</a:t>
              </a:r>
              <a:r>
                <a:rPr lang="en-US" b="1" dirty="0">
                  <a:latin typeface="Calibri" panose="020F0502020204030204"/>
                </a:rPr>
                <a:t> </a:t>
              </a:r>
              <a:r>
                <a:rPr lang="en-US" b="1" dirty="0" err="1">
                  <a:latin typeface="Calibri" panose="020F0502020204030204"/>
                </a:rPr>
                <a:t>teknologi</a:t>
              </a:r>
              <a:r>
                <a:rPr lang="en-US" b="1" dirty="0">
                  <a:latin typeface="Calibri" panose="020F0502020204030204"/>
                </a:rPr>
                <a:t> dan </a:t>
              </a:r>
              <a:r>
                <a:rPr lang="en-US" b="1" dirty="0" err="1">
                  <a:latin typeface="Calibri" panose="020F0502020204030204"/>
                </a:rPr>
                <a:t>keamanan</a:t>
              </a:r>
              <a:r>
                <a:rPr lang="en-US" b="1" dirty="0">
                  <a:latin typeface="Calibri" panose="020F0502020204030204"/>
                </a:rPr>
                <a:t> </a:t>
              </a:r>
              <a:r>
                <a:rPr lang="en-US" b="1" dirty="0" err="1">
                  <a:latin typeface="Calibri" panose="020F0502020204030204"/>
                </a:rPr>
                <a:t>kepegawaian</a:t>
              </a:r>
              <a:endParaRPr lang="en-US" b="1" dirty="0">
                <a:latin typeface="Calibri" panose="020F0502020204030204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3FA11D-4D26-4F83-8D65-0BCBA2D21D90}"/>
              </a:ext>
            </a:extLst>
          </p:cNvPr>
          <p:cNvGrpSpPr/>
          <p:nvPr/>
        </p:nvGrpSpPr>
        <p:grpSpPr>
          <a:xfrm>
            <a:off x="2590800" y="708477"/>
            <a:ext cx="7048500" cy="113932"/>
            <a:chOff x="2965432" y="1721755"/>
            <a:chExt cx="12223870" cy="1905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796C087-B27C-4D26-9CB2-93401523A233}"/>
                </a:ext>
              </a:extLst>
            </p:cNvPr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ADAA760-CC96-4C45-B7AE-444CD793E1BD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2438CE2-F749-4851-93B8-A899B54F4574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31D9EA9-C984-41D9-8E72-EB0FDC7983F3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C4B62CF-147B-45C8-B4EC-19C693AD960B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5019277-003B-4E7F-BBBA-84871CB6FF9C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923D83-5D5D-4774-806F-EED14D7F62E7}"/>
                </a:ext>
              </a:extLst>
            </p:cNvPr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F08D44-87CA-4254-B320-69A2432DFC22}"/>
                </a:ext>
              </a:extLst>
            </p:cNvPr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E8D4756-2F9C-4785-BA90-969DEEF41A94}"/>
              </a:ext>
            </a:extLst>
          </p:cNvPr>
          <p:cNvSpPr txBox="1"/>
          <p:nvPr/>
        </p:nvSpPr>
        <p:spPr>
          <a:xfrm>
            <a:off x="1527112" y="144077"/>
            <a:ext cx="9137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PERCEPATAN SPBE Layanan KEPEGawaian</a:t>
            </a:r>
          </a:p>
        </p:txBody>
      </p:sp>
    </p:spTree>
    <p:extLst>
      <p:ext uri="{BB962C8B-B14F-4D97-AF65-F5344CB8AC3E}">
        <p14:creationId xmlns:p14="http://schemas.microsoft.com/office/powerpoint/2010/main" val="387508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45702" y="3289799"/>
            <a:ext cx="7225511" cy="1955967"/>
            <a:chOff x="1165892" y="1872727"/>
            <a:chExt cx="3807873" cy="167096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" name="Freeform 19"/>
            <p:cNvSpPr/>
            <p:nvPr/>
          </p:nvSpPr>
          <p:spPr>
            <a:xfrm>
              <a:off x="1165893" y="1872727"/>
              <a:ext cx="3807872" cy="661739"/>
            </a:xfrm>
            <a:custGeom>
              <a:avLst/>
              <a:gdLst>
                <a:gd name="connsiteX0" fmla="*/ 0 w 3807872"/>
                <a:gd name="connsiteY0" fmla="*/ 0 h 661739"/>
                <a:gd name="connsiteX1" fmla="*/ 3807872 w 3807872"/>
                <a:gd name="connsiteY1" fmla="*/ 0 h 661739"/>
                <a:gd name="connsiteX2" fmla="*/ 3807872 w 3807872"/>
                <a:gd name="connsiteY2" fmla="*/ 661739 h 661739"/>
                <a:gd name="connsiteX3" fmla="*/ 0 w 3807872"/>
                <a:gd name="connsiteY3" fmla="*/ 661739 h 661739"/>
                <a:gd name="connsiteX4" fmla="*/ 0 w 3807872"/>
                <a:gd name="connsiteY4" fmla="*/ 0 h 66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7872" h="661739">
                  <a:moveTo>
                    <a:pt x="0" y="0"/>
                  </a:moveTo>
                  <a:lnTo>
                    <a:pt x="3807872" y="0"/>
                  </a:lnTo>
                  <a:lnTo>
                    <a:pt x="3807872" y="661739"/>
                  </a:lnTo>
                  <a:lnTo>
                    <a:pt x="0" y="661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t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/>
                <a:t>Output:</a:t>
              </a:r>
              <a:endParaRPr lang="id-ID" sz="2800" b="1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165892" y="2534465"/>
              <a:ext cx="3807872" cy="1009226"/>
            </a:xfrm>
            <a:custGeom>
              <a:avLst/>
              <a:gdLst>
                <a:gd name="connsiteX0" fmla="*/ 0 w 3807872"/>
                <a:gd name="connsiteY0" fmla="*/ 0 h 2305799"/>
                <a:gd name="connsiteX1" fmla="*/ 3807872 w 3807872"/>
                <a:gd name="connsiteY1" fmla="*/ 0 h 2305799"/>
                <a:gd name="connsiteX2" fmla="*/ 3807872 w 3807872"/>
                <a:gd name="connsiteY2" fmla="*/ 2305799 h 2305799"/>
                <a:gd name="connsiteX3" fmla="*/ 0 w 3807872"/>
                <a:gd name="connsiteY3" fmla="*/ 2305799 h 2305799"/>
                <a:gd name="connsiteX4" fmla="*/ 0 w 3807872"/>
                <a:gd name="connsiteY4" fmla="*/ 0 h 230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7872" h="2305799">
                  <a:moveTo>
                    <a:pt x="0" y="0"/>
                  </a:moveTo>
                  <a:lnTo>
                    <a:pt x="3807872" y="0"/>
                  </a:lnTo>
                  <a:lnTo>
                    <a:pt x="3807872" y="2305799"/>
                  </a:lnTo>
                  <a:lnTo>
                    <a:pt x="0" y="2305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/>
                <a:t>Portal S</a:t>
              </a:r>
              <a:r>
                <a:rPr lang="id-ID" dirty="0"/>
                <a:t>istem </a:t>
              </a:r>
              <a:r>
                <a:rPr lang="en-US" dirty="0" err="1"/>
                <a:t>Informasi</a:t>
              </a:r>
              <a:r>
                <a:rPr lang="en-US" dirty="0"/>
                <a:t> M</a:t>
              </a:r>
              <a:r>
                <a:rPr lang="id-ID" dirty="0"/>
                <a:t>anajemen</a:t>
              </a:r>
              <a:r>
                <a:rPr lang="en-US" dirty="0"/>
                <a:t> ASN</a:t>
              </a:r>
              <a:r>
                <a:rPr lang="id-ID" dirty="0"/>
                <a:t> </a:t>
              </a:r>
              <a:r>
                <a:rPr lang="en-US" dirty="0" err="1"/>
                <a:t>terintegrasi</a:t>
              </a:r>
              <a:r>
                <a:rPr lang="en-US" dirty="0"/>
                <a:t> </a:t>
              </a:r>
              <a:r>
                <a:rPr lang="id-ID" dirty="0"/>
                <a:t>(</a:t>
              </a:r>
              <a:r>
                <a:rPr lang="en-US" dirty="0"/>
                <a:t>H</a:t>
              </a:r>
              <a:r>
                <a:rPr lang="id-ID" dirty="0"/>
                <a:t>RMS) </a:t>
              </a:r>
              <a:endParaRPr lang="en-US" dirty="0"/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/>
                <a:t>S</a:t>
              </a:r>
              <a:r>
                <a:rPr lang="id-ID" dirty="0"/>
                <a:t>tandar</a:t>
              </a:r>
              <a:r>
                <a:rPr lang="en-US" dirty="0"/>
                <a:t> </a:t>
              </a:r>
              <a:r>
                <a:rPr lang="en-US" dirty="0" err="1"/>
                <a:t>Manajemen</a:t>
              </a:r>
              <a:r>
                <a:rPr lang="en-US" dirty="0"/>
                <a:t> Data ASN</a:t>
              </a:r>
              <a:r>
                <a:rPr lang="id-ID" dirty="0"/>
                <a:t> di </a:t>
              </a:r>
              <a:r>
                <a:rPr lang="en-US" dirty="0" err="1"/>
                <a:t>Lingkup</a:t>
              </a:r>
              <a:r>
                <a:rPr lang="en-US" dirty="0"/>
                <a:t> Kementerian </a:t>
              </a:r>
              <a:r>
                <a:rPr lang="en-US" dirty="0" err="1"/>
                <a:t>Pertanian</a:t>
              </a:r>
              <a:endParaRPr lang="id-ID" dirty="0"/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 err="1"/>
                <a:t>Integrasi</a:t>
              </a:r>
              <a:r>
                <a:rPr lang="en-US" dirty="0"/>
                <a:t> Data ASN Kementerian </a:t>
              </a:r>
              <a:r>
                <a:rPr lang="en-US" dirty="0" err="1"/>
                <a:t>Pertanian</a:t>
              </a:r>
              <a:r>
                <a:rPr lang="en-US" dirty="0"/>
                <a:t> </a:t>
              </a:r>
              <a:r>
                <a:rPr lang="en-US" dirty="0" err="1"/>
                <a:t>dengan</a:t>
              </a:r>
              <a:r>
                <a:rPr lang="en-US" dirty="0"/>
                <a:t> </a:t>
              </a:r>
              <a:r>
                <a:rPr lang="en-US" dirty="0" err="1"/>
                <a:t>Sistem</a:t>
              </a:r>
              <a:r>
                <a:rPr lang="en-US" dirty="0"/>
                <a:t> ASN Nasional (BKN)</a:t>
              </a:r>
              <a:endParaRPr lang="id-ID" dirty="0"/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id-ID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23F2CE-78C1-4619-9F06-B39B60825911}"/>
              </a:ext>
            </a:extLst>
          </p:cNvPr>
          <p:cNvGrpSpPr/>
          <p:nvPr/>
        </p:nvGrpSpPr>
        <p:grpSpPr>
          <a:xfrm>
            <a:off x="1162050" y="708477"/>
            <a:ext cx="10182225" cy="145398"/>
            <a:chOff x="2965432" y="1721755"/>
            <a:chExt cx="12223870" cy="1905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F16BF54-1BC5-48C9-976D-8A24DAB9BA13}"/>
                </a:ext>
              </a:extLst>
            </p:cNvPr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DFE98B2-19EE-449D-804D-A7A29ACCE653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62F943D-D8F6-4E26-BD15-BAD4D7A38239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358CE2E-420D-4C5F-A292-C393E0318AE0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12CBD19-5D9E-4D68-B855-061406546CB7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5002E51-382E-4253-A205-C54088E4CE34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AC7B231-7FF8-4AA7-B115-1F83B1A98D65}"/>
                </a:ext>
              </a:extLst>
            </p:cNvPr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D1D0F-08F0-47F3-BC2E-5D89579D5C1C}"/>
                </a:ext>
              </a:extLst>
            </p:cNvPr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307F8-A9AB-470B-9C86-38EF232D4577}"/>
              </a:ext>
            </a:extLst>
          </p:cNvPr>
          <p:cNvSpPr txBox="1"/>
          <p:nvPr/>
        </p:nvSpPr>
        <p:spPr>
          <a:xfrm>
            <a:off x="657225" y="144077"/>
            <a:ext cx="11115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SASARAN DAN OUTPUT SPBE Layanan kepegawaian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FCA5A2-23AC-4110-830B-36FBAC12BD0B}"/>
              </a:ext>
            </a:extLst>
          </p:cNvPr>
          <p:cNvGrpSpPr/>
          <p:nvPr/>
        </p:nvGrpSpPr>
        <p:grpSpPr>
          <a:xfrm>
            <a:off x="1745700" y="1185505"/>
            <a:ext cx="7225511" cy="1955967"/>
            <a:chOff x="1165892" y="1872727"/>
            <a:chExt cx="3807873" cy="167096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44D7299B-4E0B-4D00-93C9-0374EB7EF2D7}"/>
                </a:ext>
              </a:extLst>
            </p:cNvPr>
            <p:cNvSpPr/>
            <p:nvPr/>
          </p:nvSpPr>
          <p:spPr>
            <a:xfrm>
              <a:off x="1165893" y="1872727"/>
              <a:ext cx="3807872" cy="661739"/>
            </a:xfrm>
            <a:custGeom>
              <a:avLst/>
              <a:gdLst>
                <a:gd name="connsiteX0" fmla="*/ 0 w 3807872"/>
                <a:gd name="connsiteY0" fmla="*/ 0 h 661739"/>
                <a:gd name="connsiteX1" fmla="*/ 3807872 w 3807872"/>
                <a:gd name="connsiteY1" fmla="*/ 0 h 661739"/>
                <a:gd name="connsiteX2" fmla="*/ 3807872 w 3807872"/>
                <a:gd name="connsiteY2" fmla="*/ 661739 h 661739"/>
                <a:gd name="connsiteX3" fmla="*/ 0 w 3807872"/>
                <a:gd name="connsiteY3" fmla="*/ 661739 h 661739"/>
                <a:gd name="connsiteX4" fmla="*/ 0 w 3807872"/>
                <a:gd name="connsiteY4" fmla="*/ 0 h 661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7872" h="661739">
                  <a:moveTo>
                    <a:pt x="0" y="0"/>
                  </a:moveTo>
                  <a:lnTo>
                    <a:pt x="3807872" y="0"/>
                  </a:lnTo>
                  <a:lnTo>
                    <a:pt x="3807872" y="661739"/>
                  </a:lnTo>
                  <a:lnTo>
                    <a:pt x="0" y="661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t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 err="1"/>
                <a:t>Sasaran</a:t>
              </a:r>
              <a:r>
                <a:rPr lang="en-US" sz="2800" b="1" dirty="0"/>
                <a:t>:</a:t>
              </a:r>
              <a:endParaRPr lang="id-ID" sz="2800" b="1" dirty="0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C5F702AB-AD44-4DEC-9764-FE2BEBD5A21B}"/>
                </a:ext>
              </a:extLst>
            </p:cNvPr>
            <p:cNvSpPr/>
            <p:nvPr/>
          </p:nvSpPr>
          <p:spPr>
            <a:xfrm>
              <a:off x="1165892" y="2534465"/>
              <a:ext cx="3807872" cy="1009226"/>
            </a:xfrm>
            <a:custGeom>
              <a:avLst/>
              <a:gdLst>
                <a:gd name="connsiteX0" fmla="*/ 0 w 3807872"/>
                <a:gd name="connsiteY0" fmla="*/ 0 h 2305799"/>
                <a:gd name="connsiteX1" fmla="*/ 3807872 w 3807872"/>
                <a:gd name="connsiteY1" fmla="*/ 0 h 2305799"/>
                <a:gd name="connsiteX2" fmla="*/ 3807872 w 3807872"/>
                <a:gd name="connsiteY2" fmla="*/ 2305799 h 2305799"/>
                <a:gd name="connsiteX3" fmla="*/ 0 w 3807872"/>
                <a:gd name="connsiteY3" fmla="*/ 2305799 h 2305799"/>
                <a:gd name="connsiteX4" fmla="*/ 0 w 3807872"/>
                <a:gd name="connsiteY4" fmla="*/ 0 h 230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7872" h="2305799">
                  <a:moveTo>
                    <a:pt x="0" y="0"/>
                  </a:moveTo>
                  <a:lnTo>
                    <a:pt x="3807872" y="0"/>
                  </a:lnTo>
                  <a:lnTo>
                    <a:pt x="3807872" y="2305799"/>
                  </a:lnTo>
                  <a:lnTo>
                    <a:pt x="0" y="2305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9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 err="1"/>
                <a:t>Terintegrasinya</a:t>
              </a:r>
              <a:r>
                <a:rPr lang="en-US" dirty="0"/>
                <a:t> </a:t>
              </a:r>
              <a:r>
                <a:rPr lang="en-US" dirty="0" err="1"/>
                <a:t>Sistem</a:t>
              </a:r>
              <a:r>
                <a:rPr lang="en-US" dirty="0"/>
                <a:t> </a:t>
              </a:r>
              <a:r>
                <a:rPr lang="en-US" dirty="0" err="1"/>
                <a:t>Informasi</a:t>
              </a:r>
              <a:r>
                <a:rPr lang="en-US" dirty="0"/>
                <a:t> </a:t>
              </a:r>
              <a:r>
                <a:rPr lang="en-US" dirty="0" err="1"/>
                <a:t>Manajemen</a:t>
              </a:r>
              <a:r>
                <a:rPr lang="en-US" dirty="0"/>
                <a:t> </a:t>
              </a:r>
              <a:r>
                <a:rPr lang="en-US" dirty="0" err="1"/>
                <a:t>Kepegawaian</a:t>
              </a:r>
              <a:r>
                <a:rPr lang="en-US" dirty="0"/>
                <a:t> 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dirty="0" err="1"/>
                <a:t>Efisiensi</a:t>
              </a:r>
              <a:r>
                <a:rPr lang="en-US" dirty="0"/>
                <a:t> dan </a:t>
              </a:r>
              <a:r>
                <a:rPr lang="en-US" dirty="0" err="1"/>
                <a:t>efektifitas</a:t>
              </a:r>
              <a:r>
                <a:rPr lang="en-US" dirty="0"/>
                <a:t> </a:t>
              </a:r>
              <a:r>
                <a:rPr lang="en-US" dirty="0" err="1"/>
                <a:t>layanan</a:t>
              </a:r>
              <a:r>
                <a:rPr lang="en-US" dirty="0"/>
                <a:t> </a:t>
              </a:r>
              <a:r>
                <a:rPr lang="en-US" dirty="0" err="1"/>
                <a:t>kepegawaian</a:t>
              </a:r>
              <a:r>
                <a:rPr lang="en-US" dirty="0"/>
                <a:t> 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1373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E4EA6B5-13D2-4E0F-B691-621D68C75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35" y="1768415"/>
            <a:ext cx="7293989" cy="43520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CC3A9-6C29-45E4-AB5D-5295A32415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3075" y="1125084"/>
            <a:ext cx="10058400" cy="5024438"/>
          </a:xfrm>
        </p:spPr>
        <p:txBody>
          <a:bodyPr>
            <a:normAutofit lnSpcReduction="10000"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/>
              <a:t>SERVER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US" dirty="0"/>
              <a:t>DATA CENTER (Server </a:t>
            </a:r>
            <a:r>
              <a:rPr lang="en-US" dirty="0" err="1"/>
              <a:t>aplikasi</a:t>
            </a:r>
            <a:r>
              <a:rPr lang="en-US" dirty="0"/>
              <a:t>, database,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US" dirty="0"/>
              <a:t>JARINGAN (Internet dan LAN)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/>
              <a:t>CLIENT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US" dirty="0"/>
              <a:t>KOMPUTER/LAPTOP/SMARTPHONE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US" dirty="0"/>
              <a:t>JARINGAN (Internet WIFI/4G/3G)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US" dirty="0"/>
              <a:t>SCANNER (Flatbed/Feeder)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/>
              <a:t>APPLICATION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US" dirty="0" err="1"/>
              <a:t>Berbasis</a:t>
            </a:r>
            <a:r>
              <a:rPr lang="en-US" dirty="0"/>
              <a:t> Web (PC/Laptop/Android)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Responsif</a:t>
            </a:r>
            <a:r>
              <a:rPr lang="en-US" dirty="0"/>
              <a:t> (Android)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US" dirty="0"/>
              <a:t>Mobile apps (Android)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/>
              <a:t>Database 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US" dirty="0"/>
              <a:t>Searching/Indexing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US" dirty="0"/>
              <a:t>Format (File/Document Management)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US" dirty="0"/>
              <a:t>Storage (Bigdata)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E8B4F0-8DE6-4864-9D25-DD0599CBA0B9}"/>
              </a:ext>
            </a:extLst>
          </p:cNvPr>
          <p:cNvGrpSpPr/>
          <p:nvPr/>
        </p:nvGrpSpPr>
        <p:grpSpPr>
          <a:xfrm>
            <a:off x="3006716" y="708478"/>
            <a:ext cx="6111935" cy="95250"/>
            <a:chOff x="2965432" y="1721755"/>
            <a:chExt cx="12223870" cy="1905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28DCD4-982C-49F0-B2E4-7EE3260F4CA3}"/>
                </a:ext>
              </a:extLst>
            </p:cNvPr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5D5368B-1D2A-48CD-A046-326F7A3436D2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14CBFB3-D4B2-4A80-A1CB-2C64D822451E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CF6BDE5-AD3C-4653-B209-4B05C7C7E475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0A22027-5EFA-45B6-86D8-E39AA81D5B56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B202E7C-D2EA-454E-A238-A3744F9740B3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175C20-F954-4355-95AB-DE6C3EA42639}"/>
                </a:ext>
              </a:extLst>
            </p:cNvPr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682862-D09B-4108-9806-41B49201BB61}"/>
                </a:ext>
              </a:extLst>
            </p:cNvPr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D9853CF-F7C8-4DF2-BA0E-FFD9DA0A4646}"/>
              </a:ext>
            </a:extLst>
          </p:cNvPr>
          <p:cNvSpPr txBox="1"/>
          <p:nvPr/>
        </p:nvSpPr>
        <p:spPr>
          <a:xfrm>
            <a:off x="2190309" y="75339"/>
            <a:ext cx="7758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DUKUNGAN INFRASTRUKTUR TIK</a:t>
            </a:r>
          </a:p>
        </p:txBody>
      </p:sp>
    </p:spTree>
    <p:extLst>
      <p:ext uri="{BB962C8B-B14F-4D97-AF65-F5344CB8AC3E}">
        <p14:creationId xmlns:p14="http://schemas.microsoft.com/office/powerpoint/2010/main" val="234353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CE8B4F0-8DE6-4864-9D25-DD0599CBA0B9}"/>
              </a:ext>
            </a:extLst>
          </p:cNvPr>
          <p:cNvGrpSpPr/>
          <p:nvPr/>
        </p:nvGrpSpPr>
        <p:grpSpPr>
          <a:xfrm>
            <a:off x="3006716" y="708478"/>
            <a:ext cx="6111935" cy="95250"/>
            <a:chOff x="2965432" y="1721755"/>
            <a:chExt cx="12223870" cy="1905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28DCD4-982C-49F0-B2E4-7EE3260F4CA3}"/>
                </a:ext>
              </a:extLst>
            </p:cNvPr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5D5368B-1D2A-48CD-A046-326F7A3436D2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14CBFB3-D4B2-4A80-A1CB-2C64D822451E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CF6BDE5-AD3C-4653-B209-4B05C7C7E475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0A22027-5EFA-45B6-86D8-E39AA81D5B56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B202E7C-D2EA-454E-A238-A3744F9740B3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175C20-F954-4355-95AB-DE6C3EA42639}"/>
                </a:ext>
              </a:extLst>
            </p:cNvPr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682862-D09B-4108-9806-41B49201BB61}"/>
                </a:ext>
              </a:extLst>
            </p:cNvPr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D9853CF-F7C8-4DF2-BA0E-FFD9DA0A4646}"/>
              </a:ext>
            </a:extLst>
          </p:cNvPr>
          <p:cNvSpPr txBox="1"/>
          <p:nvPr/>
        </p:nvSpPr>
        <p:spPr>
          <a:xfrm>
            <a:off x="2190309" y="75339"/>
            <a:ext cx="7758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DUKUNGAN TIK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E698AF-0D4B-4886-9E18-16EB086B4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0" y="1453999"/>
            <a:ext cx="2764134" cy="18411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DD7B271-9291-464D-A026-D3BCA2976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0" y="3587408"/>
            <a:ext cx="2553829" cy="18411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CB0795-05B4-460E-A8D3-951B9EE54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09" y="1076687"/>
            <a:ext cx="2625559" cy="22605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BC033F0-B014-4CA9-B3EB-24BAC01CA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23" y="2914575"/>
            <a:ext cx="2625560" cy="26255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13B77F-7DBF-4D51-9527-06E120A42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72" y="1936213"/>
            <a:ext cx="451536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1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9F6BB26-83B8-46C9-B1A1-193D6E19807E}"/>
              </a:ext>
            </a:extLst>
          </p:cNvPr>
          <p:cNvSpPr/>
          <p:nvPr/>
        </p:nvSpPr>
        <p:spPr>
          <a:xfrm>
            <a:off x="2534683" y="5773618"/>
            <a:ext cx="7152167" cy="902481"/>
          </a:xfrm>
          <a:prstGeom prst="rect">
            <a:avLst/>
          </a:prstGeom>
          <a:solidFill>
            <a:srgbClr val="FDCF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Source </a:t>
            </a:r>
          </a:p>
          <a:p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7B4826-178C-4F45-9A5C-5B231D2C8686}"/>
              </a:ext>
            </a:extLst>
          </p:cNvPr>
          <p:cNvSpPr/>
          <p:nvPr/>
        </p:nvSpPr>
        <p:spPr>
          <a:xfrm>
            <a:off x="2543704" y="4570009"/>
            <a:ext cx="7152167" cy="902481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Database </a:t>
            </a:r>
          </a:p>
          <a:p>
            <a:r>
              <a:rPr lang="en-US">
                <a:solidFill>
                  <a:schemeClr val="tx1"/>
                </a:solidFill>
              </a:rPr>
              <a:t>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1883C6-F2B9-423F-884D-427BB7B3BDA9}"/>
              </a:ext>
            </a:extLst>
          </p:cNvPr>
          <p:cNvSpPr/>
          <p:nvPr/>
        </p:nvSpPr>
        <p:spPr>
          <a:xfrm>
            <a:off x="2543704" y="3374731"/>
            <a:ext cx="7152167" cy="904492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Integration</a:t>
            </a:r>
          </a:p>
          <a:p>
            <a:r>
              <a:rPr lang="en-US">
                <a:solidFill>
                  <a:schemeClr val="tx1"/>
                </a:solidFill>
              </a:rPr>
              <a:t>Layer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E0F27D27-015B-499D-A86E-011D68C29BA6}"/>
              </a:ext>
            </a:extLst>
          </p:cNvPr>
          <p:cNvSpPr/>
          <p:nvPr/>
        </p:nvSpPr>
        <p:spPr>
          <a:xfrm>
            <a:off x="7388774" y="4687954"/>
            <a:ext cx="635908" cy="68580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82C381-784B-4DE5-B318-02A91857B73D}"/>
              </a:ext>
            </a:extLst>
          </p:cNvPr>
          <p:cNvSpPr/>
          <p:nvPr/>
        </p:nvSpPr>
        <p:spPr>
          <a:xfrm>
            <a:off x="2532372" y="924989"/>
            <a:ext cx="7152167" cy="9024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Presentation</a:t>
            </a:r>
          </a:p>
          <a:p>
            <a:r>
              <a:rPr lang="en-US">
                <a:solidFill>
                  <a:schemeClr val="tx1"/>
                </a:solidFill>
              </a:rPr>
              <a:t>Layer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Graphic 30" descr="Gauge">
            <a:extLst>
              <a:ext uri="{FF2B5EF4-FFF2-40B4-BE49-F238E27FC236}">
                <a16:creationId xmlns:a16="http://schemas.microsoft.com/office/drawing/2014/main" id="{2D737901-C9F7-47B4-BFDF-82800173BA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3584" y="875035"/>
            <a:ext cx="767578" cy="767578"/>
          </a:xfrm>
          <a:prstGeom prst="rect">
            <a:avLst/>
          </a:prstGeom>
        </p:spPr>
      </p:pic>
      <p:pic>
        <p:nvPicPr>
          <p:cNvPr id="33" name="Graphic 32" descr="Tablet">
            <a:extLst>
              <a:ext uri="{FF2B5EF4-FFF2-40B4-BE49-F238E27FC236}">
                <a16:creationId xmlns:a16="http://schemas.microsoft.com/office/drawing/2014/main" id="{397993C0-B1F2-4A9C-9787-59AC576D78F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946" y="866366"/>
            <a:ext cx="826340" cy="82634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07A8DCB-B05D-4319-91C3-CCF1B6DAE83F}"/>
              </a:ext>
            </a:extLst>
          </p:cNvPr>
          <p:cNvSpPr txBox="1"/>
          <p:nvPr/>
        </p:nvSpPr>
        <p:spPr>
          <a:xfrm>
            <a:off x="8241561" y="3653321"/>
            <a:ext cx="14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Json, XML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15D612-293A-4189-B16B-D64CE0FA44A9}"/>
              </a:ext>
            </a:extLst>
          </p:cNvPr>
          <p:cNvSpPr txBox="1"/>
          <p:nvPr/>
        </p:nvSpPr>
        <p:spPr>
          <a:xfrm>
            <a:off x="5990574" y="1483514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F28066-E9AF-456D-A497-91EF47539CC5}"/>
              </a:ext>
            </a:extLst>
          </p:cNvPr>
          <p:cNvSpPr txBox="1"/>
          <p:nvPr/>
        </p:nvSpPr>
        <p:spPr>
          <a:xfrm>
            <a:off x="7238244" y="1484246"/>
            <a:ext cx="73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Portal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6DA7FEB8-B656-4D6C-B7B5-9896BE9267D6}"/>
              </a:ext>
            </a:extLst>
          </p:cNvPr>
          <p:cNvSpPr/>
          <p:nvPr/>
        </p:nvSpPr>
        <p:spPr>
          <a:xfrm>
            <a:off x="5847374" y="1842556"/>
            <a:ext cx="497252" cy="270747"/>
          </a:xfrm>
          <a:prstGeom prst="upArrow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9192A0A-1B92-4E7D-9AAB-7C5610F84F35}"/>
              </a:ext>
            </a:extLst>
          </p:cNvPr>
          <p:cNvGrpSpPr/>
          <p:nvPr/>
        </p:nvGrpSpPr>
        <p:grpSpPr>
          <a:xfrm>
            <a:off x="3915499" y="5733993"/>
            <a:ext cx="953851" cy="933460"/>
            <a:chOff x="3768853" y="5765611"/>
            <a:chExt cx="953851" cy="91909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29A876-78BC-4B83-BDEB-045BD3379AFB}"/>
                </a:ext>
              </a:extLst>
            </p:cNvPr>
            <p:cNvSpPr txBox="1"/>
            <p:nvPr/>
          </p:nvSpPr>
          <p:spPr>
            <a:xfrm>
              <a:off x="3768853" y="6315372"/>
              <a:ext cx="95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Pegawai</a:t>
              </a:r>
              <a:endParaRPr lang="en-US" dirty="0"/>
            </a:p>
          </p:txBody>
        </p:sp>
        <p:pic>
          <p:nvPicPr>
            <p:cNvPr id="11" name="Graphic 10" descr="Office worker">
              <a:extLst>
                <a:ext uri="{FF2B5EF4-FFF2-40B4-BE49-F238E27FC236}">
                  <a16:creationId xmlns:a16="http://schemas.microsoft.com/office/drawing/2014/main" id="{D8F20802-F5E3-42B9-82D2-D32C83084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11692" y="5765611"/>
              <a:ext cx="680321" cy="680321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4192BDE-431B-4CEB-AA10-62A7CDD3ECE3}"/>
              </a:ext>
            </a:extLst>
          </p:cNvPr>
          <p:cNvGrpSpPr/>
          <p:nvPr/>
        </p:nvGrpSpPr>
        <p:grpSpPr>
          <a:xfrm>
            <a:off x="5054725" y="5813293"/>
            <a:ext cx="840295" cy="831064"/>
            <a:chOff x="5063351" y="5856423"/>
            <a:chExt cx="840295" cy="8310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30217E-B2CF-4E15-8E16-66618AED7D4D}"/>
                </a:ext>
              </a:extLst>
            </p:cNvPr>
            <p:cNvSpPr txBox="1"/>
            <p:nvPr/>
          </p:nvSpPr>
          <p:spPr>
            <a:xfrm>
              <a:off x="5063351" y="6318155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Kinerja</a:t>
              </a:r>
              <a:endParaRPr lang="en-US" dirty="0"/>
            </a:p>
          </p:txBody>
        </p:sp>
        <p:pic>
          <p:nvPicPr>
            <p:cNvPr id="14" name="Graphic 13" descr="Gears">
              <a:extLst>
                <a:ext uri="{FF2B5EF4-FFF2-40B4-BE49-F238E27FC236}">
                  <a16:creationId xmlns:a16="http://schemas.microsoft.com/office/drawing/2014/main" id="{D593C54B-DB1A-4EDE-A7AA-F34FE68FE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13250" y="5856423"/>
              <a:ext cx="543680" cy="54368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C4F953E-AA2A-4878-9308-A0ABE4BA34EC}"/>
              </a:ext>
            </a:extLst>
          </p:cNvPr>
          <p:cNvGrpSpPr/>
          <p:nvPr/>
        </p:nvGrpSpPr>
        <p:grpSpPr>
          <a:xfrm>
            <a:off x="6225704" y="5815319"/>
            <a:ext cx="756938" cy="825481"/>
            <a:chOff x="6225704" y="5867075"/>
            <a:chExt cx="756938" cy="82548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7586A8-CFF9-4C01-A6A3-2A2191C10BB6}"/>
                </a:ext>
              </a:extLst>
            </p:cNvPr>
            <p:cNvSpPr txBox="1"/>
            <p:nvPr/>
          </p:nvSpPr>
          <p:spPr>
            <a:xfrm>
              <a:off x="6225704" y="6323224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Publik</a:t>
              </a:r>
              <a:endParaRPr lang="en-US" dirty="0"/>
            </a:p>
          </p:txBody>
        </p:sp>
        <p:pic>
          <p:nvPicPr>
            <p:cNvPr id="20" name="Graphic 19" descr="Presentation with bar chart">
              <a:extLst>
                <a:ext uri="{FF2B5EF4-FFF2-40B4-BE49-F238E27FC236}">
                  <a16:creationId xmlns:a16="http://schemas.microsoft.com/office/drawing/2014/main" id="{8B4D5C4B-3BB6-4911-9B28-56CEC3B92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48639" y="5867075"/>
              <a:ext cx="517766" cy="517766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E2F5FCE-3A91-4DA7-AE94-F5D5F0C4D374}"/>
              </a:ext>
            </a:extLst>
          </p:cNvPr>
          <p:cNvGrpSpPr/>
          <p:nvPr/>
        </p:nvGrpSpPr>
        <p:grpSpPr>
          <a:xfrm>
            <a:off x="7382992" y="5752426"/>
            <a:ext cx="655949" cy="897000"/>
            <a:chOff x="7581395" y="5795556"/>
            <a:chExt cx="655949" cy="89700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EE8371A-E18F-4E4E-A815-7582C9E2630C}"/>
                </a:ext>
              </a:extLst>
            </p:cNvPr>
            <p:cNvSpPr txBox="1"/>
            <p:nvPr/>
          </p:nvSpPr>
          <p:spPr>
            <a:xfrm>
              <a:off x="7581395" y="6323224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Arsip</a:t>
              </a:r>
              <a:endParaRPr lang="en-US" dirty="0"/>
            </a:p>
          </p:txBody>
        </p:sp>
        <p:pic>
          <p:nvPicPr>
            <p:cNvPr id="29" name="Graphic 28" descr="Money">
              <a:extLst>
                <a:ext uri="{FF2B5EF4-FFF2-40B4-BE49-F238E27FC236}">
                  <a16:creationId xmlns:a16="http://schemas.microsoft.com/office/drawing/2014/main" id="{DA857281-ADDB-4223-825E-4913ADE0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98647" y="5795556"/>
              <a:ext cx="606374" cy="606374"/>
            </a:xfrm>
            <a:prstGeom prst="rect">
              <a:avLst/>
            </a:prstGeom>
          </p:spPr>
        </p:pic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52EC8CD-DB66-41B0-9D8C-2D007CBFFF21}"/>
              </a:ext>
            </a:extLst>
          </p:cNvPr>
          <p:cNvSpPr/>
          <p:nvPr/>
        </p:nvSpPr>
        <p:spPr>
          <a:xfrm>
            <a:off x="2532372" y="2138661"/>
            <a:ext cx="7152167" cy="9083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Application</a:t>
            </a:r>
          </a:p>
          <a:p>
            <a:r>
              <a:rPr lang="en-US">
                <a:solidFill>
                  <a:schemeClr val="tx1"/>
                </a:solidFill>
              </a:rPr>
              <a:t>Layer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0" name="Graphic 49" descr="Internet">
            <a:extLst>
              <a:ext uri="{FF2B5EF4-FFF2-40B4-BE49-F238E27FC236}">
                <a16:creationId xmlns:a16="http://schemas.microsoft.com/office/drawing/2014/main" id="{663BEAA3-C89C-4292-8B61-B0DAB8EEAB10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28801" y="2152931"/>
            <a:ext cx="914400" cy="914400"/>
          </a:xfrm>
          <a:prstGeom prst="rect">
            <a:avLst/>
          </a:prstGeom>
        </p:spPr>
      </p:pic>
      <p:pic>
        <p:nvPicPr>
          <p:cNvPr id="51" name="Graphic 50" descr="Internet">
            <a:extLst>
              <a:ext uri="{FF2B5EF4-FFF2-40B4-BE49-F238E27FC236}">
                <a16:creationId xmlns:a16="http://schemas.microsoft.com/office/drawing/2014/main" id="{2E547328-7C31-4029-9A9C-E153A5218EFC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22290" y="2152931"/>
            <a:ext cx="914400" cy="914400"/>
          </a:xfrm>
          <a:prstGeom prst="rect">
            <a:avLst/>
          </a:prstGeom>
        </p:spPr>
      </p:pic>
      <p:pic>
        <p:nvPicPr>
          <p:cNvPr id="52" name="Graphic 51" descr="Internet">
            <a:extLst>
              <a:ext uri="{FF2B5EF4-FFF2-40B4-BE49-F238E27FC236}">
                <a16:creationId xmlns:a16="http://schemas.microsoft.com/office/drawing/2014/main" id="{1E311A4B-DB3F-4BE8-AD0A-705B4F761D29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35312" y="2166495"/>
            <a:ext cx="914400" cy="914400"/>
          </a:xfrm>
          <a:prstGeom prst="rect">
            <a:avLst/>
          </a:prstGeom>
        </p:spPr>
      </p:pic>
      <p:pic>
        <p:nvPicPr>
          <p:cNvPr id="53" name="Graphic 52" descr="Internet">
            <a:extLst>
              <a:ext uri="{FF2B5EF4-FFF2-40B4-BE49-F238E27FC236}">
                <a16:creationId xmlns:a16="http://schemas.microsoft.com/office/drawing/2014/main" id="{2D23110F-856F-4069-84CA-01BF201C90AB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15779" y="2144538"/>
            <a:ext cx="914400" cy="914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C108EED-1AB8-42E7-B752-2133612BE5D0}"/>
              </a:ext>
            </a:extLst>
          </p:cNvPr>
          <p:cNvPicPr/>
          <p:nvPr/>
        </p:nvPicPr>
        <p:blipFill>
          <a:blip r:embed="rId1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560" y="1056702"/>
            <a:ext cx="1204013" cy="705334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8230228" y="2266192"/>
            <a:ext cx="145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/>
              <a:t>Code Igniter,</a:t>
            </a:r>
            <a:endParaRPr lang="en-US"/>
          </a:p>
          <a:p>
            <a:pPr algn="ctr"/>
            <a:r>
              <a:rPr lang="en-ID"/>
              <a:t>Laravel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9C1C934-740F-40B6-9729-C9A0FC777F12}"/>
              </a:ext>
            </a:extLst>
          </p:cNvPr>
          <p:cNvGrpSpPr/>
          <p:nvPr/>
        </p:nvGrpSpPr>
        <p:grpSpPr>
          <a:xfrm>
            <a:off x="3006716" y="708478"/>
            <a:ext cx="6111935" cy="95250"/>
            <a:chOff x="2965432" y="1721755"/>
            <a:chExt cx="12223870" cy="19050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D72C1DB-8161-4EB7-B2F8-8298FD3B1CFB}"/>
                </a:ext>
              </a:extLst>
            </p:cNvPr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039177F-A39F-4556-ACA8-442AD7EFCB1D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639131F-7E2D-44E5-B7F0-F42C2C1B1B6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7BD142D-9768-4BA2-A27B-09F994599E1B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5C284B0-8578-4242-8E1B-75AE19FF9B8C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3348F43-F0C4-4573-B9AA-3BC8911A28E3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26D5AEA-C137-4695-917C-1C8E1FF3F734}"/>
                </a:ext>
              </a:extLst>
            </p:cNvPr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FB27608-22B5-44A0-BC12-5A28EBF77293}"/>
                </a:ext>
              </a:extLst>
            </p:cNvPr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1146ED19-4762-47F0-A4BB-FF07625A029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77" y="1056702"/>
            <a:ext cx="1104900" cy="70485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0518227-60D2-4EB2-ADAA-8E4D0A25E37F}"/>
              </a:ext>
            </a:extLst>
          </p:cNvPr>
          <p:cNvSpPr txBox="1"/>
          <p:nvPr/>
        </p:nvSpPr>
        <p:spPr>
          <a:xfrm>
            <a:off x="1975449" y="75339"/>
            <a:ext cx="8238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cap="all" dirty="0">
                <a:latin typeface="Arial" panose="020B0604020202020204" pitchFamily="34" charset="0"/>
                <a:cs typeface="Arial" panose="020B0604020202020204" pitchFamily="34" charset="0"/>
              </a:rPr>
              <a:t>aRSITEKTUR INTEGRASI SISTEM INFORMASI KEMENtan</a:t>
            </a:r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91CFF512-6F60-42CA-882C-02A2A16A1E74}"/>
              </a:ext>
            </a:extLst>
          </p:cNvPr>
          <p:cNvSpPr/>
          <p:nvPr/>
        </p:nvSpPr>
        <p:spPr>
          <a:xfrm>
            <a:off x="6272868" y="4687954"/>
            <a:ext cx="635908" cy="68580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</a:t>
            </a:r>
            <a:endParaRPr lang="en-US" dirty="0"/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C28BF8C4-FBD3-47F3-8C7B-D24F17EC9C0E}"/>
              </a:ext>
            </a:extLst>
          </p:cNvPr>
          <p:cNvSpPr/>
          <p:nvPr/>
        </p:nvSpPr>
        <p:spPr>
          <a:xfrm>
            <a:off x="5149531" y="4697862"/>
            <a:ext cx="635908" cy="68580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</a:t>
            </a:r>
            <a:endParaRPr lang="en-US" dirty="0"/>
          </a:p>
        </p:txBody>
      </p:sp>
      <p:sp>
        <p:nvSpPr>
          <p:cNvPr id="71" name="Flowchart: Magnetic Disk 70">
            <a:extLst>
              <a:ext uri="{FF2B5EF4-FFF2-40B4-BE49-F238E27FC236}">
                <a16:creationId xmlns:a16="http://schemas.microsoft.com/office/drawing/2014/main" id="{0CAFA860-183D-4655-A617-24C80B6007DC}"/>
              </a:ext>
            </a:extLst>
          </p:cNvPr>
          <p:cNvSpPr/>
          <p:nvPr/>
        </p:nvSpPr>
        <p:spPr>
          <a:xfrm>
            <a:off x="4085890" y="4688988"/>
            <a:ext cx="635908" cy="68580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</a:t>
            </a:r>
            <a:endParaRPr lang="en-US" dirty="0"/>
          </a:p>
        </p:txBody>
      </p:sp>
      <p:sp>
        <p:nvSpPr>
          <p:cNvPr id="77" name="Arrow: Up 76">
            <a:extLst>
              <a:ext uri="{FF2B5EF4-FFF2-40B4-BE49-F238E27FC236}">
                <a16:creationId xmlns:a16="http://schemas.microsoft.com/office/drawing/2014/main" id="{6DE2D513-84D0-465E-A938-2521AC2053E4}"/>
              </a:ext>
            </a:extLst>
          </p:cNvPr>
          <p:cNvSpPr/>
          <p:nvPr/>
        </p:nvSpPr>
        <p:spPr>
          <a:xfrm>
            <a:off x="5820955" y="3056771"/>
            <a:ext cx="497252" cy="270747"/>
          </a:xfrm>
          <a:prstGeom prst="upArrow">
            <a:avLst/>
          </a:prstGeom>
          <a:solidFill>
            <a:srgbClr val="00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Up 78">
            <a:extLst>
              <a:ext uri="{FF2B5EF4-FFF2-40B4-BE49-F238E27FC236}">
                <a16:creationId xmlns:a16="http://schemas.microsoft.com/office/drawing/2014/main" id="{82F4629E-754A-4FD9-89BD-6AF5594B73F8}"/>
              </a:ext>
            </a:extLst>
          </p:cNvPr>
          <p:cNvSpPr/>
          <p:nvPr/>
        </p:nvSpPr>
        <p:spPr>
          <a:xfrm>
            <a:off x="5804111" y="4282091"/>
            <a:ext cx="497252" cy="270747"/>
          </a:xfrm>
          <a:prstGeom prst="upArrow">
            <a:avLst/>
          </a:prstGeom>
          <a:solidFill>
            <a:srgbClr val="00FFF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Up 80">
            <a:extLst>
              <a:ext uri="{FF2B5EF4-FFF2-40B4-BE49-F238E27FC236}">
                <a16:creationId xmlns:a16="http://schemas.microsoft.com/office/drawing/2014/main" id="{A3EB3B26-5EF8-442E-8AF9-A351635DB38D}"/>
              </a:ext>
            </a:extLst>
          </p:cNvPr>
          <p:cNvSpPr/>
          <p:nvPr/>
        </p:nvSpPr>
        <p:spPr>
          <a:xfrm>
            <a:off x="5820955" y="5480497"/>
            <a:ext cx="497252" cy="270747"/>
          </a:xfrm>
          <a:prstGeom prst="upArrow">
            <a:avLst/>
          </a:prstGeom>
          <a:solidFill>
            <a:srgbClr val="FF0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646ED34E-DA99-4B37-A0B4-04C3B7C7BC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371" y="3448257"/>
            <a:ext cx="692948" cy="692948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DD664C16-CD04-4A3C-B02E-A28C15D2E1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427" y="3448257"/>
            <a:ext cx="692948" cy="69294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5B74B91-42DE-43B1-AA2D-A02A6B07696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349" y="3448257"/>
            <a:ext cx="692948" cy="692948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C6E5EB70-D316-49AF-ACB0-51D428E0D8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958" y="3448257"/>
            <a:ext cx="692948" cy="692948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1B1AA3F0-F5C6-45C2-8216-763C6CCA62C6}"/>
              </a:ext>
            </a:extLst>
          </p:cNvPr>
          <p:cNvSpPr txBox="1"/>
          <p:nvPr/>
        </p:nvSpPr>
        <p:spPr>
          <a:xfrm>
            <a:off x="8421005" y="4699866"/>
            <a:ext cx="126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MySQL, </a:t>
            </a:r>
          </a:p>
          <a:p>
            <a:pPr algn="ctr"/>
            <a:r>
              <a:rPr lang="en-US"/>
              <a:t>Postgresql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A82625-2DD6-42B6-863F-0A1A14467931}"/>
              </a:ext>
            </a:extLst>
          </p:cNvPr>
          <p:cNvSpPr txBox="1"/>
          <p:nvPr/>
        </p:nvSpPr>
        <p:spPr>
          <a:xfrm>
            <a:off x="8421005" y="5901692"/>
            <a:ext cx="126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Layanan SPBE</a:t>
            </a:r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289DE51-5906-45A2-8743-BEAEDF151B51}"/>
              </a:ext>
            </a:extLst>
          </p:cNvPr>
          <p:cNvGrpSpPr/>
          <p:nvPr/>
        </p:nvGrpSpPr>
        <p:grpSpPr>
          <a:xfrm>
            <a:off x="7380120" y="5749558"/>
            <a:ext cx="655949" cy="897000"/>
            <a:chOff x="7581395" y="5795556"/>
            <a:chExt cx="655949" cy="897000"/>
          </a:xfrm>
          <a:solidFill>
            <a:srgbClr val="FF0000"/>
          </a:solidFill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60D53FB-3A05-49A6-9A9A-73669669668F}"/>
                </a:ext>
              </a:extLst>
            </p:cNvPr>
            <p:cNvSpPr txBox="1"/>
            <p:nvPr/>
          </p:nvSpPr>
          <p:spPr>
            <a:xfrm>
              <a:off x="7581395" y="6323224"/>
              <a:ext cx="65594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Arsip</a:t>
              </a:r>
              <a:endParaRPr lang="en-US" dirty="0"/>
            </a:p>
          </p:txBody>
        </p:sp>
        <p:pic>
          <p:nvPicPr>
            <p:cNvPr id="68" name="Graphic 67" descr="Money">
              <a:extLst>
                <a:ext uri="{FF2B5EF4-FFF2-40B4-BE49-F238E27FC236}">
                  <a16:creationId xmlns:a16="http://schemas.microsoft.com/office/drawing/2014/main" id="{5CC9AB96-67CF-4E77-A685-CE56BC6AB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598647" y="5795556"/>
              <a:ext cx="606374" cy="606374"/>
            </a:xfrm>
            <a:prstGeom prst="rect">
              <a:avLst/>
            </a:prstGeom>
          </p:spPr>
        </p:pic>
      </p:grp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916731D7-F235-415E-8138-FD40A342CA7B}"/>
              </a:ext>
            </a:extLst>
          </p:cNvPr>
          <p:cNvSpPr/>
          <p:nvPr/>
        </p:nvSpPr>
        <p:spPr>
          <a:xfrm>
            <a:off x="7394529" y="4685086"/>
            <a:ext cx="635908" cy="68580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33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A17946-7734-4D1B-BDC5-515C5932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278957"/>
            <a:ext cx="8648700" cy="4448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83A65D-3B89-4DA6-B8EC-D4450817E20A}"/>
              </a:ext>
            </a:extLst>
          </p:cNvPr>
          <p:cNvSpPr txBox="1"/>
          <p:nvPr/>
        </p:nvSpPr>
        <p:spPr>
          <a:xfrm>
            <a:off x="2216727" y="37071"/>
            <a:ext cx="7758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cap="all" dirty="0" err="1">
                <a:latin typeface="Arial" panose="020B0604020202020204" pitchFamily="34" charset="0"/>
                <a:cs typeface="Arial" panose="020B0604020202020204" pitchFamily="34" charset="0"/>
              </a:rPr>
              <a:t>Arsitektur</a:t>
            </a:r>
            <a:r>
              <a:rPr lang="en-US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 INTEGRASI APLIKASI KEMENTERIAN PERTANIAN</a:t>
            </a:r>
          </a:p>
        </p:txBody>
      </p:sp>
    </p:spTree>
    <p:extLst>
      <p:ext uri="{BB962C8B-B14F-4D97-AF65-F5344CB8AC3E}">
        <p14:creationId xmlns:p14="http://schemas.microsoft.com/office/powerpoint/2010/main" val="381284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E407DD-7BCF-4ECA-88C8-E7D8DF84F1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34" y="1073720"/>
            <a:ext cx="10941802" cy="50946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C81033C-019D-464A-B6BD-CAA845E7A4D3}"/>
              </a:ext>
            </a:extLst>
          </p:cNvPr>
          <p:cNvSpPr txBox="1">
            <a:spLocks/>
          </p:cNvSpPr>
          <p:nvPr/>
        </p:nvSpPr>
        <p:spPr>
          <a:xfrm>
            <a:off x="604433" y="236324"/>
            <a:ext cx="10941803" cy="8373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SPBE</a:t>
            </a:r>
          </a:p>
        </p:txBody>
      </p:sp>
    </p:spTree>
    <p:extLst>
      <p:ext uri="{BB962C8B-B14F-4D97-AF65-F5344CB8AC3E}">
        <p14:creationId xmlns:p14="http://schemas.microsoft.com/office/powerpoint/2010/main" val="3860888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574903" y="3516920"/>
            <a:ext cx="1035423" cy="98707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APPS</a:t>
            </a:r>
            <a:endParaRPr lang="en-ID" dirty="0"/>
          </a:p>
          <a:p>
            <a:pPr algn="ctr"/>
            <a:r>
              <a:rPr lang="en-ID" dirty="0"/>
              <a:t>A</a:t>
            </a:r>
            <a:endParaRPr lang="id-ID" dirty="0"/>
          </a:p>
        </p:txBody>
      </p:sp>
      <p:sp>
        <p:nvSpPr>
          <p:cNvPr id="56" name="Flowchart: Magnetic Disk 55">
            <a:extLst>
              <a:ext uri="{FF2B5EF4-FFF2-40B4-BE49-F238E27FC236}">
                <a16:creationId xmlns:a16="http://schemas.microsoft.com/office/drawing/2014/main" id="{BFEC89B6-B3A4-4279-881F-4FA01BE85617}"/>
              </a:ext>
            </a:extLst>
          </p:cNvPr>
          <p:cNvSpPr/>
          <p:nvPr/>
        </p:nvSpPr>
        <p:spPr>
          <a:xfrm>
            <a:off x="588470" y="5211251"/>
            <a:ext cx="968068" cy="10115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  <a:endParaRPr lang="id-ID" sz="16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9A1B923-9827-44D2-ADB4-AA919F6BA1C4}"/>
              </a:ext>
            </a:extLst>
          </p:cNvPr>
          <p:cNvCxnSpPr/>
          <p:nvPr/>
        </p:nvCxnSpPr>
        <p:spPr>
          <a:xfrm>
            <a:off x="1030229" y="4670207"/>
            <a:ext cx="8161" cy="45135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4447A95-3142-4D7C-B6F7-AC413DEED1A4}"/>
              </a:ext>
            </a:extLst>
          </p:cNvPr>
          <p:cNvCxnSpPr/>
          <p:nvPr/>
        </p:nvCxnSpPr>
        <p:spPr>
          <a:xfrm flipV="1">
            <a:off x="1150535" y="4701108"/>
            <a:ext cx="0" cy="4204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Magnetic Disk 58">
            <a:extLst>
              <a:ext uri="{FF2B5EF4-FFF2-40B4-BE49-F238E27FC236}">
                <a16:creationId xmlns:a16="http://schemas.microsoft.com/office/drawing/2014/main" id="{BFEC89B6-B3A4-4279-881F-4FA01BE85617}"/>
              </a:ext>
            </a:extLst>
          </p:cNvPr>
          <p:cNvSpPr/>
          <p:nvPr/>
        </p:nvSpPr>
        <p:spPr>
          <a:xfrm>
            <a:off x="1967753" y="5211251"/>
            <a:ext cx="968068" cy="10115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  <a:endParaRPr lang="id-ID" sz="1600" dirty="0"/>
          </a:p>
        </p:txBody>
      </p:sp>
      <p:sp>
        <p:nvSpPr>
          <p:cNvPr id="60" name="Rounded Rectangle 59"/>
          <p:cNvSpPr/>
          <p:nvPr/>
        </p:nvSpPr>
        <p:spPr>
          <a:xfrm>
            <a:off x="1924211" y="3516919"/>
            <a:ext cx="1035423" cy="98707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APPS</a:t>
            </a:r>
            <a:endParaRPr lang="en-ID" dirty="0"/>
          </a:p>
          <a:p>
            <a:pPr algn="ctr"/>
            <a:r>
              <a:rPr lang="en-ID" dirty="0"/>
              <a:t>B</a:t>
            </a:r>
            <a:endParaRPr lang="id-ID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9A1B923-9827-44D2-ADB4-AA919F6BA1C4}"/>
              </a:ext>
            </a:extLst>
          </p:cNvPr>
          <p:cNvCxnSpPr/>
          <p:nvPr/>
        </p:nvCxnSpPr>
        <p:spPr>
          <a:xfrm>
            <a:off x="2372320" y="4670207"/>
            <a:ext cx="8161" cy="45135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4447A95-3142-4D7C-B6F7-AC413DEED1A4}"/>
              </a:ext>
            </a:extLst>
          </p:cNvPr>
          <p:cNvCxnSpPr/>
          <p:nvPr/>
        </p:nvCxnSpPr>
        <p:spPr>
          <a:xfrm flipV="1">
            <a:off x="2486276" y="4701108"/>
            <a:ext cx="0" cy="4204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9A1B923-9827-44D2-ADB4-AA919F6BA1C4}"/>
              </a:ext>
            </a:extLst>
          </p:cNvPr>
          <p:cNvCxnSpPr/>
          <p:nvPr/>
        </p:nvCxnSpPr>
        <p:spPr>
          <a:xfrm>
            <a:off x="1461894" y="4620419"/>
            <a:ext cx="525461" cy="5908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4447A95-3142-4D7C-B6F7-AC413DEED1A4}"/>
              </a:ext>
            </a:extLst>
          </p:cNvPr>
          <p:cNvCxnSpPr/>
          <p:nvPr/>
        </p:nvCxnSpPr>
        <p:spPr>
          <a:xfrm flipH="1" flipV="1">
            <a:off x="1564382" y="4581953"/>
            <a:ext cx="510987" cy="60512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A1B923-9827-44D2-ADB4-AA919F6BA1C4}"/>
              </a:ext>
            </a:extLst>
          </p:cNvPr>
          <p:cNvCxnSpPr/>
          <p:nvPr/>
        </p:nvCxnSpPr>
        <p:spPr>
          <a:xfrm flipH="1">
            <a:off x="1461894" y="4600468"/>
            <a:ext cx="564451" cy="52109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447A95-3142-4D7C-B6F7-AC413DEED1A4}"/>
              </a:ext>
            </a:extLst>
          </p:cNvPr>
          <p:cNvCxnSpPr/>
          <p:nvPr/>
        </p:nvCxnSpPr>
        <p:spPr>
          <a:xfrm flipV="1">
            <a:off x="1483987" y="4681407"/>
            <a:ext cx="598920" cy="53106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Magnetic Disk 86">
            <a:extLst>
              <a:ext uri="{FF2B5EF4-FFF2-40B4-BE49-F238E27FC236}">
                <a16:creationId xmlns:a16="http://schemas.microsoft.com/office/drawing/2014/main" id="{BFEC89B6-B3A4-4279-881F-4FA01BE85617}"/>
              </a:ext>
            </a:extLst>
          </p:cNvPr>
          <p:cNvSpPr/>
          <p:nvPr/>
        </p:nvSpPr>
        <p:spPr>
          <a:xfrm>
            <a:off x="4253329" y="5211251"/>
            <a:ext cx="968068" cy="10115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  <a:endParaRPr lang="id-ID" sz="1600" dirty="0"/>
          </a:p>
        </p:txBody>
      </p:sp>
      <p:sp>
        <p:nvSpPr>
          <p:cNvPr id="88" name="Flowchart: Magnetic Disk 87">
            <a:extLst>
              <a:ext uri="{FF2B5EF4-FFF2-40B4-BE49-F238E27FC236}">
                <a16:creationId xmlns:a16="http://schemas.microsoft.com/office/drawing/2014/main" id="{BFEC89B6-B3A4-4279-881F-4FA01BE85617}"/>
              </a:ext>
            </a:extLst>
          </p:cNvPr>
          <p:cNvSpPr/>
          <p:nvPr/>
        </p:nvSpPr>
        <p:spPr>
          <a:xfrm>
            <a:off x="6214525" y="5211251"/>
            <a:ext cx="968068" cy="10115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  <a:endParaRPr lang="id-ID" sz="16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9A1B923-9827-44D2-ADB4-AA919F6BA1C4}"/>
              </a:ext>
            </a:extLst>
          </p:cNvPr>
          <p:cNvCxnSpPr/>
          <p:nvPr/>
        </p:nvCxnSpPr>
        <p:spPr>
          <a:xfrm flipV="1">
            <a:off x="5266394" y="5835058"/>
            <a:ext cx="858136" cy="1119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4447A95-3142-4D7C-B6F7-AC413DEED1A4}"/>
              </a:ext>
            </a:extLst>
          </p:cNvPr>
          <p:cNvCxnSpPr/>
          <p:nvPr/>
        </p:nvCxnSpPr>
        <p:spPr>
          <a:xfrm flipH="1">
            <a:off x="5311392" y="5702521"/>
            <a:ext cx="813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6154260" y="3538550"/>
            <a:ext cx="1035423" cy="96504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APPS</a:t>
            </a:r>
            <a:endParaRPr lang="en-ID" dirty="0"/>
          </a:p>
          <a:p>
            <a:pPr algn="ctr"/>
            <a:r>
              <a:rPr lang="en-ID" dirty="0"/>
              <a:t>D</a:t>
            </a:r>
            <a:endParaRPr lang="id-ID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9A1B923-9827-44D2-ADB4-AA919F6BA1C4}"/>
              </a:ext>
            </a:extLst>
          </p:cNvPr>
          <p:cNvCxnSpPr/>
          <p:nvPr/>
        </p:nvCxnSpPr>
        <p:spPr>
          <a:xfrm>
            <a:off x="6602369" y="4669800"/>
            <a:ext cx="8161" cy="45135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4447A95-3142-4D7C-B6F7-AC413DEED1A4}"/>
              </a:ext>
            </a:extLst>
          </p:cNvPr>
          <p:cNvCxnSpPr/>
          <p:nvPr/>
        </p:nvCxnSpPr>
        <p:spPr>
          <a:xfrm flipV="1">
            <a:off x="6716325" y="4700701"/>
            <a:ext cx="0" cy="4204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4219651" y="3538550"/>
            <a:ext cx="1035423" cy="98707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APPS</a:t>
            </a:r>
            <a:endParaRPr lang="en-ID" dirty="0"/>
          </a:p>
          <a:p>
            <a:pPr algn="ctr"/>
            <a:r>
              <a:rPr lang="en-ID" dirty="0"/>
              <a:t>C</a:t>
            </a:r>
            <a:endParaRPr lang="id-ID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9A1B923-9827-44D2-ADB4-AA919F6BA1C4}"/>
              </a:ext>
            </a:extLst>
          </p:cNvPr>
          <p:cNvCxnSpPr/>
          <p:nvPr/>
        </p:nvCxnSpPr>
        <p:spPr>
          <a:xfrm>
            <a:off x="4695088" y="4669800"/>
            <a:ext cx="8161" cy="45135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4447A95-3142-4D7C-B6F7-AC413DEED1A4}"/>
              </a:ext>
            </a:extLst>
          </p:cNvPr>
          <p:cNvCxnSpPr/>
          <p:nvPr/>
        </p:nvCxnSpPr>
        <p:spPr>
          <a:xfrm flipV="1">
            <a:off x="4815394" y="4700701"/>
            <a:ext cx="0" cy="4204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8" y="2055796"/>
            <a:ext cx="570032" cy="570032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9820FE0B-5A45-4C9A-8BDF-4250095BAE23}"/>
              </a:ext>
            </a:extLst>
          </p:cNvPr>
          <p:cNvSpPr txBox="1"/>
          <p:nvPr/>
        </p:nvSpPr>
        <p:spPr>
          <a:xfrm>
            <a:off x="588470" y="2643309"/>
            <a:ext cx="10854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4815"/>
            <a:r>
              <a:rPr lang="id-ID" sz="1333" dirty="0">
                <a:latin typeface="Calibri" panose="020F0502020204030204"/>
              </a:rPr>
              <a:t>User / Client</a:t>
            </a:r>
            <a:endParaRPr lang="en-ID" sz="1333" dirty="0">
              <a:latin typeface="Calibri" panose="020F0502020204030204"/>
            </a:endParaRP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886" y="2073277"/>
            <a:ext cx="570032" cy="57003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9820FE0B-5A45-4C9A-8BDF-4250095BAE23}"/>
              </a:ext>
            </a:extLst>
          </p:cNvPr>
          <p:cNvSpPr txBox="1"/>
          <p:nvPr/>
        </p:nvSpPr>
        <p:spPr>
          <a:xfrm>
            <a:off x="1906758" y="2660790"/>
            <a:ext cx="10854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4815"/>
            <a:r>
              <a:rPr lang="id-ID" sz="1333" dirty="0">
                <a:latin typeface="Calibri" panose="020F0502020204030204"/>
              </a:rPr>
              <a:t>User / Client</a:t>
            </a:r>
            <a:endParaRPr lang="en-ID" sz="1333" dirty="0">
              <a:latin typeface="Calibri" panose="020F0502020204030204"/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617" y="2050808"/>
            <a:ext cx="570032" cy="570032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9820FE0B-5A45-4C9A-8BDF-4250095BAE23}"/>
              </a:ext>
            </a:extLst>
          </p:cNvPr>
          <p:cNvSpPr txBox="1"/>
          <p:nvPr/>
        </p:nvSpPr>
        <p:spPr>
          <a:xfrm>
            <a:off x="4216489" y="2638321"/>
            <a:ext cx="10854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4815"/>
            <a:r>
              <a:rPr lang="id-ID" sz="1333" dirty="0">
                <a:latin typeface="Calibri" panose="020F0502020204030204"/>
              </a:rPr>
              <a:t>User / Client</a:t>
            </a:r>
            <a:endParaRPr lang="en-ID" sz="1333" dirty="0">
              <a:latin typeface="Calibri" panose="020F0502020204030204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97" y="2049959"/>
            <a:ext cx="570032" cy="570032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9820FE0B-5A45-4C9A-8BDF-4250095BAE23}"/>
              </a:ext>
            </a:extLst>
          </p:cNvPr>
          <p:cNvSpPr txBox="1"/>
          <p:nvPr/>
        </p:nvSpPr>
        <p:spPr>
          <a:xfrm>
            <a:off x="6157769" y="2637472"/>
            <a:ext cx="10854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4815"/>
            <a:r>
              <a:rPr lang="id-ID" sz="1333" dirty="0">
                <a:latin typeface="Calibri" panose="020F0502020204030204"/>
              </a:rPr>
              <a:t>User / Client</a:t>
            </a:r>
            <a:endParaRPr lang="en-ID" sz="1333" dirty="0">
              <a:latin typeface="Calibri" panose="020F0502020204030204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51EE121-6001-454D-9577-76111431CD63}"/>
              </a:ext>
            </a:extLst>
          </p:cNvPr>
          <p:cNvCxnSpPr/>
          <p:nvPr/>
        </p:nvCxnSpPr>
        <p:spPr>
          <a:xfrm>
            <a:off x="3592836" y="1020765"/>
            <a:ext cx="0" cy="557807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51EE121-6001-454D-9577-76111431CD63}"/>
              </a:ext>
            </a:extLst>
          </p:cNvPr>
          <p:cNvCxnSpPr/>
          <p:nvPr/>
        </p:nvCxnSpPr>
        <p:spPr>
          <a:xfrm>
            <a:off x="7867293" y="1042803"/>
            <a:ext cx="0" cy="557807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820FE0B-5A45-4C9A-8BDF-4250095BAE23}"/>
              </a:ext>
            </a:extLst>
          </p:cNvPr>
          <p:cNvSpPr txBox="1"/>
          <p:nvPr/>
        </p:nvSpPr>
        <p:spPr>
          <a:xfrm>
            <a:off x="574903" y="1346210"/>
            <a:ext cx="2384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4815"/>
            <a:r>
              <a:rPr lang="en-ID" sz="1600">
                <a:latin typeface="Calibri" panose="020F0502020204030204"/>
              </a:rPr>
              <a:t>Direct Database</a:t>
            </a:r>
            <a:endParaRPr lang="en-ID" sz="1600" dirty="0">
              <a:latin typeface="Calibri" panose="020F0502020204030204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820FE0B-5A45-4C9A-8BDF-4250095BAE23}"/>
              </a:ext>
            </a:extLst>
          </p:cNvPr>
          <p:cNvSpPr txBox="1"/>
          <p:nvPr/>
        </p:nvSpPr>
        <p:spPr>
          <a:xfrm>
            <a:off x="4216397" y="1351066"/>
            <a:ext cx="296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4815"/>
            <a:r>
              <a:rPr lang="en-ID" sz="1600" dirty="0">
                <a:latin typeface="Calibri" panose="020F0502020204030204"/>
              </a:rPr>
              <a:t>Database to Database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930243CD-BB04-44F9-B951-0A5A5A48E9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064358" y="3993117"/>
            <a:ext cx="407131" cy="407131"/>
          </a:xfrm>
          <a:prstGeom prst="rect">
            <a:avLst/>
          </a:prstGeom>
        </p:spPr>
      </p:pic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9A1B923-9827-44D2-ADB4-AA919F6BA1C4}"/>
              </a:ext>
            </a:extLst>
          </p:cNvPr>
          <p:cNvCxnSpPr/>
          <p:nvPr/>
        </p:nvCxnSpPr>
        <p:spPr>
          <a:xfrm flipV="1">
            <a:off x="9525420" y="4297141"/>
            <a:ext cx="858136" cy="1119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4447A95-3142-4D7C-B6F7-AC413DEED1A4}"/>
              </a:ext>
            </a:extLst>
          </p:cNvPr>
          <p:cNvCxnSpPr/>
          <p:nvPr/>
        </p:nvCxnSpPr>
        <p:spPr>
          <a:xfrm flipH="1">
            <a:off x="9568835" y="4173308"/>
            <a:ext cx="81313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10275259" y="2958957"/>
            <a:ext cx="1035423" cy="9605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APPS</a:t>
            </a:r>
            <a:endParaRPr lang="en-ID" dirty="0"/>
          </a:p>
          <a:p>
            <a:pPr algn="ctr"/>
            <a:r>
              <a:rPr lang="en-ID" dirty="0"/>
              <a:t>F</a:t>
            </a:r>
            <a:endParaRPr lang="id-ID" dirty="0"/>
          </a:p>
        </p:txBody>
      </p:sp>
      <p:sp>
        <p:nvSpPr>
          <p:cNvPr id="145" name="Rounded Rectangle 144"/>
          <p:cNvSpPr/>
          <p:nvPr/>
        </p:nvSpPr>
        <p:spPr>
          <a:xfrm>
            <a:off x="8340650" y="2958957"/>
            <a:ext cx="1035423" cy="9605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APPS</a:t>
            </a:r>
            <a:endParaRPr lang="en-ID" dirty="0"/>
          </a:p>
          <a:p>
            <a:pPr algn="ctr"/>
            <a:r>
              <a:rPr lang="en-ID" dirty="0"/>
              <a:t>E</a:t>
            </a:r>
            <a:endParaRPr lang="id-ID" dirty="0"/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930243CD-BB04-44F9-B951-0A5A5A48E9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460226" y="3993180"/>
            <a:ext cx="407131" cy="407131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248" y="2034791"/>
            <a:ext cx="570032" cy="570032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9820FE0B-5A45-4C9A-8BDF-4250095BAE23}"/>
              </a:ext>
            </a:extLst>
          </p:cNvPr>
          <p:cNvSpPr txBox="1"/>
          <p:nvPr/>
        </p:nvSpPr>
        <p:spPr>
          <a:xfrm>
            <a:off x="9446120" y="2622304"/>
            <a:ext cx="10854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4815"/>
            <a:r>
              <a:rPr lang="id-ID" sz="1333" dirty="0">
                <a:latin typeface="Calibri" panose="020F0502020204030204"/>
              </a:rPr>
              <a:t>User / Client</a:t>
            </a:r>
            <a:endParaRPr lang="en-ID" sz="1333" dirty="0">
              <a:latin typeface="Calibri" panose="020F0502020204030204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820FE0B-5A45-4C9A-8BDF-4250095BAE23}"/>
              </a:ext>
            </a:extLst>
          </p:cNvPr>
          <p:cNvSpPr txBox="1"/>
          <p:nvPr/>
        </p:nvSpPr>
        <p:spPr>
          <a:xfrm>
            <a:off x="8538461" y="1351066"/>
            <a:ext cx="2970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4815"/>
            <a:r>
              <a:rPr lang="en-ID" sz="1600" dirty="0">
                <a:latin typeface="Calibri" panose="020F0502020204030204"/>
              </a:rPr>
              <a:t>Web API on Apps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820FE0B-5A45-4C9A-8BDF-4250095BAE23}"/>
              </a:ext>
            </a:extLst>
          </p:cNvPr>
          <p:cNvSpPr txBox="1"/>
          <p:nvPr/>
        </p:nvSpPr>
        <p:spPr>
          <a:xfrm>
            <a:off x="9087292" y="4339676"/>
            <a:ext cx="46610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4815"/>
            <a:r>
              <a:rPr lang="en-ID" sz="1333" dirty="0">
                <a:latin typeface="Calibri" panose="020F0502020204030204"/>
              </a:rPr>
              <a:t>API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820FE0B-5A45-4C9A-8BDF-4250095BAE23}"/>
              </a:ext>
            </a:extLst>
          </p:cNvPr>
          <p:cNvSpPr txBox="1"/>
          <p:nvPr/>
        </p:nvSpPr>
        <p:spPr>
          <a:xfrm>
            <a:off x="10499318" y="4350195"/>
            <a:ext cx="46610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4815"/>
            <a:r>
              <a:rPr lang="en-ID" sz="1333" dirty="0">
                <a:latin typeface="Calibri" panose="020F0502020204030204"/>
              </a:rPr>
              <a:t>API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AE78832-7F2D-4FBB-B187-53D1B418E1B1}"/>
              </a:ext>
            </a:extLst>
          </p:cNvPr>
          <p:cNvGrpSpPr/>
          <p:nvPr/>
        </p:nvGrpSpPr>
        <p:grpSpPr>
          <a:xfrm>
            <a:off x="3006716" y="708478"/>
            <a:ext cx="6111935" cy="95250"/>
            <a:chOff x="2965432" y="1721755"/>
            <a:chExt cx="12223870" cy="19050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271E213-5543-4880-A35A-B59525790909}"/>
                </a:ext>
              </a:extLst>
            </p:cNvPr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B0F0075-1E4A-486D-87D1-C447F01897E8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8789AF2-3DFC-4054-9B68-9162E2ED329E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76DA59C-4D3B-47F5-8375-C654738BC3A0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F653485-BE28-49C1-B2DC-42C7A7897D9E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E8AB5A8-D3E8-47AA-918B-327CB68D33DB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06B71AB-A6F2-4549-B1B7-BC763534F595}"/>
                </a:ext>
              </a:extLst>
            </p:cNvPr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4C38635-3428-4A75-BFEF-DC7603295EF3}"/>
                </a:ext>
              </a:extLst>
            </p:cNvPr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887408C-9664-4922-82BC-C6F84B2E0223}"/>
              </a:ext>
            </a:extLst>
          </p:cNvPr>
          <p:cNvSpPr txBox="1"/>
          <p:nvPr/>
        </p:nvSpPr>
        <p:spPr>
          <a:xfrm>
            <a:off x="2190309" y="75339"/>
            <a:ext cx="7758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cap="all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cap="all" dirty="0" err="1">
                <a:latin typeface="Arial" panose="020B0604020202020204" pitchFamily="34" charset="0"/>
                <a:cs typeface="Arial" panose="020B0604020202020204" pitchFamily="34" charset="0"/>
              </a:rPr>
              <a:t>Pertukaran</a:t>
            </a:r>
            <a:r>
              <a:rPr lang="en-US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 data Existing</a:t>
            </a:r>
          </a:p>
        </p:txBody>
      </p: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3E15DE48-403C-42E8-BEF7-379CB80A8C1D}"/>
              </a:ext>
            </a:extLst>
          </p:cNvPr>
          <p:cNvSpPr/>
          <p:nvPr/>
        </p:nvSpPr>
        <p:spPr>
          <a:xfrm>
            <a:off x="8518317" y="5217121"/>
            <a:ext cx="968068" cy="10115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  <a:endParaRPr lang="id-ID" sz="1600" dirty="0"/>
          </a:p>
        </p:txBody>
      </p:sp>
      <p:sp>
        <p:nvSpPr>
          <p:cNvPr id="77" name="Flowchart: Magnetic Disk 76">
            <a:extLst>
              <a:ext uri="{FF2B5EF4-FFF2-40B4-BE49-F238E27FC236}">
                <a16:creationId xmlns:a16="http://schemas.microsoft.com/office/drawing/2014/main" id="{D1D2C002-8DF8-4038-969F-8625B0BE5B3C}"/>
              </a:ext>
            </a:extLst>
          </p:cNvPr>
          <p:cNvSpPr/>
          <p:nvPr/>
        </p:nvSpPr>
        <p:spPr>
          <a:xfrm>
            <a:off x="10479513" y="5217121"/>
            <a:ext cx="968068" cy="101156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  <a:endParaRPr lang="id-ID" sz="16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EF5D545-BD7B-4D7B-AE80-BBD0DC530924}"/>
              </a:ext>
            </a:extLst>
          </p:cNvPr>
          <p:cNvCxnSpPr/>
          <p:nvPr/>
        </p:nvCxnSpPr>
        <p:spPr>
          <a:xfrm>
            <a:off x="10867357" y="4675670"/>
            <a:ext cx="8161" cy="45135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852C31D-89B5-499B-9B37-23FFAE48FE9C}"/>
              </a:ext>
            </a:extLst>
          </p:cNvPr>
          <p:cNvCxnSpPr/>
          <p:nvPr/>
        </p:nvCxnSpPr>
        <p:spPr>
          <a:xfrm flipV="1">
            <a:off x="10981313" y="4706571"/>
            <a:ext cx="0" cy="4204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F124605-8413-4C68-9FCE-980F2674B40B}"/>
              </a:ext>
            </a:extLst>
          </p:cNvPr>
          <p:cNvCxnSpPr/>
          <p:nvPr/>
        </p:nvCxnSpPr>
        <p:spPr>
          <a:xfrm>
            <a:off x="8960076" y="4675670"/>
            <a:ext cx="8161" cy="45135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BFE0FF7-9984-47C6-98E9-B34EDFFB55CC}"/>
              </a:ext>
            </a:extLst>
          </p:cNvPr>
          <p:cNvCxnSpPr/>
          <p:nvPr/>
        </p:nvCxnSpPr>
        <p:spPr>
          <a:xfrm flipV="1">
            <a:off x="9080382" y="4706571"/>
            <a:ext cx="0" cy="4204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36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9" grpId="0" animBg="1"/>
      <p:bldP spid="60" grpId="0" animBg="1"/>
      <p:bldP spid="87" grpId="0" animBg="1"/>
      <p:bldP spid="88" grpId="0" animBg="1"/>
      <p:bldP spid="94" grpId="0" animBg="1"/>
      <p:bldP spid="98" grpId="0" animBg="1"/>
      <p:bldP spid="116" grpId="0"/>
      <p:bldP spid="119" grpId="0"/>
      <p:bldP spid="121" grpId="0"/>
      <p:bldP spid="123" grpId="0"/>
      <p:bldP spid="126" grpId="0"/>
      <p:bldP spid="127" grpId="0"/>
      <p:bldP spid="139" grpId="0" animBg="1"/>
      <p:bldP spid="145" grpId="0" animBg="1"/>
      <p:bldP spid="153" grpId="0"/>
      <p:bldP spid="154" grpId="0"/>
      <p:bldP spid="155" grpId="0"/>
      <p:bldP spid="156" grpId="0"/>
      <p:bldP spid="75" grpId="0"/>
      <p:bldP spid="76" grpId="0" animBg="1"/>
      <p:bldP spid="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11307" y="322023"/>
            <a:ext cx="7758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INTEGRASI APLIKASI SISTEM INFORMASI INTERNAL DENGAN APLIKASI EKSTERNAL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Kepegawaian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90281" y="113308"/>
            <a:ext cx="6111935" cy="95250"/>
            <a:chOff x="2965432" y="1721755"/>
            <a:chExt cx="12223870" cy="190500"/>
          </a:xfrm>
        </p:grpSpPr>
        <p:grpSp>
          <p:nvGrpSpPr>
            <p:cNvPr id="13" name="Group 12"/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865398" y="1861729"/>
            <a:ext cx="2052087" cy="34017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an 3"/>
          <p:cNvSpPr/>
          <p:nvPr/>
        </p:nvSpPr>
        <p:spPr>
          <a:xfrm>
            <a:off x="4892342" y="3058359"/>
            <a:ext cx="1053907" cy="986228"/>
          </a:xfrm>
          <a:prstGeom prst="can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SIM ASN</a:t>
            </a:r>
          </a:p>
        </p:txBody>
      </p:sp>
      <p:sp>
        <p:nvSpPr>
          <p:cNvPr id="48" name="Can 4"/>
          <p:cNvSpPr/>
          <p:nvPr/>
        </p:nvSpPr>
        <p:spPr>
          <a:xfrm>
            <a:off x="1246445" y="2442772"/>
            <a:ext cx="1392065" cy="9862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BKN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8236104" y="1949515"/>
            <a:ext cx="923117" cy="36522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Epersonal</a:t>
            </a:r>
            <a:endParaRPr 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9427188" y="1959870"/>
            <a:ext cx="923117" cy="36522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Ekinerja</a:t>
            </a:r>
            <a:endParaRPr 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363821" y="1091066"/>
            <a:ext cx="1938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Aplikasi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Kepegawaian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Lingkup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Kementan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6712368" y="1604081"/>
            <a:ext cx="290946" cy="343592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  <a:p>
            <a:pPr algn="ctr"/>
            <a:endParaRPr lang="en-US" sz="9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</a:t>
            </a:r>
          </a:p>
        </p:txBody>
      </p:sp>
      <p:sp>
        <p:nvSpPr>
          <p:cNvPr id="72" name="Rectangle: Rounded Corners 71"/>
          <p:cNvSpPr/>
          <p:nvPr/>
        </p:nvSpPr>
        <p:spPr>
          <a:xfrm>
            <a:off x="3756827" y="1660705"/>
            <a:ext cx="290946" cy="343592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  <a:p>
            <a:pPr algn="ctr"/>
            <a:endParaRPr lang="en-US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</a:t>
            </a:r>
          </a:p>
        </p:txBody>
      </p:sp>
      <p:sp>
        <p:nvSpPr>
          <p:cNvPr id="73" name="Arrow: Left-Right 72"/>
          <p:cNvSpPr/>
          <p:nvPr/>
        </p:nvSpPr>
        <p:spPr>
          <a:xfrm>
            <a:off x="6012772" y="3372313"/>
            <a:ext cx="1867865" cy="365224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Berbagi Data</a:t>
            </a:r>
          </a:p>
        </p:txBody>
      </p:sp>
      <p:sp>
        <p:nvSpPr>
          <p:cNvPr id="69" name="Arrow: Left-Right 68"/>
          <p:cNvSpPr/>
          <p:nvPr/>
        </p:nvSpPr>
        <p:spPr>
          <a:xfrm>
            <a:off x="2970358" y="3372313"/>
            <a:ext cx="1867865" cy="365224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Berbagi Data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40020" y="5110164"/>
            <a:ext cx="9245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Eksternal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469539" y="5110164"/>
            <a:ext cx="7766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sp>
        <p:nvSpPr>
          <p:cNvPr id="43" name="Can 4">
            <a:extLst>
              <a:ext uri="{FF2B5EF4-FFF2-40B4-BE49-F238E27FC236}">
                <a16:creationId xmlns:a16="http://schemas.microsoft.com/office/drawing/2014/main" id="{6B776F05-1279-4563-B9A0-A229A28B77D2}"/>
              </a:ext>
            </a:extLst>
          </p:cNvPr>
          <p:cNvSpPr/>
          <p:nvPr/>
        </p:nvSpPr>
        <p:spPr>
          <a:xfrm>
            <a:off x="1302519" y="3891216"/>
            <a:ext cx="1374049" cy="986228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KEMENPAN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104E6D8-126D-45E0-93F8-E37E1B49B603}"/>
              </a:ext>
            </a:extLst>
          </p:cNvPr>
          <p:cNvSpPr/>
          <p:nvPr/>
        </p:nvSpPr>
        <p:spPr>
          <a:xfrm>
            <a:off x="8236103" y="2478966"/>
            <a:ext cx="923117" cy="36522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Ekehadiran</a:t>
            </a:r>
            <a:endParaRPr 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0421AB2-01AB-4500-8498-96CDE23D3463}"/>
              </a:ext>
            </a:extLst>
          </p:cNvPr>
          <p:cNvSpPr/>
          <p:nvPr/>
        </p:nvSpPr>
        <p:spPr>
          <a:xfrm>
            <a:off x="9427188" y="2497249"/>
            <a:ext cx="923117" cy="36522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Etalenta</a:t>
            </a:r>
            <a:endParaRPr 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AA71923-E07E-4D56-B453-7979F2D59D0D}"/>
              </a:ext>
            </a:extLst>
          </p:cNvPr>
          <p:cNvSpPr/>
          <p:nvPr/>
        </p:nvSpPr>
        <p:spPr>
          <a:xfrm>
            <a:off x="8236103" y="3034850"/>
            <a:ext cx="923117" cy="36522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Emutasi</a:t>
            </a:r>
            <a:endParaRPr 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876B9BC-022C-4D43-9947-724992D04225}"/>
              </a:ext>
            </a:extLst>
          </p:cNvPr>
          <p:cNvSpPr/>
          <p:nvPr/>
        </p:nvSpPr>
        <p:spPr>
          <a:xfrm>
            <a:off x="9427187" y="3044668"/>
            <a:ext cx="923117" cy="36522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SIVAJAB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C3A443D-61EE-45BC-AF7C-D7AF631AFCCD}"/>
              </a:ext>
            </a:extLst>
          </p:cNvPr>
          <p:cNvSpPr/>
          <p:nvPr/>
        </p:nvSpPr>
        <p:spPr>
          <a:xfrm>
            <a:off x="8236103" y="3598332"/>
            <a:ext cx="923117" cy="36522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Etubel</a:t>
            </a:r>
            <a:endParaRPr 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103FE33-1D7E-4E4F-9100-3DF0A4F48754}"/>
              </a:ext>
            </a:extLst>
          </p:cNvPr>
          <p:cNvSpPr/>
          <p:nvPr/>
        </p:nvSpPr>
        <p:spPr>
          <a:xfrm>
            <a:off x="9434490" y="3598332"/>
            <a:ext cx="923117" cy="36522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ABK Online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BCFF36C-A2F1-4F26-AC96-32D935FEE7A1}"/>
              </a:ext>
            </a:extLst>
          </p:cNvPr>
          <p:cNvSpPr/>
          <p:nvPr/>
        </p:nvSpPr>
        <p:spPr>
          <a:xfrm>
            <a:off x="8236102" y="4201718"/>
            <a:ext cx="923117" cy="36522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r>
              <a:rPr lang="en-US" sz="1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Dupak</a:t>
            </a:r>
            <a:endParaRPr 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DD645E-1FDB-4FAB-A44C-8535DF08C683}"/>
              </a:ext>
            </a:extLst>
          </p:cNvPr>
          <p:cNvSpPr/>
          <p:nvPr/>
        </p:nvSpPr>
        <p:spPr>
          <a:xfrm>
            <a:off x="8063062" y="1728106"/>
            <a:ext cx="2539870" cy="34017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663137" y="1350963"/>
            <a:ext cx="8899525" cy="455453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0F65F8B-4186-4270-917C-FFD10D3BECB8}"/>
              </a:ext>
            </a:extLst>
          </p:cNvPr>
          <p:cNvGrpSpPr/>
          <p:nvPr/>
        </p:nvGrpSpPr>
        <p:grpSpPr>
          <a:xfrm>
            <a:off x="3006716" y="708478"/>
            <a:ext cx="6111935" cy="95250"/>
            <a:chOff x="2965432" y="1721755"/>
            <a:chExt cx="12223870" cy="1905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CCA2FC-8AAC-4A62-81EB-3D974913528A}"/>
                </a:ext>
              </a:extLst>
            </p:cNvPr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E5CCBF-55C5-4C08-8F04-436729CF9C63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D20D7D7-D63E-4AC2-93A9-5BD42A2E32C4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0E4A9FF-02D5-472F-B0A6-08B2975A28C7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7AA6921-403B-484D-AE8D-491BFB57C9E0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8B85788-86D1-4E69-BFC2-E3F63C5598D3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DE9713-3309-446D-9766-761C8F418FC3}"/>
                </a:ext>
              </a:extLst>
            </p:cNvPr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2BBB94-7FC6-447E-B932-FABA9B76630C}"/>
                </a:ext>
              </a:extLst>
            </p:cNvPr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1268546-3F6C-442F-9CDE-483519115BFC}"/>
              </a:ext>
            </a:extLst>
          </p:cNvPr>
          <p:cNvSpPr txBox="1"/>
          <p:nvPr/>
        </p:nvSpPr>
        <p:spPr>
          <a:xfrm>
            <a:off x="1987291" y="144077"/>
            <a:ext cx="825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cap="all" dirty="0">
                <a:latin typeface="Arial" panose="020B0604020202020204" pitchFamily="34" charset="0"/>
                <a:cs typeface="Arial" panose="020B0604020202020204" pitchFamily="34" charset="0"/>
              </a:rPr>
              <a:t>SASARAN REFORMASI BIROKRASI DAN SPBE</a:t>
            </a:r>
          </a:p>
        </p:txBody>
      </p:sp>
    </p:spTree>
    <p:extLst>
      <p:ext uri="{BB962C8B-B14F-4D97-AF65-F5344CB8AC3E}">
        <p14:creationId xmlns:p14="http://schemas.microsoft.com/office/powerpoint/2010/main" val="18454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100">
            <a:extLst>
              <a:ext uri="{FF2B5EF4-FFF2-40B4-BE49-F238E27FC236}">
                <a16:creationId xmlns:a16="http://schemas.microsoft.com/office/drawing/2014/main" id="{8B279AF1-E9B7-4C7F-8E4D-C98639611475}"/>
              </a:ext>
            </a:extLst>
          </p:cNvPr>
          <p:cNvSpPr/>
          <p:nvPr/>
        </p:nvSpPr>
        <p:spPr>
          <a:xfrm>
            <a:off x="2576771" y="1787554"/>
            <a:ext cx="2887886" cy="38384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D13801-BA12-47A1-9720-F8EC3A81AAE4}"/>
              </a:ext>
            </a:extLst>
          </p:cNvPr>
          <p:cNvSpPr/>
          <p:nvPr/>
        </p:nvSpPr>
        <p:spPr>
          <a:xfrm>
            <a:off x="6317232" y="1826765"/>
            <a:ext cx="5584876" cy="3848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100">
            <a:extLst>
              <a:ext uri="{FF2B5EF4-FFF2-40B4-BE49-F238E27FC236}">
                <a16:creationId xmlns:a16="http://schemas.microsoft.com/office/drawing/2014/main" id="{3497DDD3-A7C6-4152-8B1D-A2583B1D5079}"/>
              </a:ext>
            </a:extLst>
          </p:cNvPr>
          <p:cNvSpPr/>
          <p:nvPr/>
        </p:nvSpPr>
        <p:spPr>
          <a:xfrm>
            <a:off x="7694812" y="2445286"/>
            <a:ext cx="1167259" cy="8321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E-</a:t>
            </a:r>
            <a:r>
              <a:rPr lang="en-US" sz="1600" dirty="0" err="1"/>
              <a:t>Kinerja</a:t>
            </a:r>
            <a:endParaRPr lang="id-ID" sz="1600" dirty="0"/>
          </a:p>
        </p:txBody>
      </p:sp>
      <p:sp>
        <p:nvSpPr>
          <p:cNvPr id="6" name="Rounded Rectangle 100">
            <a:extLst>
              <a:ext uri="{FF2B5EF4-FFF2-40B4-BE49-F238E27FC236}">
                <a16:creationId xmlns:a16="http://schemas.microsoft.com/office/drawing/2014/main" id="{229339A0-CDB8-4E95-A2BB-C0CA1B666F24}"/>
              </a:ext>
            </a:extLst>
          </p:cNvPr>
          <p:cNvSpPr/>
          <p:nvPr/>
        </p:nvSpPr>
        <p:spPr>
          <a:xfrm>
            <a:off x="6456858" y="2457282"/>
            <a:ext cx="1167258" cy="80818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E-Personal</a:t>
            </a:r>
            <a:endParaRPr lang="id-ID" sz="1600" dirty="0"/>
          </a:p>
        </p:txBody>
      </p:sp>
      <p:sp>
        <p:nvSpPr>
          <p:cNvPr id="8" name="Rounded Rectangle 100">
            <a:extLst>
              <a:ext uri="{FF2B5EF4-FFF2-40B4-BE49-F238E27FC236}">
                <a16:creationId xmlns:a16="http://schemas.microsoft.com/office/drawing/2014/main" id="{9A2EE6EC-6143-4024-ABC5-53B82E83B408}"/>
              </a:ext>
            </a:extLst>
          </p:cNvPr>
          <p:cNvSpPr/>
          <p:nvPr/>
        </p:nvSpPr>
        <p:spPr>
          <a:xfrm>
            <a:off x="6446591" y="3800372"/>
            <a:ext cx="5356855" cy="474283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SIMASN</a:t>
            </a:r>
          </a:p>
        </p:txBody>
      </p:sp>
      <p:sp>
        <p:nvSpPr>
          <p:cNvPr id="9" name="Rounded Rectangle 100">
            <a:extLst>
              <a:ext uri="{FF2B5EF4-FFF2-40B4-BE49-F238E27FC236}">
                <a16:creationId xmlns:a16="http://schemas.microsoft.com/office/drawing/2014/main" id="{219A294F-654E-4BA3-9D6A-F8D4956F1838}"/>
              </a:ext>
            </a:extLst>
          </p:cNvPr>
          <p:cNvSpPr/>
          <p:nvPr/>
        </p:nvSpPr>
        <p:spPr>
          <a:xfrm>
            <a:off x="8961480" y="2435190"/>
            <a:ext cx="1265139" cy="8321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E-</a:t>
            </a:r>
            <a:r>
              <a:rPr lang="en-US" sz="1600" dirty="0" err="1"/>
              <a:t>Kehadiran</a:t>
            </a:r>
            <a:endParaRPr lang="id-ID" sz="1600" dirty="0"/>
          </a:p>
        </p:txBody>
      </p:sp>
      <p:sp>
        <p:nvSpPr>
          <p:cNvPr id="10" name="Rounded Rectangle 100">
            <a:extLst>
              <a:ext uri="{FF2B5EF4-FFF2-40B4-BE49-F238E27FC236}">
                <a16:creationId xmlns:a16="http://schemas.microsoft.com/office/drawing/2014/main" id="{10A84F8E-CF04-4172-BA2B-9183BFA9456F}"/>
              </a:ext>
            </a:extLst>
          </p:cNvPr>
          <p:cNvSpPr/>
          <p:nvPr/>
        </p:nvSpPr>
        <p:spPr>
          <a:xfrm>
            <a:off x="10326028" y="2419988"/>
            <a:ext cx="1265139" cy="8321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Dupak</a:t>
            </a:r>
            <a:r>
              <a:rPr lang="en-US" sz="1600" dirty="0"/>
              <a:t> Online</a:t>
            </a:r>
            <a:endParaRPr lang="id-ID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90277F-D89B-49A6-BCF6-5B968D89C4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" y="2916713"/>
            <a:ext cx="1130256" cy="11302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D54866-F2D2-4000-AD42-6E4D2C201BCE}"/>
              </a:ext>
            </a:extLst>
          </p:cNvPr>
          <p:cNvSpPr txBox="1"/>
          <p:nvPr/>
        </p:nvSpPr>
        <p:spPr>
          <a:xfrm>
            <a:off x="-155630" y="4214779"/>
            <a:ext cx="158215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04815"/>
            <a:r>
              <a:rPr lang="en-US" sz="1333" dirty="0" err="1">
                <a:latin typeface="Calibri" panose="020F0502020204030204"/>
              </a:rPr>
              <a:t>Pegawai</a:t>
            </a:r>
            <a:endParaRPr lang="en-ID" sz="1333" dirty="0">
              <a:latin typeface="Calibri" panose="020F0502020204030204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E322E2B-1847-4C9F-8E75-6BBEE6E68078}"/>
              </a:ext>
            </a:extLst>
          </p:cNvPr>
          <p:cNvSpPr/>
          <p:nvPr/>
        </p:nvSpPr>
        <p:spPr>
          <a:xfrm>
            <a:off x="1283140" y="2969821"/>
            <a:ext cx="1138502" cy="852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SSO </a:t>
            </a:r>
            <a:r>
              <a:rPr lang="en-US" sz="1400" dirty="0" err="1"/>
              <a:t>Kementan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AD5E3B-F317-4430-A1DB-BEE2BA2ED446}"/>
              </a:ext>
            </a:extLst>
          </p:cNvPr>
          <p:cNvSpPr txBox="1"/>
          <p:nvPr/>
        </p:nvSpPr>
        <p:spPr>
          <a:xfrm>
            <a:off x="7463860" y="1929214"/>
            <a:ext cx="399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PORTAL APLIKASI KEPEGAWAIAN (HRMS)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BF75A67-FBF8-4EC1-91F0-D757B1F5C9B3}"/>
              </a:ext>
            </a:extLst>
          </p:cNvPr>
          <p:cNvSpPr/>
          <p:nvPr/>
        </p:nvSpPr>
        <p:spPr>
          <a:xfrm>
            <a:off x="5425623" y="2240752"/>
            <a:ext cx="1028266" cy="852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Akses</a:t>
            </a:r>
            <a:r>
              <a:rPr lang="en-US" sz="1000" dirty="0"/>
              <a:t> Single Sign 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1BC629-F8AA-46FE-956B-7C31DEAF3C41}"/>
              </a:ext>
            </a:extLst>
          </p:cNvPr>
          <p:cNvSpPr txBox="1"/>
          <p:nvPr/>
        </p:nvSpPr>
        <p:spPr>
          <a:xfrm>
            <a:off x="1202384" y="3832370"/>
            <a:ext cx="1458946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04815"/>
            <a:r>
              <a:rPr lang="en-US" sz="1333" dirty="0" err="1">
                <a:latin typeface="Calibri" panose="020F0502020204030204"/>
              </a:rPr>
              <a:t>Menggunakan</a:t>
            </a:r>
            <a:r>
              <a:rPr lang="en-US" sz="1333" dirty="0">
                <a:latin typeface="Calibri" panose="020F0502020204030204"/>
              </a:rPr>
              <a:t> Email </a:t>
            </a:r>
            <a:r>
              <a:rPr lang="en-US" sz="1333" dirty="0" err="1">
                <a:latin typeface="Calibri" panose="020F0502020204030204"/>
              </a:rPr>
              <a:t>Pertanian</a:t>
            </a:r>
            <a:r>
              <a:rPr lang="en-US" sz="1333" dirty="0">
                <a:latin typeface="Calibri" panose="020F0502020204030204"/>
              </a:rPr>
              <a:t> </a:t>
            </a:r>
          </a:p>
          <a:p>
            <a:pPr defTabSz="304815"/>
            <a:r>
              <a:rPr lang="en-US" sz="1333" dirty="0">
                <a:latin typeface="Calibri" panose="020F0502020204030204"/>
              </a:rPr>
              <a:t>&amp; Password</a:t>
            </a:r>
            <a:endParaRPr lang="en-ID" sz="1333" dirty="0">
              <a:latin typeface="Calibri" panose="020F0502020204030204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0074CD2-94D4-4983-954C-763C60563BA0}"/>
              </a:ext>
            </a:extLst>
          </p:cNvPr>
          <p:cNvSpPr/>
          <p:nvPr/>
        </p:nvSpPr>
        <p:spPr>
          <a:xfrm rot="13195526">
            <a:off x="7700758" y="3396680"/>
            <a:ext cx="533740" cy="191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EBACE1E-0965-4AA4-99D3-D61302F268A1}"/>
              </a:ext>
            </a:extLst>
          </p:cNvPr>
          <p:cNvSpPr/>
          <p:nvPr/>
        </p:nvSpPr>
        <p:spPr>
          <a:xfrm rot="16200000">
            <a:off x="8782707" y="3389362"/>
            <a:ext cx="364774" cy="206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0769FA4-DD9A-49B9-8164-0FED5F4B8BBF}"/>
              </a:ext>
            </a:extLst>
          </p:cNvPr>
          <p:cNvSpPr/>
          <p:nvPr/>
        </p:nvSpPr>
        <p:spPr>
          <a:xfrm rot="19036870">
            <a:off x="9637677" y="3379928"/>
            <a:ext cx="529325" cy="18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F3C89D2-FC95-4891-AF6C-824F08B63FD7}"/>
              </a:ext>
            </a:extLst>
          </p:cNvPr>
          <p:cNvSpPr/>
          <p:nvPr/>
        </p:nvSpPr>
        <p:spPr>
          <a:xfrm rot="7879711">
            <a:off x="7771189" y="4389516"/>
            <a:ext cx="466264" cy="215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50DF49-9CC9-4CD4-A2AF-2DC55F927127}"/>
              </a:ext>
            </a:extLst>
          </p:cNvPr>
          <p:cNvSpPr/>
          <p:nvPr/>
        </p:nvSpPr>
        <p:spPr>
          <a:xfrm rot="5400000">
            <a:off x="8804952" y="4439002"/>
            <a:ext cx="395320" cy="214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4F449D1-86A6-4BE6-92FF-8611FE9B9E57}"/>
              </a:ext>
            </a:extLst>
          </p:cNvPr>
          <p:cNvSpPr/>
          <p:nvPr/>
        </p:nvSpPr>
        <p:spPr>
          <a:xfrm rot="2700000">
            <a:off x="9688058" y="4397426"/>
            <a:ext cx="350217" cy="18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100">
            <a:extLst>
              <a:ext uri="{FF2B5EF4-FFF2-40B4-BE49-F238E27FC236}">
                <a16:creationId xmlns:a16="http://schemas.microsoft.com/office/drawing/2014/main" id="{C3234AAC-3BDA-4BAE-BCF9-CCDDC0BBE3FB}"/>
              </a:ext>
            </a:extLst>
          </p:cNvPr>
          <p:cNvSpPr/>
          <p:nvPr/>
        </p:nvSpPr>
        <p:spPr>
          <a:xfrm>
            <a:off x="6446592" y="4720754"/>
            <a:ext cx="1265139" cy="83217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E-</a:t>
            </a:r>
            <a:r>
              <a:rPr lang="en-US" sz="1600" dirty="0" err="1"/>
              <a:t>Talenta</a:t>
            </a:r>
            <a:endParaRPr lang="id-ID" sz="1600" dirty="0"/>
          </a:p>
        </p:txBody>
      </p:sp>
      <p:sp>
        <p:nvSpPr>
          <p:cNvPr id="29" name="Rounded Rectangle 100">
            <a:extLst>
              <a:ext uri="{FF2B5EF4-FFF2-40B4-BE49-F238E27FC236}">
                <a16:creationId xmlns:a16="http://schemas.microsoft.com/office/drawing/2014/main" id="{9B005D99-39FC-4240-924E-B50A029B20BC}"/>
              </a:ext>
            </a:extLst>
          </p:cNvPr>
          <p:cNvSpPr/>
          <p:nvPr/>
        </p:nvSpPr>
        <p:spPr>
          <a:xfrm>
            <a:off x="7798559" y="4721939"/>
            <a:ext cx="1265139" cy="83217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E-</a:t>
            </a:r>
            <a:r>
              <a:rPr lang="en-US" sz="1600" dirty="0" err="1"/>
              <a:t>Mutasi</a:t>
            </a:r>
            <a:endParaRPr lang="id-ID" sz="1600" dirty="0"/>
          </a:p>
        </p:txBody>
      </p:sp>
      <p:sp>
        <p:nvSpPr>
          <p:cNvPr id="30" name="Rounded Rectangle 100">
            <a:extLst>
              <a:ext uri="{FF2B5EF4-FFF2-40B4-BE49-F238E27FC236}">
                <a16:creationId xmlns:a16="http://schemas.microsoft.com/office/drawing/2014/main" id="{C22D96AE-551C-47B7-86B2-7E60E1CE489E}"/>
              </a:ext>
            </a:extLst>
          </p:cNvPr>
          <p:cNvSpPr/>
          <p:nvPr/>
        </p:nvSpPr>
        <p:spPr>
          <a:xfrm>
            <a:off x="9150526" y="4701555"/>
            <a:ext cx="1265139" cy="83217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ABK Online</a:t>
            </a:r>
            <a:endParaRPr lang="id-ID" sz="1600" dirty="0"/>
          </a:p>
        </p:txBody>
      </p:sp>
      <p:sp>
        <p:nvSpPr>
          <p:cNvPr id="31" name="Rounded Rectangle 100">
            <a:extLst>
              <a:ext uri="{FF2B5EF4-FFF2-40B4-BE49-F238E27FC236}">
                <a16:creationId xmlns:a16="http://schemas.microsoft.com/office/drawing/2014/main" id="{F9E9F6AA-AD5B-439F-9789-EB3E88190D95}"/>
              </a:ext>
            </a:extLst>
          </p:cNvPr>
          <p:cNvSpPr/>
          <p:nvPr/>
        </p:nvSpPr>
        <p:spPr>
          <a:xfrm>
            <a:off x="10473295" y="4701554"/>
            <a:ext cx="1265139" cy="83217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E-</a:t>
            </a:r>
            <a:r>
              <a:rPr lang="en-US" sz="1600" dirty="0" err="1"/>
              <a:t>Tubel</a:t>
            </a:r>
            <a:endParaRPr lang="id-ID" sz="1600" dirty="0"/>
          </a:p>
        </p:txBody>
      </p:sp>
      <p:sp>
        <p:nvSpPr>
          <p:cNvPr id="32" name="Rounded Rectangle 100">
            <a:extLst>
              <a:ext uri="{FF2B5EF4-FFF2-40B4-BE49-F238E27FC236}">
                <a16:creationId xmlns:a16="http://schemas.microsoft.com/office/drawing/2014/main" id="{8B279AF1-E9B7-4C7F-8E4D-C98639611475}"/>
              </a:ext>
            </a:extLst>
          </p:cNvPr>
          <p:cNvSpPr/>
          <p:nvPr/>
        </p:nvSpPr>
        <p:spPr>
          <a:xfrm>
            <a:off x="3689237" y="4409704"/>
            <a:ext cx="1596302" cy="104429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Aplikasi </a:t>
            </a:r>
            <a:r>
              <a:rPr lang="en-US" dirty="0" err="1"/>
              <a:t>Kearsipan</a:t>
            </a:r>
            <a:endParaRPr lang="id-ID" dirty="0"/>
          </a:p>
        </p:txBody>
      </p:sp>
      <p:sp>
        <p:nvSpPr>
          <p:cNvPr id="33" name="Rounded Rectangle 100">
            <a:extLst>
              <a:ext uri="{FF2B5EF4-FFF2-40B4-BE49-F238E27FC236}">
                <a16:creationId xmlns:a16="http://schemas.microsoft.com/office/drawing/2014/main" id="{8B279AF1-E9B7-4C7F-8E4D-C98639611475}"/>
              </a:ext>
            </a:extLst>
          </p:cNvPr>
          <p:cNvSpPr/>
          <p:nvPr/>
        </p:nvSpPr>
        <p:spPr>
          <a:xfrm>
            <a:off x="3689237" y="3192615"/>
            <a:ext cx="1596302" cy="98940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Aplikasi </a:t>
            </a:r>
            <a:r>
              <a:rPr lang="en-US" dirty="0" err="1"/>
              <a:t>Perencanaan</a:t>
            </a:r>
            <a:r>
              <a:rPr lang="en-US" dirty="0"/>
              <a:t>/</a:t>
            </a:r>
            <a:r>
              <a:rPr lang="en-US" dirty="0" err="1"/>
              <a:t>Kinerja</a:t>
            </a:r>
            <a:endParaRPr lang="id-ID" dirty="0"/>
          </a:p>
        </p:txBody>
      </p:sp>
      <p:sp>
        <p:nvSpPr>
          <p:cNvPr id="34" name="Rounded Rectangle 100">
            <a:extLst>
              <a:ext uri="{FF2B5EF4-FFF2-40B4-BE49-F238E27FC236}">
                <a16:creationId xmlns:a16="http://schemas.microsoft.com/office/drawing/2014/main" id="{8B279AF1-E9B7-4C7F-8E4D-C98639611475}"/>
              </a:ext>
            </a:extLst>
          </p:cNvPr>
          <p:cNvSpPr/>
          <p:nvPr/>
        </p:nvSpPr>
        <p:spPr>
          <a:xfrm>
            <a:off x="3689237" y="2030932"/>
            <a:ext cx="1596302" cy="98940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Aplikasi </a:t>
            </a:r>
            <a:r>
              <a:rPr lang="en-US" dirty="0" err="1"/>
              <a:t>Kepegawaian</a:t>
            </a:r>
            <a:endParaRPr lang="id-ID" dirty="0"/>
          </a:p>
        </p:txBody>
      </p:sp>
      <p:sp>
        <p:nvSpPr>
          <p:cNvPr id="4" name="TextBox 3"/>
          <p:cNvSpPr txBox="1"/>
          <p:nvPr/>
        </p:nvSpPr>
        <p:spPr>
          <a:xfrm>
            <a:off x="2576771" y="3302860"/>
            <a:ext cx="1084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Portal </a:t>
            </a:r>
          </a:p>
          <a:p>
            <a:r>
              <a:rPr lang="en-ID" dirty="0"/>
              <a:t>Layanan </a:t>
            </a:r>
          </a:p>
          <a:p>
            <a:r>
              <a:rPr lang="en-ID" dirty="0"/>
              <a:t>Internal </a:t>
            </a:r>
          </a:p>
          <a:p>
            <a:r>
              <a:rPr lang="en-ID" dirty="0" err="1"/>
              <a:t>Kementan</a:t>
            </a:r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507A5E9-F7E4-4341-92CF-D19954A1B5E0}"/>
              </a:ext>
            </a:extLst>
          </p:cNvPr>
          <p:cNvGrpSpPr/>
          <p:nvPr/>
        </p:nvGrpSpPr>
        <p:grpSpPr>
          <a:xfrm>
            <a:off x="2849232" y="112842"/>
            <a:ext cx="6111935" cy="95250"/>
            <a:chOff x="2965432" y="1721755"/>
            <a:chExt cx="12223870" cy="1905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FBF87E7-9B7A-4650-8908-6142F1F7D2A6}"/>
                </a:ext>
              </a:extLst>
            </p:cNvPr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E4CF1D4-B378-4344-A097-81D897F5C2B1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F9D4D8D-8EA3-4BAA-9D58-322338878381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6555F9B-7FCE-4A84-B75D-2336890C3125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F55CEC7-0531-4C52-AA30-B004BB8CCFAD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3106C52-8F65-43A3-A0BB-2582BABD32BC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5289BD-70CC-4C7B-9C78-A543CD41CAE1}"/>
                </a:ext>
              </a:extLst>
            </p:cNvPr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B25E949-E91F-4803-8A95-F85F0065236F}"/>
                </a:ext>
              </a:extLst>
            </p:cNvPr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F0AAB7D-2706-4456-88E5-3C07900C951D}"/>
              </a:ext>
            </a:extLst>
          </p:cNvPr>
          <p:cNvSpPr txBox="1"/>
          <p:nvPr/>
        </p:nvSpPr>
        <p:spPr>
          <a:xfrm>
            <a:off x="1913983" y="385893"/>
            <a:ext cx="7996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portal SSO LAYANAN KEPEGAWAIAN berbasis spbe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489AA34-C789-4D14-9D89-672D0E611E3A}"/>
              </a:ext>
            </a:extLst>
          </p:cNvPr>
          <p:cNvSpPr/>
          <p:nvPr/>
        </p:nvSpPr>
        <p:spPr>
          <a:xfrm rot="19036870">
            <a:off x="10457147" y="3410093"/>
            <a:ext cx="529325" cy="18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2B84EC1-BDC4-4359-9AFC-D70D089768E1}"/>
              </a:ext>
            </a:extLst>
          </p:cNvPr>
          <p:cNvSpPr/>
          <p:nvPr/>
        </p:nvSpPr>
        <p:spPr>
          <a:xfrm rot="2151834">
            <a:off x="10621731" y="4397427"/>
            <a:ext cx="529325" cy="188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04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D6DC68EA-B50A-4F2A-BA48-CA0BF2752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76404"/>
              </p:ext>
            </p:extLst>
          </p:nvPr>
        </p:nvGraphicFramePr>
        <p:xfrm>
          <a:off x="2965598" y="1313385"/>
          <a:ext cx="5490781" cy="1110942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{69C7853C-536D-4A76-A0AE-DD22124D55A5}</a:tableStyleId>
              </a:tblPr>
              <a:tblGrid>
                <a:gridCol w="3271699">
                  <a:extLst>
                    <a:ext uri="{9D8B030D-6E8A-4147-A177-3AD203B41FA5}">
                      <a16:colId xmlns:a16="http://schemas.microsoft.com/office/drawing/2014/main" val="3845765220"/>
                    </a:ext>
                  </a:extLst>
                </a:gridCol>
                <a:gridCol w="2219082">
                  <a:extLst>
                    <a:ext uri="{9D8B030D-6E8A-4147-A177-3AD203B41FA5}">
                      <a16:colId xmlns:a16="http://schemas.microsoft.com/office/drawing/2014/main" val="1250106288"/>
                    </a:ext>
                  </a:extLst>
                </a:gridCol>
              </a:tblGrid>
              <a:tr h="358460">
                <a:tc>
                  <a:txBody>
                    <a:bodyPr/>
                    <a:lstStyle/>
                    <a:p>
                      <a:r>
                        <a:rPr lang="en-US" sz="1400" dirty="0"/>
                        <a:t>Total </a:t>
                      </a:r>
                      <a:r>
                        <a:rPr lang="en-US" sz="1400" dirty="0" err="1"/>
                        <a:t>Aplikasi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289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9156439"/>
                  </a:ext>
                </a:extLst>
              </a:tr>
              <a:tr h="394022">
                <a:tc>
                  <a:txBody>
                    <a:bodyPr/>
                    <a:lstStyle/>
                    <a:p>
                      <a:r>
                        <a:rPr lang="en-US" sz="1400" dirty="0"/>
                        <a:t>Total Website </a:t>
                      </a:r>
                      <a:r>
                        <a:rPr lang="en-US" sz="1400" dirty="0" err="1"/>
                        <a:t>Satker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77144143"/>
                  </a:ext>
                </a:extLst>
              </a:tr>
              <a:tr h="358460"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703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06766209"/>
                  </a:ext>
                </a:extLst>
              </a:tr>
            </a:tbl>
          </a:graphicData>
        </a:graphic>
      </p:graphicFrame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FE22A7DC-F7A6-449C-BB18-5BBF74B14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48284"/>
              </p:ext>
            </p:extLst>
          </p:nvPr>
        </p:nvGraphicFramePr>
        <p:xfrm>
          <a:off x="828693" y="3205554"/>
          <a:ext cx="4356045" cy="2225874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38500" dist="50800" dir="5400000" sy="-100000" algn="bl" rotWithShape="0"/>
                </a:effectLst>
                <a:tableStyleId>{3C2FFA5D-87B4-456A-9821-1D502468CF0F}</a:tableStyleId>
              </a:tblPr>
              <a:tblGrid>
                <a:gridCol w="1753640">
                  <a:extLst>
                    <a:ext uri="{9D8B030D-6E8A-4147-A177-3AD203B41FA5}">
                      <a16:colId xmlns:a16="http://schemas.microsoft.com/office/drawing/2014/main" val="93436428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281094957"/>
                    </a:ext>
                  </a:extLst>
                </a:gridCol>
                <a:gridCol w="1170982">
                  <a:extLst>
                    <a:ext uri="{9D8B030D-6E8A-4147-A177-3AD203B41FA5}">
                      <a16:colId xmlns:a16="http://schemas.microsoft.com/office/drawing/2014/main" val="3429642296"/>
                    </a:ext>
                  </a:extLst>
                </a:gridCol>
                <a:gridCol w="754089">
                  <a:extLst>
                    <a:ext uri="{9D8B030D-6E8A-4147-A177-3AD203B41FA5}">
                      <a16:colId xmlns:a16="http://schemas.microsoft.com/office/drawing/2014/main" val="2083696662"/>
                    </a:ext>
                  </a:extLst>
                </a:gridCol>
              </a:tblGrid>
              <a:tr h="518438">
                <a:tc>
                  <a:txBody>
                    <a:bodyPr/>
                    <a:lstStyle/>
                    <a:p>
                      <a:r>
                        <a:rPr lang="en-US" sz="1400" dirty="0"/>
                        <a:t>Per </a:t>
                      </a:r>
                      <a:r>
                        <a:rPr lang="en-US" sz="1400" dirty="0" err="1"/>
                        <a:t>Jenis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Aplikasi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Terintegrasi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54968723"/>
                  </a:ext>
                </a:extLst>
              </a:tr>
              <a:tr h="518438">
                <a:tc>
                  <a:txBody>
                    <a:bodyPr/>
                    <a:lstStyle/>
                    <a:p>
                      <a:r>
                        <a:rPr lang="en-US" sz="1400" dirty="0" err="1"/>
                        <a:t>Administrasi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13%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41390822"/>
                  </a:ext>
                </a:extLst>
              </a:tr>
              <a:tr h="518438">
                <a:tc>
                  <a:txBody>
                    <a:bodyPr/>
                    <a:lstStyle/>
                    <a:p>
                      <a:r>
                        <a:rPr lang="en-US" sz="1400" dirty="0" err="1"/>
                        <a:t>Spesifik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Pertanian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11%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2093545"/>
                  </a:ext>
                </a:extLst>
              </a:tr>
              <a:tr h="300365">
                <a:tc>
                  <a:txBody>
                    <a:bodyPr/>
                    <a:lstStyle/>
                    <a:p>
                      <a:r>
                        <a:rPr lang="en-US" sz="1400" dirty="0"/>
                        <a:t>System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18%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18430145"/>
                  </a:ext>
                </a:extLst>
              </a:tr>
              <a:tr h="300365">
                <a:tc>
                  <a:txBody>
                    <a:bodyPr/>
                    <a:lstStyle/>
                    <a:p>
                      <a:r>
                        <a:rPr lang="en-US" sz="1400" dirty="0"/>
                        <a:t>Website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0%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37031051"/>
                  </a:ext>
                </a:extLst>
              </a:tr>
            </a:tbl>
          </a:graphicData>
        </a:graphic>
      </p:graphicFrame>
      <p:graphicFrame>
        <p:nvGraphicFramePr>
          <p:cNvPr id="8" name="Tabel 5">
            <a:extLst>
              <a:ext uri="{FF2B5EF4-FFF2-40B4-BE49-F238E27FC236}">
                <a16:creationId xmlns:a16="http://schemas.microsoft.com/office/drawing/2014/main" id="{FDC0B150-B05E-433F-A98C-D88AFA0D6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35059"/>
              </p:ext>
            </p:extLst>
          </p:nvPr>
        </p:nvGraphicFramePr>
        <p:xfrm>
          <a:off x="6021758" y="3262624"/>
          <a:ext cx="4942575" cy="2412665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55500" dist="50800" dir="5400000" sy="-100000" algn="bl" rotWithShape="0"/>
                </a:effectLst>
                <a:tableStyleId>{775DCB02-9BB8-47FD-8907-85C794F793BA}</a:tableStyleId>
              </a:tblPr>
              <a:tblGrid>
                <a:gridCol w="2072768">
                  <a:extLst>
                    <a:ext uri="{9D8B030D-6E8A-4147-A177-3AD203B41FA5}">
                      <a16:colId xmlns:a16="http://schemas.microsoft.com/office/drawing/2014/main" val="934364282"/>
                    </a:ext>
                  </a:extLst>
                </a:gridCol>
                <a:gridCol w="935806">
                  <a:extLst>
                    <a:ext uri="{9D8B030D-6E8A-4147-A177-3AD203B41FA5}">
                      <a16:colId xmlns:a16="http://schemas.microsoft.com/office/drawing/2014/main" val="4281094957"/>
                    </a:ext>
                  </a:extLst>
                </a:gridCol>
                <a:gridCol w="1239944">
                  <a:extLst>
                    <a:ext uri="{9D8B030D-6E8A-4147-A177-3AD203B41FA5}">
                      <a16:colId xmlns:a16="http://schemas.microsoft.com/office/drawing/2014/main" val="3429642296"/>
                    </a:ext>
                  </a:extLst>
                </a:gridCol>
                <a:gridCol w="694057">
                  <a:extLst>
                    <a:ext uri="{9D8B030D-6E8A-4147-A177-3AD203B41FA5}">
                      <a16:colId xmlns:a16="http://schemas.microsoft.com/office/drawing/2014/main" val="2083696662"/>
                    </a:ext>
                  </a:extLst>
                </a:gridCol>
              </a:tblGrid>
              <a:tr h="420909">
                <a:tc>
                  <a:txBody>
                    <a:bodyPr/>
                    <a:lstStyle/>
                    <a:p>
                      <a:r>
                        <a:rPr lang="en-US" sz="1400" dirty="0"/>
                        <a:t>Per </a:t>
                      </a:r>
                      <a:r>
                        <a:rPr lang="en-US" sz="1400" dirty="0" err="1"/>
                        <a:t>Kategori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Aplikasi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Terintegrasi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54968723"/>
                  </a:ext>
                </a:extLst>
              </a:tr>
              <a:tr h="601298">
                <a:tc>
                  <a:txBody>
                    <a:bodyPr/>
                    <a:lstStyle/>
                    <a:p>
                      <a:r>
                        <a:rPr lang="en-US" sz="1400" dirty="0" err="1"/>
                        <a:t>Aplikasi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Layananan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Kepegawaian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86%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41390822"/>
                  </a:ext>
                </a:extLst>
              </a:tr>
              <a:tr h="420909">
                <a:tc>
                  <a:txBody>
                    <a:bodyPr/>
                    <a:lstStyle/>
                    <a:p>
                      <a:r>
                        <a:rPr lang="en-US" sz="1400" dirty="0" err="1"/>
                        <a:t>Aplikasi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Layanan</a:t>
                      </a:r>
                      <a:r>
                        <a:rPr lang="en-US" sz="1400" dirty="0"/>
                        <a:t> PPK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18%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2093545"/>
                  </a:ext>
                </a:extLst>
              </a:tr>
              <a:tr h="422254">
                <a:tc>
                  <a:txBody>
                    <a:bodyPr/>
                    <a:lstStyle/>
                    <a:p>
                      <a:r>
                        <a:rPr lang="en-US" sz="1400" dirty="0" err="1"/>
                        <a:t>Aplikasi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Layanan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Kearsipan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0%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18430145"/>
                  </a:ext>
                </a:extLst>
              </a:tr>
              <a:tr h="420909">
                <a:tc>
                  <a:txBody>
                    <a:bodyPr/>
                    <a:lstStyle/>
                    <a:p>
                      <a:r>
                        <a:rPr lang="en-US" sz="1400" dirty="0" err="1"/>
                        <a:t>Aplikasi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Layanan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Publik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9%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37031051"/>
                  </a:ext>
                </a:extLst>
              </a:tr>
            </a:tbl>
          </a:graphicData>
        </a:graphic>
      </p:graphicFrame>
      <p:sp>
        <p:nvSpPr>
          <p:cNvPr id="9" name="Kotak Teks 8">
            <a:extLst>
              <a:ext uri="{FF2B5EF4-FFF2-40B4-BE49-F238E27FC236}">
                <a16:creationId xmlns:a16="http://schemas.microsoft.com/office/drawing/2014/main" id="{99D4BF4F-C9F2-4784-BDA1-943C3870734C}"/>
              </a:ext>
            </a:extLst>
          </p:cNvPr>
          <p:cNvSpPr txBox="1"/>
          <p:nvPr/>
        </p:nvSpPr>
        <p:spPr>
          <a:xfrm>
            <a:off x="10277475" y="933451"/>
            <a:ext cx="199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 31 </a:t>
            </a:r>
            <a:r>
              <a:rPr lang="en-US" sz="1400" dirty="0" err="1"/>
              <a:t>Maret</a:t>
            </a:r>
            <a:r>
              <a:rPr lang="en-US" sz="1400" dirty="0"/>
              <a:t>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9D64B-CCCD-4DC1-AB4D-B9353F96ECC4}"/>
              </a:ext>
            </a:extLst>
          </p:cNvPr>
          <p:cNvSpPr txBox="1"/>
          <p:nvPr/>
        </p:nvSpPr>
        <p:spPr>
          <a:xfrm>
            <a:off x="2190309" y="75339"/>
            <a:ext cx="7758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CAPAIAN INTEGRASI APLIKASI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145A2F-4D5B-4B27-B2A0-A50376E7DD54}"/>
              </a:ext>
            </a:extLst>
          </p:cNvPr>
          <p:cNvGrpSpPr/>
          <p:nvPr/>
        </p:nvGrpSpPr>
        <p:grpSpPr>
          <a:xfrm>
            <a:off x="3006716" y="708478"/>
            <a:ext cx="6111935" cy="95250"/>
            <a:chOff x="2965432" y="1721755"/>
            <a:chExt cx="12223870" cy="1905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9AA93E-BFF1-40FD-B721-D7A6B7A9A049}"/>
                </a:ext>
              </a:extLst>
            </p:cNvPr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C3E5C0C-4044-4D4D-9F12-9B75B7FD1B3F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C26F338-ADE6-4E99-8898-2B95D0A76216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7CBDA99-0521-4B8B-A47E-70FBC089C27D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5C0B741-EB1B-4519-9C80-7AD3F63E32B0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B2A84D0-EC18-4127-8982-C5FA0CBDDCC3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6C6104-A8D3-47C0-A36A-B7F4B2A8DA76}"/>
                </a:ext>
              </a:extLst>
            </p:cNvPr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194111-A8B8-4A59-B6C5-4598B430FA0D}"/>
                </a:ext>
              </a:extLst>
            </p:cNvPr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44608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C59438-E689-4CD2-A294-77DB528E0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7" y="1065319"/>
            <a:ext cx="6839778" cy="3298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EF9100-74DE-4329-8AE3-AB51C193D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582" y="3588025"/>
            <a:ext cx="6096000" cy="298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42CAB5-45B2-4E7F-8291-302A88F2D0CE}"/>
              </a:ext>
            </a:extLst>
          </p:cNvPr>
          <p:cNvSpPr txBox="1"/>
          <p:nvPr/>
        </p:nvSpPr>
        <p:spPr>
          <a:xfrm>
            <a:off x="2190309" y="75339"/>
            <a:ext cx="7758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INVENTARISASI Aplikasi</a:t>
            </a:r>
            <a:endParaRPr lang="pt-BR" sz="2800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30E5A3-C122-4448-A2DA-72F9B041E8C9}"/>
              </a:ext>
            </a:extLst>
          </p:cNvPr>
          <p:cNvGrpSpPr/>
          <p:nvPr/>
        </p:nvGrpSpPr>
        <p:grpSpPr>
          <a:xfrm>
            <a:off x="3006716" y="708478"/>
            <a:ext cx="6111935" cy="95250"/>
            <a:chOff x="2965432" y="1721755"/>
            <a:chExt cx="12223870" cy="1905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06BC7A-31FA-4329-BBB5-39F442F7F7D1}"/>
                </a:ext>
              </a:extLst>
            </p:cNvPr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F38A0DA-DBB9-48BF-B8D1-1E377B1D7A66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FC8D742-AC17-4C52-8C8C-A7B47206AABF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C62E6DD-CABA-4CAA-927B-36ABBB8F13ED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BDCB2A9-AC31-48DE-BB8E-915073B992BA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BCA6BE7-4B31-49F6-A795-ED9FF52E1B43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7B23B0-F88D-4699-8533-2FA78AD5A771}"/>
                </a:ext>
              </a:extLst>
            </p:cNvPr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1802DD-45C5-4A84-A124-93455B77C3D2}"/>
                </a:ext>
              </a:extLst>
            </p:cNvPr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E532CFF-FD7D-4CDA-AE71-EAC89BDA87AE}"/>
              </a:ext>
            </a:extLst>
          </p:cNvPr>
          <p:cNvSpPr txBox="1"/>
          <p:nvPr/>
        </p:nvSpPr>
        <p:spPr>
          <a:xfrm>
            <a:off x="7477185" y="1952515"/>
            <a:ext cx="455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https://katalogapp.pertanian.go.id</a:t>
            </a:r>
          </a:p>
        </p:txBody>
      </p:sp>
    </p:spTree>
    <p:extLst>
      <p:ext uri="{BB962C8B-B14F-4D97-AF65-F5344CB8AC3E}">
        <p14:creationId xmlns:p14="http://schemas.microsoft.com/office/powerpoint/2010/main" val="243652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E8BA-E667-43AC-BEE0-CE7CAED400C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9056" y="3054350"/>
            <a:ext cx="11163300" cy="749300"/>
          </a:xfrm>
        </p:spPr>
        <p:txBody>
          <a:bodyPr>
            <a:noAutofit/>
          </a:bodyPr>
          <a:lstStyle/>
          <a:p>
            <a:pPr algn="ctr"/>
            <a:r>
              <a:rPr lang="en-US" sz="5800" b="1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4122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43" y="1052945"/>
            <a:ext cx="10565514" cy="515469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E3EBF8D-4249-43F5-BC61-18490057E6A3}"/>
              </a:ext>
            </a:extLst>
          </p:cNvPr>
          <p:cNvGrpSpPr/>
          <p:nvPr/>
        </p:nvGrpSpPr>
        <p:grpSpPr>
          <a:xfrm>
            <a:off x="3006716" y="708478"/>
            <a:ext cx="6111935" cy="95250"/>
            <a:chOff x="2965432" y="1721755"/>
            <a:chExt cx="12223870" cy="1905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CA74A0-FC46-48CB-82F8-3403B44BD984}"/>
                </a:ext>
              </a:extLst>
            </p:cNvPr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760C41F-79E8-4393-8282-A1A91E633031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E13C0EB-126E-40F4-8D6B-2612864EA2BB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E1BF17F-15F5-4697-A001-05EBF75AE00B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448EBF1-C223-469B-9425-B9486B9A22DC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D28C40F-2ACD-4B40-AFA7-23356C1AAD8D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E4DD8C-1407-47D2-B11B-BF642C985EDD}"/>
                </a:ext>
              </a:extLst>
            </p:cNvPr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4D6506-1322-463F-A3B9-22911D55CB99}"/>
                </a:ext>
              </a:extLst>
            </p:cNvPr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A44DBF5-F065-48B4-95D0-4C02EAD5FE8E}"/>
              </a:ext>
            </a:extLst>
          </p:cNvPr>
          <p:cNvSpPr txBox="1"/>
          <p:nvPr/>
        </p:nvSpPr>
        <p:spPr>
          <a:xfrm>
            <a:off x="1788580" y="87693"/>
            <a:ext cx="825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cap="all" dirty="0">
                <a:latin typeface="Arial" panose="020B0604020202020204" pitchFamily="34" charset="0"/>
                <a:cs typeface="Arial" panose="020B0604020202020204" pitchFamily="34" charset="0"/>
              </a:rPr>
              <a:t>PERMASALAHAN</a:t>
            </a:r>
          </a:p>
        </p:txBody>
      </p:sp>
    </p:spTree>
    <p:extLst>
      <p:ext uri="{BB962C8B-B14F-4D97-AF65-F5344CB8AC3E}">
        <p14:creationId xmlns:p14="http://schemas.microsoft.com/office/powerpoint/2010/main" val="99667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6A05B7-15BB-4038-91AE-F30BACCE0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90" y="2896511"/>
            <a:ext cx="5153090" cy="33744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B7A7C11-A9D7-4C11-8056-0ADCFA662F88}"/>
              </a:ext>
            </a:extLst>
          </p:cNvPr>
          <p:cNvSpPr/>
          <p:nvPr/>
        </p:nvSpPr>
        <p:spPr>
          <a:xfrm>
            <a:off x="7422503" y="2814217"/>
            <a:ext cx="1047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>
                <a:solidFill>
                  <a:srgbClr val="FF0000"/>
                </a:solidFill>
              </a:rPr>
              <a:t>Tujuan</a:t>
            </a:r>
            <a:endParaRPr lang="id-ID" sz="2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75520" y="3394504"/>
            <a:ext cx="3402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adalah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>
                <a:solidFill>
                  <a:srgbClr val="0432FF"/>
                </a:solidFill>
              </a:rPr>
              <a:t>p</a:t>
            </a:r>
            <a:r>
              <a:rPr lang="en-US" dirty="0" err="1">
                <a:solidFill>
                  <a:srgbClr val="0432FF"/>
                </a:solidFill>
              </a:rPr>
              <a:t>enyelenggaraan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pemerintahan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memanfaatkan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teknologi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informasi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dan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komunikasi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untuk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memberikan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rgbClr val="0432FF"/>
                </a:solidFill>
              </a:rPr>
              <a:t>layanan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kepada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pengguna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d-ID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PBE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7A7C11-A9D7-4C11-8056-0ADCFA662F88}"/>
              </a:ext>
            </a:extLst>
          </p:cNvPr>
          <p:cNvSpPr/>
          <p:nvPr/>
        </p:nvSpPr>
        <p:spPr>
          <a:xfrm>
            <a:off x="1761943" y="3030580"/>
            <a:ext cx="817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b="1" dirty="0">
                <a:solidFill>
                  <a:srgbClr val="FF0000"/>
                </a:solidFill>
              </a:rPr>
              <a:t>SPBE</a:t>
            </a:r>
            <a:endParaRPr lang="id-ID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7140" y="1936957"/>
            <a:ext cx="8896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Bookman Old Style" charset="0"/>
                <a:ea typeface="Bookman Old Style" charset="0"/>
                <a:cs typeface="Bookman Old Style" charset="0"/>
              </a:rPr>
              <a:t>Platform </a:t>
            </a:r>
            <a:r>
              <a:rPr lang="en-US" sz="2100" dirty="0" err="1">
                <a:latin typeface="Bookman Old Style" charset="0"/>
                <a:ea typeface="Bookman Old Style" charset="0"/>
                <a:cs typeface="Bookman Old Style" charset="0"/>
              </a:rPr>
              <a:t>kebijakan</a:t>
            </a:r>
            <a:r>
              <a:rPr lang="en-US" sz="2100" dirty="0">
                <a:latin typeface="Bookman Old Style" charset="0"/>
                <a:ea typeface="Bookman Old Style" charset="0"/>
                <a:cs typeface="Bookman Old Style" charset="0"/>
              </a:rPr>
              <a:t> SPBE </a:t>
            </a:r>
            <a:r>
              <a:rPr lang="en-US" sz="2100" dirty="0" err="1">
                <a:latin typeface="Bookman Old Style" charset="0"/>
                <a:ea typeface="Bookman Old Style" charset="0"/>
                <a:cs typeface="Bookman Old Style" charset="0"/>
              </a:rPr>
              <a:t>untuk</a:t>
            </a:r>
            <a:r>
              <a:rPr lang="en-US" sz="2100" dirty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2100" dirty="0" err="1">
                <a:latin typeface="Bookman Old Style" charset="0"/>
                <a:ea typeface="Bookman Old Style" charset="0"/>
                <a:cs typeface="Bookman Old Style" charset="0"/>
              </a:rPr>
              <a:t>keterpaduan</a:t>
            </a:r>
            <a:r>
              <a:rPr lang="en-US" sz="2100" dirty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2100" dirty="0" err="1">
                <a:latin typeface="Bookman Old Style" charset="0"/>
                <a:ea typeface="Bookman Old Style" charset="0"/>
                <a:cs typeface="Bookman Old Style" charset="0"/>
              </a:rPr>
              <a:t>pembangunan</a:t>
            </a:r>
            <a:r>
              <a:rPr lang="en-US" sz="2100" dirty="0">
                <a:latin typeface="Bookman Old Style" charset="0"/>
                <a:ea typeface="Bookman Old Style" charset="0"/>
                <a:cs typeface="Bookman Old Style" charset="0"/>
              </a:rPr>
              <a:t> SPBE di </a:t>
            </a:r>
            <a:r>
              <a:rPr lang="en-US" sz="2100" dirty="0" err="1">
                <a:latin typeface="Bookman Old Style" charset="0"/>
                <a:ea typeface="Bookman Old Style" charset="0"/>
                <a:cs typeface="Bookman Old Style" charset="0"/>
              </a:rPr>
              <a:t>Instansi</a:t>
            </a:r>
            <a:r>
              <a:rPr lang="en-US" sz="2100" dirty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2100" dirty="0" err="1">
                <a:latin typeface="Bookman Old Style" charset="0"/>
                <a:ea typeface="Bookman Old Style" charset="0"/>
                <a:cs typeface="Bookman Old Style" charset="0"/>
              </a:rPr>
              <a:t>Pusat</a:t>
            </a:r>
            <a:r>
              <a:rPr lang="en-US" sz="2100" dirty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2100" dirty="0" err="1">
                <a:latin typeface="Bookman Old Style" charset="0"/>
                <a:ea typeface="Bookman Old Style" charset="0"/>
                <a:cs typeface="Bookman Old Style" charset="0"/>
              </a:rPr>
              <a:t>dan</a:t>
            </a:r>
            <a:r>
              <a:rPr lang="en-US" sz="2100" dirty="0">
                <a:latin typeface="Bookman Old Style" charset="0"/>
                <a:ea typeface="Bookman Old Style" charset="0"/>
                <a:cs typeface="Bookman Old Style" charset="0"/>
              </a:rPr>
              <a:t> </a:t>
            </a:r>
            <a:r>
              <a:rPr lang="en-US" sz="2100" dirty="0" err="1">
                <a:latin typeface="Bookman Old Style" charset="0"/>
                <a:ea typeface="Bookman Old Style" charset="0"/>
                <a:cs typeface="Bookman Old Style" charset="0"/>
              </a:rPr>
              <a:t>Pemerintah</a:t>
            </a:r>
            <a:r>
              <a:rPr lang="en-US" sz="2100" dirty="0">
                <a:latin typeface="Bookman Old Style" charset="0"/>
                <a:ea typeface="Bookman Old Style" charset="0"/>
                <a:cs typeface="Bookman Old Style" charset="0"/>
              </a:rPr>
              <a:t> Daerah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807469-E3E3-48DE-AC75-B903C44BDE00}"/>
              </a:ext>
            </a:extLst>
          </p:cNvPr>
          <p:cNvGrpSpPr/>
          <p:nvPr/>
        </p:nvGrpSpPr>
        <p:grpSpPr>
          <a:xfrm>
            <a:off x="3006716" y="708478"/>
            <a:ext cx="6111935" cy="95250"/>
            <a:chOff x="2965432" y="1721755"/>
            <a:chExt cx="12223870" cy="1905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C2DCF76-1FFC-4A63-A129-E85C740BA295}"/>
                </a:ext>
              </a:extLst>
            </p:cNvPr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29D970F-5AF5-47E7-B524-73A5DCD33975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4E05C8C-09B7-4D53-A214-407D7360BB0D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541EB29-E2CA-40E9-98EB-3EB51D4AAB2E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9294376-3004-4E16-BCD8-DC3328584103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AE40B75-3102-49D8-B839-EEEBA4C49B39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D84616-0E6C-4BE6-8352-9899E9D99D04}"/>
                </a:ext>
              </a:extLst>
            </p:cNvPr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E68C56-D30B-4ED0-99B9-2C3BED3604A1}"/>
                </a:ext>
              </a:extLst>
            </p:cNvPr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734544-6BB0-49E8-8218-34B486D04A26}"/>
              </a:ext>
            </a:extLst>
          </p:cNvPr>
          <p:cNvSpPr txBox="1"/>
          <p:nvPr/>
        </p:nvSpPr>
        <p:spPr>
          <a:xfrm>
            <a:off x="1987291" y="144077"/>
            <a:ext cx="825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cap="all">
                <a:latin typeface="Arial" panose="020B0604020202020204" pitchFamily="34" charset="0"/>
                <a:cs typeface="Arial" panose="020B0604020202020204" pitchFamily="34" charset="0"/>
              </a:rPr>
              <a:t>PERPRES 95/2018 TENTANG SPBE</a:t>
            </a:r>
          </a:p>
        </p:txBody>
      </p:sp>
    </p:spTree>
    <p:extLst>
      <p:ext uri="{BB962C8B-B14F-4D97-AF65-F5344CB8AC3E}">
        <p14:creationId xmlns:p14="http://schemas.microsoft.com/office/powerpoint/2010/main" val="386025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69461" y="1646217"/>
            <a:ext cx="1433976" cy="3157128"/>
            <a:chOff x="144" y="0"/>
            <a:chExt cx="1924281" cy="4581150"/>
          </a:xfrm>
          <a:solidFill>
            <a:srgbClr val="996600"/>
          </a:solidFill>
        </p:grpSpPr>
        <p:sp>
          <p:nvSpPr>
            <p:cNvPr id="27" name="Rounded Rectangle 26"/>
            <p:cNvSpPr/>
            <p:nvPr/>
          </p:nvSpPr>
          <p:spPr>
            <a:xfrm>
              <a:off x="144" y="0"/>
              <a:ext cx="1924281" cy="4581150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 txBox="1"/>
            <p:nvPr/>
          </p:nvSpPr>
          <p:spPr>
            <a:xfrm>
              <a:off x="144" y="1832460"/>
              <a:ext cx="1924281" cy="18324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TATA KELOLA SISTEM PEMERINTAHAN BERBASIS ELEKTRONIK</a:t>
              </a:r>
            </a:p>
          </p:txBody>
        </p:sp>
      </p:grpSp>
      <p:sp>
        <p:nvSpPr>
          <p:cNvPr id="5" name="Oval 4"/>
          <p:cNvSpPr/>
          <p:nvPr/>
        </p:nvSpPr>
        <p:spPr>
          <a:xfrm>
            <a:off x="1949683" y="1921086"/>
            <a:ext cx="1136821" cy="1051323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6" name="Group 5"/>
          <p:cNvGrpSpPr/>
          <p:nvPr/>
        </p:nvGrpSpPr>
        <p:grpSpPr>
          <a:xfrm>
            <a:off x="3213468" y="1646217"/>
            <a:ext cx="1433976" cy="3157128"/>
            <a:chOff x="1982154" y="0"/>
            <a:chExt cx="1924281" cy="4581150"/>
          </a:xfrm>
          <a:solidFill>
            <a:srgbClr val="00B050"/>
          </a:solidFill>
        </p:grpSpPr>
        <p:sp>
          <p:nvSpPr>
            <p:cNvPr id="25" name="Rounded Rectangle 24"/>
            <p:cNvSpPr/>
            <p:nvPr/>
          </p:nvSpPr>
          <p:spPr>
            <a:xfrm>
              <a:off x="1982154" y="0"/>
              <a:ext cx="1924281" cy="4581150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7"/>
            <p:cNvSpPr txBox="1"/>
            <p:nvPr/>
          </p:nvSpPr>
          <p:spPr>
            <a:xfrm>
              <a:off x="1982154" y="1832460"/>
              <a:ext cx="1924281" cy="18324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MANAJEMEN SISTEM PEMERINTAHAN BERBASIS ELEKTRONIK</a:t>
              </a:r>
              <a:endParaRPr lang="en-US" sz="1050" b="1" dirty="0"/>
            </a:p>
          </p:txBody>
        </p:sp>
      </p:grpSp>
      <p:sp>
        <p:nvSpPr>
          <p:cNvPr id="7" name="Oval 6"/>
          <p:cNvSpPr/>
          <p:nvPr/>
        </p:nvSpPr>
        <p:spPr>
          <a:xfrm>
            <a:off x="3412848" y="1921086"/>
            <a:ext cx="1136821" cy="1051323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3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4677869" y="1646217"/>
            <a:ext cx="1433976" cy="3157128"/>
            <a:chOff x="3964165" y="0"/>
            <a:chExt cx="1924281" cy="4581150"/>
          </a:xfrm>
        </p:grpSpPr>
        <p:sp>
          <p:nvSpPr>
            <p:cNvPr id="23" name="Rounded Rectangle 22"/>
            <p:cNvSpPr/>
            <p:nvPr/>
          </p:nvSpPr>
          <p:spPr>
            <a:xfrm>
              <a:off x="3964165" y="0"/>
              <a:ext cx="1924281" cy="458115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10"/>
            <p:cNvSpPr txBox="1"/>
            <p:nvPr/>
          </p:nvSpPr>
          <p:spPr>
            <a:xfrm>
              <a:off x="3964165" y="1832460"/>
              <a:ext cx="1924281" cy="18324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AUDIT TEKNOLOGI INFORMASI DAN KOMUNIKASI</a:t>
              </a:r>
              <a:endParaRPr lang="en-US" sz="1050" b="1" dirty="0"/>
            </a:p>
          </p:txBody>
        </p:sp>
      </p:grpSp>
      <p:sp>
        <p:nvSpPr>
          <p:cNvPr id="9" name="Oval 8"/>
          <p:cNvSpPr/>
          <p:nvPr/>
        </p:nvSpPr>
        <p:spPr>
          <a:xfrm>
            <a:off x="4873811" y="1921086"/>
            <a:ext cx="1136821" cy="1051323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/>
          <p:cNvGrpSpPr/>
          <p:nvPr/>
        </p:nvGrpSpPr>
        <p:grpSpPr>
          <a:xfrm>
            <a:off x="6137596" y="1646217"/>
            <a:ext cx="1433976" cy="3157128"/>
            <a:chOff x="5946175" y="0"/>
            <a:chExt cx="1924281" cy="4581150"/>
          </a:xfrm>
        </p:grpSpPr>
        <p:sp>
          <p:nvSpPr>
            <p:cNvPr id="21" name="Rounded Rectangle 20"/>
            <p:cNvSpPr/>
            <p:nvPr/>
          </p:nvSpPr>
          <p:spPr>
            <a:xfrm>
              <a:off x="5946175" y="0"/>
              <a:ext cx="1924281" cy="458115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13"/>
            <p:cNvSpPr txBox="1"/>
            <p:nvPr/>
          </p:nvSpPr>
          <p:spPr>
            <a:xfrm>
              <a:off x="5946175" y="1832460"/>
              <a:ext cx="1924281" cy="18324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PENYELENGGARA SISTEM PEMERINTAHAN BERBASIS ELEKTRONIK</a:t>
              </a:r>
              <a:endParaRPr lang="en-US" sz="1050" b="1" dirty="0"/>
            </a:p>
          </p:txBody>
        </p:sp>
      </p:grpSp>
      <p:sp>
        <p:nvSpPr>
          <p:cNvPr id="11" name="Oval 10"/>
          <p:cNvSpPr/>
          <p:nvPr/>
        </p:nvSpPr>
        <p:spPr>
          <a:xfrm>
            <a:off x="6307787" y="1871188"/>
            <a:ext cx="1136821" cy="1051323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7608072" y="1646217"/>
            <a:ext cx="1433976" cy="3157128"/>
            <a:chOff x="7928186" y="0"/>
            <a:chExt cx="1924281" cy="4581150"/>
          </a:xfrm>
        </p:grpSpPr>
        <p:sp>
          <p:nvSpPr>
            <p:cNvPr id="19" name="Rounded Rectangle 18"/>
            <p:cNvSpPr/>
            <p:nvPr/>
          </p:nvSpPr>
          <p:spPr>
            <a:xfrm>
              <a:off x="7928186" y="0"/>
              <a:ext cx="1924281" cy="458115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ounded Rectangle 16"/>
            <p:cNvSpPr txBox="1"/>
            <p:nvPr/>
          </p:nvSpPr>
          <p:spPr>
            <a:xfrm>
              <a:off x="7928186" y="1832460"/>
              <a:ext cx="1924281" cy="18324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PERCEPATAN SISTEM PEMERINTAHAN BERBASIS ELEKTRONIK</a:t>
              </a:r>
              <a:endParaRPr lang="en-US" sz="1050" b="1" dirty="0"/>
            </a:p>
          </p:txBody>
        </p:sp>
      </p:grpSp>
      <p:sp>
        <p:nvSpPr>
          <p:cNvPr id="13" name="Oval 12"/>
          <p:cNvSpPr/>
          <p:nvPr/>
        </p:nvSpPr>
        <p:spPr>
          <a:xfrm>
            <a:off x="7756650" y="1891102"/>
            <a:ext cx="1136821" cy="1051323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9056935" y="1646217"/>
            <a:ext cx="1433976" cy="3157128"/>
            <a:chOff x="9910196" y="0"/>
            <a:chExt cx="1924281" cy="4581150"/>
          </a:xfrm>
          <a:solidFill>
            <a:srgbClr val="009999"/>
          </a:solidFill>
        </p:grpSpPr>
        <p:sp>
          <p:nvSpPr>
            <p:cNvPr id="17" name="Rounded Rectangle 16"/>
            <p:cNvSpPr/>
            <p:nvPr/>
          </p:nvSpPr>
          <p:spPr>
            <a:xfrm>
              <a:off x="9910196" y="0"/>
              <a:ext cx="1924281" cy="4581150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19"/>
            <p:cNvSpPr txBox="1"/>
            <p:nvPr/>
          </p:nvSpPr>
          <p:spPr>
            <a:xfrm>
              <a:off x="9910196" y="1832460"/>
              <a:ext cx="1924281" cy="183246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b="1" dirty="0">
                  <a:latin typeface="Arial" panose="020B0604020202020204" pitchFamily="34" charset="0"/>
                  <a:cs typeface="Arial" panose="020B0604020202020204" pitchFamily="34" charset="0"/>
                </a:rPr>
                <a:t>PEMANTAUAN DAN EVALUASI SISTEM PEMERINTAHAN BERBASIS ELEKTRONIK</a:t>
              </a:r>
            </a:p>
          </p:txBody>
        </p:sp>
      </p:grpSp>
      <p:sp>
        <p:nvSpPr>
          <p:cNvPr id="15" name="Oval 14"/>
          <p:cNvSpPr/>
          <p:nvPr/>
        </p:nvSpPr>
        <p:spPr>
          <a:xfrm>
            <a:off x="9190626" y="1857746"/>
            <a:ext cx="1136821" cy="1051323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Left-Right Arrow 15"/>
          <p:cNvSpPr/>
          <p:nvPr/>
        </p:nvSpPr>
        <p:spPr>
          <a:xfrm>
            <a:off x="1776871" y="4171920"/>
            <a:ext cx="8721450" cy="473569"/>
          </a:xfrm>
          <a:prstGeom prst="leftRightArrow">
            <a:avLst/>
          </a:prstGeom>
          <a:solidFill>
            <a:srgbClr val="FFC0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id="{A93BBD71-B54B-4723-A7C6-FB3992FCE2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24175" y="2087950"/>
            <a:ext cx="869721" cy="708094"/>
            <a:chOff x="-278" y="129"/>
            <a:chExt cx="791" cy="787"/>
          </a:xfrm>
          <a:solidFill>
            <a:schemeClr val="accent1"/>
          </a:solidFill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CFC8A387-5158-4033-A0F9-EA3CACEB6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8" y="135"/>
              <a:ext cx="397" cy="633"/>
            </a:xfrm>
            <a:custGeom>
              <a:avLst/>
              <a:gdLst>
                <a:gd name="T0" fmla="*/ 1753 w 1983"/>
                <a:gd name="T1" fmla="*/ 0 h 3164"/>
                <a:gd name="T2" fmla="*/ 1833 w 1983"/>
                <a:gd name="T3" fmla="*/ 13 h 3164"/>
                <a:gd name="T4" fmla="*/ 1901 w 1983"/>
                <a:gd name="T5" fmla="*/ 53 h 3164"/>
                <a:gd name="T6" fmla="*/ 1951 w 1983"/>
                <a:gd name="T7" fmla="*/ 113 h 3164"/>
                <a:gd name="T8" fmla="*/ 1979 w 1983"/>
                <a:gd name="T9" fmla="*/ 188 h 3164"/>
                <a:gd name="T10" fmla="*/ 1983 w 1983"/>
                <a:gd name="T11" fmla="*/ 1151 h 3164"/>
                <a:gd name="T12" fmla="*/ 1810 w 1983"/>
                <a:gd name="T13" fmla="*/ 229 h 3164"/>
                <a:gd name="T14" fmla="*/ 1799 w 1983"/>
                <a:gd name="T15" fmla="*/ 195 h 3164"/>
                <a:gd name="T16" fmla="*/ 1771 w 1983"/>
                <a:gd name="T17" fmla="*/ 175 h 3164"/>
                <a:gd name="T18" fmla="*/ 230 w 1983"/>
                <a:gd name="T19" fmla="*/ 171 h 3164"/>
                <a:gd name="T20" fmla="*/ 196 w 1983"/>
                <a:gd name="T21" fmla="*/ 182 h 3164"/>
                <a:gd name="T22" fmla="*/ 175 w 1983"/>
                <a:gd name="T23" fmla="*/ 211 h 3164"/>
                <a:gd name="T24" fmla="*/ 173 w 1983"/>
                <a:gd name="T25" fmla="*/ 1594 h 3164"/>
                <a:gd name="T26" fmla="*/ 184 w 1983"/>
                <a:gd name="T27" fmla="*/ 1628 h 3164"/>
                <a:gd name="T28" fmla="*/ 212 w 1983"/>
                <a:gd name="T29" fmla="*/ 1649 h 3164"/>
                <a:gd name="T30" fmla="*/ 1753 w 1983"/>
                <a:gd name="T31" fmla="*/ 1651 h 3164"/>
                <a:gd name="T32" fmla="*/ 1787 w 1983"/>
                <a:gd name="T33" fmla="*/ 1640 h 3164"/>
                <a:gd name="T34" fmla="*/ 1808 w 1983"/>
                <a:gd name="T35" fmla="*/ 1612 h 3164"/>
                <a:gd name="T36" fmla="*/ 1810 w 1983"/>
                <a:gd name="T37" fmla="*/ 1205 h 3164"/>
                <a:gd name="T38" fmla="*/ 1955 w 1983"/>
                <a:gd name="T39" fmla="*/ 1344 h 3164"/>
                <a:gd name="T40" fmla="*/ 1968 w 1983"/>
                <a:gd name="T41" fmla="*/ 1413 h 3164"/>
                <a:gd name="T42" fmla="*/ 1983 w 1983"/>
                <a:gd name="T43" fmla="*/ 1594 h 3164"/>
                <a:gd name="T44" fmla="*/ 1968 w 1983"/>
                <a:gd name="T45" fmla="*/ 1674 h 3164"/>
                <a:gd name="T46" fmla="*/ 1929 w 1983"/>
                <a:gd name="T47" fmla="*/ 1742 h 3164"/>
                <a:gd name="T48" fmla="*/ 1869 w 1983"/>
                <a:gd name="T49" fmla="*/ 1793 h 3164"/>
                <a:gd name="T50" fmla="*/ 1794 w 1983"/>
                <a:gd name="T51" fmla="*/ 1820 h 3164"/>
                <a:gd name="T52" fmla="*/ 1068 w 1983"/>
                <a:gd name="T53" fmla="*/ 1824 h 3164"/>
                <a:gd name="T54" fmla="*/ 1583 w 1983"/>
                <a:gd name="T55" fmla="*/ 3049 h 3164"/>
                <a:gd name="T56" fmla="*/ 1580 w 1983"/>
                <a:gd name="T57" fmla="*/ 3092 h 3164"/>
                <a:gd name="T58" fmla="*/ 1561 w 1983"/>
                <a:gd name="T59" fmla="*/ 3130 h 3164"/>
                <a:gd name="T60" fmla="*/ 1525 w 1983"/>
                <a:gd name="T61" fmla="*/ 3156 h 3164"/>
                <a:gd name="T62" fmla="*/ 1481 w 1983"/>
                <a:gd name="T63" fmla="*/ 3164 h 3164"/>
                <a:gd name="T64" fmla="*/ 1440 w 1983"/>
                <a:gd name="T65" fmla="*/ 3152 h 3164"/>
                <a:gd name="T66" fmla="*/ 1407 w 1983"/>
                <a:gd name="T67" fmla="*/ 3124 h 3164"/>
                <a:gd name="T68" fmla="*/ 954 w 1983"/>
                <a:gd name="T69" fmla="*/ 2060 h 3164"/>
                <a:gd name="T70" fmla="*/ 501 w 1983"/>
                <a:gd name="T71" fmla="*/ 3125 h 3164"/>
                <a:gd name="T72" fmla="*/ 466 w 1983"/>
                <a:gd name="T73" fmla="*/ 3153 h 3164"/>
                <a:gd name="T74" fmla="*/ 422 w 1983"/>
                <a:gd name="T75" fmla="*/ 3164 h 3164"/>
                <a:gd name="T76" fmla="*/ 384 w 1983"/>
                <a:gd name="T77" fmla="*/ 3156 h 3164"/>
                <a:gd name="T78" fmla="*/ 348 w 1983"/>
                <a:gd name="T79" fmla="*/ 3130 h 3164"/>
                <a:gd name="T80" fmla="*/ 328 w 1983"/>
                <a:gd name="T81" fmla="*/ 3092 h 3164"/>
                <a:gd name="T82" fmla="*/ 325 w 1983"/>
                <a:gd name="T83" fmla="*/ 3049 h 3164"/>
                <a:gd name="T84" fmla="*/ 842 w 1983"/>
                <a:gd name="T85" fmla="*/ 1824 h 3164"/>
                <a:gd name="T86" fmla="*/ 189 w 1983"/>
                <a:gd name="T87" fmla="*/ 1820 h 3164"/>
                <a:gd name="T88" fmla="*/ 114 w 1983"/>
                <a:gd name="T89" fmla="*/ 1793 h 3164"/>
                <a:gd name="T90" fmla="*/ 54 w 1983"/>
                <a:gd name="T91" fmla="*/ 1742 h 3164"/>
                <a:gd name="T92" fmla="*/ 15 w 1983"/>
                <a:gd name="T93" fmla="*/ 1674 h 3164"/>
                <a:gd name="T94" fmla="*/ 0 w 1983"/>
                <a:gd name="T95" fmla="*/ 1594 h 3164"/>
                <a:gd name="T96" fmla="*/ 4 w 1983"/>
                <a:gd name="T97" fmla="*/ 188 h 3164"/>
                <a:gd name="T98" fmla="*/ 31 w 1983"/>
                <a:gd name="T99" fmla="*/ 113 h 3164"/>
                <a:gd name="T100" fmla="*/ 82 w 1983"/>
                <a:gd name="T101" fmla="*/ 53 h 3164"/>
                <a:gd name="T102" fmla="*/ 150 w 1983"/>
                <a:gd name="T103" fmla="*/ 13 h 3164"/>
                <a:gd name="T104" fmla="*/ 230 w 1983"/>
                <a:gd name="T105" fmla="*/ 0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3" h="3164">
                  <a:moveTo>
                    <a:pt x="230" y="0"/>
                  </a:moveTo>
                  <a:lnTo>
                    <a:pt x="1753" y="0"/>
                  </a:lnTo>
                  <a:lnTo>
                    <a:pt x="1794" y="3"/>
                  </a:lnTo>
                  <a:lnTo>
                    <a:pt x="1833" y="13"/>
                  </a:lnTo>
                  <a:lnTo>
                    <a:pt x="1869" y="31"/>
                  </a:lnTo>
                  <a:lnTo>
                    <a:pt x="1901" y="53"/>
                  </a:lnTo>
                  <a:lnTo>
                    <a:pt x="1929" y="81"/>
                  </a:lnTo>
                  <a:lnTo>
                    <a:pt x="1951" y="113"/>
                  </a:lnTo>
                  <a:lnTo>
                    <a:pt x="1968" y="148"/>
                  </a:lnTo>
                  <a:lnTo>
                    <a:pt x="1979" y="188"/>
                  </a:lnTo>
                  <a:lnTo>
                    <a:pt x="1983" y="229"/>
                  </a:lnTo>
                  <a:lnTo>
                    <a:pt x="1983" y="1151"/>
                  </a:lnTo>
                  <a:lnTo>
                    <a:pt x="1810" y="1030"/>
                  </a:lnTo>
                  <a:lnTo>
                    <a:pt x="1810" y="229"/>
                  </a:lnTo>
                  <a:lnTo>
                    <a:pt x="1808" y="211"/>
                  </a:lnTo>
                  <a:lnTo>
                    <a:pt x="1799" y="195"/>
                  </a:lnTo>
                  <a:lnTo>
                    <a:pt x="1787" y="182"/>
                  </a:lnTo>
                  <a:lnTo>
                    <a:pt x="1771" y="175"/>
                  </a:lnTo>
                  <a:lnTo>
                    <a:pt x="1753" y="171"/>
                  </a:lnTo>
                  <a:lnTo>
                    <a:pt x="230" y="171"/>
                  </a:lnTo>
                  <a:lnTo>
                    <a:pt x="212" y="175"/>
                  </a:lnTo>
                  <a:lnTo>
                    <a:pt x="196" y="182"/>
                  </a:lnTo>
                  <a:lnTo>
                    <a:pt x="184" y="195"/>
                  </a:lnTo>
                  <a:lnTo>
                    <a:pt x="175" y="211"/>
                  </a:lnTo>
                  <a:lnTo>
                    <a:pt x="173" y="229"/>
                  </a:lnTo>
                  <a:lnTo>
                    <a:pt x="173" y="1594"/>
                  </a:lnTo>
                  <a:lnTo>
                    <a:pt x="175" y="1612"/>
                  </a:lnTo>
                  <a:lnTo>
                    <a:pt x="184" y="1628"/>
                  </a:lnTo>
                  <a:lnTo>
                    <a:pt x="196" y="1640"/>
                  </a:lnTo>
                  <a:lnTo>
                    <a:pt x="212" y="1649"/>
                  </a:lnTo>
                  <a:lnTo>
                    <a:pt x="230" y="1651"/>
                  </a:lnTo>
                  <a:lnTo>
                    <a:pt x="1753" y="1651"/>
                  </a:lnTo>
                  <a:lnTo>
                    <a:pt x="1771" y="1649"/>
                  </a:lnTo>
                  <a:lnTo>
                    <a:pt x="1787" y="1640"/>
                  </a:lnTo>
                  <a:lnTo>
                    <a:pt x="1799" y="1628"/>
                  </a:lnTo>
                  <a:lnTo>
                    <a:pt x="1808" y="1612"/>
                  </a:lnTo>
                  <a:lnTo>
                    <a:pt x="1810" y="1594"/>
                  </a:lnTo>
                  <a:lnTo>
                    <a:pt x="1810" y="1205"/>
                  </a:lnTo>
                  <a:lnTo>
                    <a:pt x="1959" y="1309"/>
                  </a:lnTo>
                  <a:lnTo>
                    <a:pt x="1955" y="1344"/>
                  </a:lnTo>
                  <a:lnTo>
                    <a:pt x="1959" y="1379"/>
                  </a:lnTo>
                  <a:lnTo>
                    <a:pt x="1968" y="1413"/>
                  </a:lnTo>
                  <a:lnTo>
                    <a:pt x="1983" y="1444"/>
                  </a:lnTo>
                  <a:lnTo>
                    <a:pt x="1983" y="1594"/>
                  </a:lnTo>
                  <a:lnTo>
                    <a:pt x="1979" y="1635"/>
                  </a:lnTo>
                  <a:lnTo>
                    <a:pt x="1968" y="1674"/>
                  </a:lnTo>
                  <a:lnTo>
                    <a:pt x="1951" y="1710"/>
                  </a:lnTo>
                  <a:lnTo>
                    <a:pt x="1929" y="1742"/>
                  </a:lnTo>
                  <a:lnTo>
                    <a:pt x="1901" y="1770"/>
                  </a:lnTo>
                  <a:lnTo>
                    <a:pt x="1869" y="1793"/>
                  </a:lnTo>
                  <a:lnTo>
                    <a:pt x="1833" y="1810"/>
                  </a:lnTo>
                  <a:lnTo>
                    <a:pt x="1794" y="1820"/>
                  </a:lnTo>
                  <a:lnTo>
                    <a:pt x="1753" y="1824"/>
                  </a:lnTo>
                  <a:lnTo>
                    <a:pt x="1068" y="1824"/>
                  </a:lnTo>
                  <a:lnTo>
                    <a:pt x="1577" y="3027"/>
                  </a:lnTo>
                  <a:lnTo>
                    <a:pt x="1583" y="3049"/>
                  </a:lnTo>
                  <a:lnTo>
                    <a:pt x="1584" y="3071"/>
                  </a:lnTo>
                  <a:lnTo>
                    <a:pt x="1580" y="3092"/>
                  </a:lnTo>
                  <a:lnTo>
                    <a:pt x="1573" y="3112"/>
                  </a:lnTo>
                  <a:lnTo>
                    <a:pt x="1561" y="3130"/>
                  </a:lnTo>
                  <a:lnTo>
                    <a:pt x="1544" y="3144"/>
                  </a:lnTo>
                  <a:lnTo>
                    <a:pt x="1525" y="3156"/>
                  </a:lnTo>
                  <a:lnTo>
                    <a:pt x="1503" y="3163"/>
                  </a:lnTo>
                  <a:lnTo>
                    <a:pt x="1481" y="3164"/>
                  </a:lnTo>
                  <a:lnTo>
                    <a:pt x="1459" y="3160"/>
                  </a:lnTo>
                  <a:lnTo>
                    <a:pt x="1440" y="3152"/>
                  </a:lnTo>
                  <a:lnTo>
                    <a:pt x="1422" y="3140"/>
                  </a:lnTo>
                  <a:lnTo>
                    <a:pt x="1407" y="3124"/>
                  </a:lnTo>
                  <a:lnTo>
                    <a:pt x="1395" y="3104"/>
                  </a:lnTo>
                  <a:lnTo>
                    <a:pt x="954" y="2060"/>
                  </a:lnTo>
                  <a:lnTo>
                    <a:pt x="513" y="3104"/>
                  </a:lnTo>
                  <a:lnTo>
                    <a:pt x="501" y="3125"/>
                  </a:lnTo>
                  <a:lnTo>
                    <a:pt x="485" y="3141"/>
                  </a:lnTo>
                  <a:lnTo>
                    <a:pt x="466" y="3153"/>
                  </a:lnTo>
                  <a:lnTo>
                    <a:pt x="445" y="3161"/>
                  </a:lnTo>
                  <a:lnTo>
                    <a:pt x="422" y="3164"/>
                  </a:lnTo>
                  <a:lnTo>
                    <a:pt x="403" y="3161"/>
                  </a:lnTo>
                  <a:lnTo>
                    <a:pt x="384" y="3156"/>
                  </a:lnTo>
                  <a:lnTo>
                    <a:pt x="364" y="3144"/>
                  </a:lnTo>
                  <a:lnTo>
                    <a:pt x="348" y="3130"/>
                  </a:lnTo>
                  <a:lnTo>
                    <a:pt x="336" y="3112"/>
                  </a:lnTo>
                  <a:lnTo>
                    <a:pt x="328" y="3092"/>
                  </a:lnTo>
                  <a:lnTo>
                    <a:pt x="324" y="3071"/>
                  </a:lnTo>
                  <a:lnTo>
                    <a:pt x="325" y="3049"/>
                  </a:lnTo>
                  <a:lnTo>
                    <a:pt x="331" y="3027"/>
                  </a:lnTo>
                  <a:lnTo>
                    <a:pt x="842" y="1824"/>
                  </a:lnTo>
                  <a:lnTo>
                    <a:pt x="230" y="1824"/>
                  </a:lnTo>
                  <a:lnTo>
                    <a:pt x="189" y="1820"/>
                  </a:lnTo>
                  <a:lnTo>
                    <a:pt x="150" y="1810"/>
                  </a:lnTo>
                  <a:lnTo>
                    <a:pt x="114" y="1793"/>
                  </a:lnTo>
                  <a:lnTo>
                    <a:pt x="82" y="1770"/>
                  </a:lnTo>
                  <a:lnTo>
                    <a:pt x="54" y="1742"/>
                  </a:lnTo>
                  <a:lnTo>
                    <a:pt x="31" y="1710"/>
                  </a:lnTo>
                  <a:lnTo>
                    <a:pt x="15" y="1674"/>
                  </a:lnTo>
                  <a:lnTo>
                    <a:pt x="4" y="1635"/>
                  </a:lnTo>
                  <a:lnTo>
                    <a:pt x="0" y="1594"/>
                  </a:lnTo>
                  <a:lnTo>
                    <a:pt x="0" y="229"/>
                  </a:lnTo>
                  <a:lnTo>
                    <a:pt x="4" y="188"/>
                  </a:lnTo>
                  <a:lnTo>
                    <a:pt x="15" y="148"/>
                  </a:lnTo>
                  <a:lnTo>
                    <a:pt x="31" y="113"/>
                  </a:lnTo>
                  <a:lnTo>
                    <a:pt x="54" y="81"/>
                  </a:lnTo>
                  <a:lnTo>
                    <a:pt x="82" y="53"/>
                  </a:lnTo>
                  <a:lnTo>
                    <a:pt x="114" y="31"/>
                  </a:lnTo>
                  <a:lnTo>
                    <a:pt x="150" y="13"/>
                  </a:lnTo>
                  <a:lnTo>
                    <a:pt x="189" y="3"/>
                  </a:lnTo>
                  <a:lnTo>
                    <a:pt x="2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>
                <a:defRPr/>
              </a:pPr>
              <a:endParaRPr lang="en-US" sz="17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AB2A3CDB-36B9-43D0-9E1F-D46D8A0F7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0" y="232"/>
              <a:ext cx="60" cy="18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>
                <a:defRPr/>
              </a:pPr>
              <a:endParaRPr lang="en-US" sz="17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470936FC-70AE-4E92-9691-5D7D17AFC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0" y="282"/>
              <a:ext cx="61" cy="13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>
                <a:defRPr/>
              </a:pPr>
              <a:endParaRPr lang="en-US" sz="17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3AD7FE6D-C7A1-4AB8-B09C-A0F8E7699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" y="216"/>
              <a:ext cx="60" cy="202"/>
            </a:xfrm>
            <a:custGeom>
              <a:avLst/>
              <a:gdLst>
                <a:gd name="T0" fmla="*/ 0 w 302"/>
                <a:gd name="T1" fmla="*/ 0 h 1013"/>
                <a:gd name="T2" fmla="*/ 302 w 302"/>
                <a:gd name="T3" fmla="*/ 0 h 1013"/>
                <a:gd name="T4" fmla="*/ 302 w 302"/>
                <a:gd name="T5" fmla="*/ 438 h 1013"/>
                <a:gd name="T6" fmla="*/ 105 w 302"/>
                <a:gd name="T7" fmla="*/ 299 h 1013"/>
                <a:gd name="T8" fmla="*/ 22 w 302"/>
                <a:gd name="T9" fmla="*/ 417 h 1013"/>
                <a:gd name="T10" fmla="*/ 302 w 302"/>
                <a:gd name="T11" fmla="*/ 614 h 1013"/>
                <a:gd name="T12" fmla="*/ 302 w 302"/>
                <a:gd name="T13" fmla="*/ 1013 h 1013"/>
                <a:gd name="T14" fmla="*/ 0 w 302"/>
                <a:gd name="T15" fmla="*/ 1013 h 1013"/>
                <a:gd name="T16" fmla="*/ 0 w 302"/>
                <a:gd name="T17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1013">
                  <a:moveTo>
                    <a:pt x="0" y="0"/>
                  </a:moveTo>
                  <a:lnTo>
                    <a:pt x="302" y="0"/>
                  </a:lnTo>
                  <a:lnTo>
                    <a:pt x="302" y="438"/>
                  </a:lnTo>
                  <a:lnTo>
                    <a:pt x="105" y="299"/>
                  </a:lnTo>
                  <a:lnTo>
                    <a:pt x="22" y="417"/>
                  </a:lnTo>
                  <a:lnTo>
                    <a:pt x="302" y="614"/>
                  </a:lnTo>
                  <a:lnTo>
                    <a:pt x="302" y="1013"/>
                  </a:lnTo>
                  <a:lnTo>
                    <a:pt x="0" y="101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>
                <a:defRPr/>
              </a:pPr>
              <a:endParaRPr lang="en-US" sz="17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4A2B25C5-6BD4-4939-BF36-63885EB44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" y="129"/>
              <a:ext cx="163" cy="163"/>
            </a:xfrm>
            <a:custGeom>
              <a:avLst/>
              <a:gdLst>
                <a:gd name="T0" fmla="*/ 406 w 814"/>
                <a:gd name="T1" fmla="*/ 0 h 813"/>
                <a:gd name="T2" fmla="*/ 462 w 814"/>
                <a:gd name="T3" fmla="*/ 3 h 813"/>
                <a:gd name="T4" fmla="*/ 515 w 814"/>
                <a:gd name="T5" fmla="*/ 14 h 813"/>
                <a:gd name="T6" fmla="*/ 565 w 814"/>
                <a:gd name="T7" fmla="*/ 31 h 813"/>
                <a:gd name="T8" fmla="*/ 612 w 814"/>
                <a:gd name="T9" fmla="*/ 55 h 813"/>
                <a:gd name="T10" fmla="*/ 655 w 814"/>
                <a:gd name="T11" fmla="*/ 84 h 813"/>
                <a:gd name="T12" fmla="*/ 694 w 814"/>
                <a:gd name="T13" fmla="*/ 119 h 813"/>
                <a:gd name="T14" fmla="*/ 729 w 814"/>
                <a:gd name="T15" fmla="*/ 158 h 813"/>
                <a:gd name="T16" fmla="*/ 758 w 814"/>
                <a:gd name="T17" fmla="*/ 202 h 813"/>
                <a:gd name="T18" fmla="*/ 782 w 814"/>
                <a:gd name="T19" fmla="*/ 249 h 813"/>
                <a:gd name="T20" fmla="*/ 799 w 814"/>
                <a:gd name="T21" fmla="*/ 298 h 813"/>
                <a:gd name="T22" fmla="*/ 810 w 814"/>
                <a:gd name="T23" fmla="*/ 352 h 813"/>
                <a:gd name="T24" fmla="*/ 814 w 814"/>
                <a:gd name="T25" fmla="*/ 407 h 813"/>
                <a:gd name="T26" fmla="*/ 810 w 814"/>
                <a:gd name="T27" fmla="*/ 462 h 813"/>
                <a:gd name="T28" fmla="*/ 799 w 814"/>
                <a:gd name="T29" fmla="*/ 515 h 813"/>
                <a:gd name="T30" fmla="*/ 782 w 814"/>
                <a:gd name="T31" fmla="*/ 566 h 813"/>
                <a:gd name="T32" fmla="*/ 758 w 814"/>
                <a:gd name="T33" fmla="*/ 613 h 813"/>
                <a:gd name="T34" fmla="*/ 729 w 814"/>
                <a:gd name="T35" fmla="*/ 655 h 813"/>
                <a:gd name="T36" fmla="*/ 694 w 814"/>
                <a:gd name="T37" fmla="*/ 695 h 813"/>
                <a:gd name="T38" fmla="*/ 655 w 814"/>
                <a:gd name="T39" fmla="*/ 729 h 813"/>
                <a:gd name="T40" fmla="*/ 612 w 814"/>
                <a:gd name="T41" fmla="*/ 758 h 813"/>
                <a:gd name="T42" fmla="*/ 565 w 814"/>
                <a:gd name="T43" fmla="*/ 782 h 813"/>
                <a:gd name="T44" fmla="*/ 515 w 814"/>
                <a:gd name="T45" fmla="*/ 799 h 813"/>
                <a:gd name="T46" fmla="*/ 462 w 814"/>
                <a:gd name="T47" fmla="*/ 810 h 813"/>
                <a:gd name="T48" fmla="*/ 406 w 814"/>
                <a:gd name="T49" fmla="*/ 813 h 813"/>
                <a:gd name="T50" fmla="*/ 352 w 814"/>
                <a:gd name="T51" fmla="*/ 810 h 813"/>
                <a:gd name="T52" fmla="*/ 299 w 814"/>
                <a:gd name="T53" fmla="*/ 799 h 813"/>
                <a:gd name="T54" fmla="*/ 248 w 814"/>
                <a:gd name="T55" fmla="*/ 782 h 813"/>
                <a:gd name="T56" fmla="*/ 201 w 814"/>
                <a:gd name="T57" fmla="*/ 758 h 813"/>
                <a:gd name="T58" fmla="*/ 157 w 814"/>
                <a:gd name="T59" fmla="*/ 729 h 813"/>
                <a:gd name="T60" fmla="*/ 119 w 814"/>
                <a:gd name="T61" fmla="*/ 695 h 813"/>
                <a:gd name="T62" fmla="*/ 85 w 814"/>
                <a:gd name="T63" fmla="*/ 655 h 813"/>
                <a:gd name="T64" fmla="*/ 56 w 814"/>
                <a:gd name="T65" fmla="*/ 613 h 813"/>
                <a:gd name="T66" fmla="*/ 32 w 814"/>
                <a:gd name="T67" fmla="*/ 566 h 813"/>
                <a:gd name="T68" fmla="*/ 15 w 814"/>
                <a:gd name="T69" fmla="*/ 515 h 813"/>
                <a:gd name="T70" fmla="*/ 4 w 814"/>
                <a:gd name="T71" fmla="*/ 462 h 813"/>
                <a:gd name="T72" fmla="*/ 0 w 814"/>
                <a:gd name="T73" fmla="*/ 407 h 813"/>
                <a:gd name="T74" fmla="*/ 4 w 814"/>
                <a:gd name="T75" fmla="*/ 352 h 813"/>
                <a:gd name="T76" fmla="*/ 15 w 814"/>
                <a:gd name="T77" fmla="*/ 298 h 813"/>
                <a:gd name="T78" fmla="*/ 32 w 814"/>
                <a:gd name="T79" fmla="*/ 249 h 813"/>
                <a:gd name="T80" fmla="*/ 56 w 814"/>
                <a:gd name="T81" fmla="*/ 202 h 813"/>
                <a:gd name="T82" fmla="*/ 85 w 814"/>
                <a:gd name="T83" fmla="*/ 158 h 813"/>
                <a:gd name="T84" fmla="*/ 119 w 814"/>
                <a:gd name="T85" fmla="*/ 119 h 813"/>
                <a:gd name="T86" fmla="*/ 157 w 814"/>
                <a:gd name="T87" fmla="*/ 84 h 813"/>
                <a:gd name="T88" fmla="*/ 201 w 814"/>
                <a:gd name="T89" fmla="*/ 55 h 813"/>
                <a:gd name="T90" fmla="*/ 248 w 814"/>
                <a:gd name="T91" fmla="*/ 31 h 813"/>
                <a:gd name="T92" fmla="*/ 299 w 814"/>
                <a:gd name="T93" fmla="*/ 14 h 813"/>
                <a:gd name="T94" fmla="*/ 352 w 814"/>
                <a:gd name="T95" fmla="*/ 3 h 813"/>
                <a:gd name="T96" fmla="*/ 406 w 814"/>
                <a:gd name="T97" fmla="*/ 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14" h="813">
                  <a:moveTo>
                    <a:pt x="406" y="0"/>
                  </a:moveTo>
                  <a:lnTo>
                    <a:pt x="462" y="3"/>
                  </a:lnTo>
                  <a:lnTo>
                    <a:pt x="515" y="14"/>
                  </a:lnTo>
                  <a:lnTo>
                    <a:pt x="565" y="31"/>
                  </a:lnTo>
                  <a:lnTo>
                    <a:pt x="612" y="55"/>
                  </a:lnTo>
                  <a:lnTo>
                    <a:pt x="655" y="84"/>
                  </a:lnTo>
                  <a:lnTo>
                    <a:pt x="694" y="119"/>
                  </a:lnTo>
                  <a:lnTo>
                    <a:pt x="729" y="158"/>
                  </a:lnTo>
                  <a:lnTo>
                    <a:pt x="758" y="202"/>
                  </a:lnTo>
                  <a:lnTo>
                    <a:pt x="782" y="249"/>
                  </a:lnTo>
                  <a:lnTo>
                    <a:pt x="799" y="298"/>
                  </a:lnTo>
                  <a:lnTo>
                    <a:pt x="810" y="352"/>
                  </a:lnTo>
                  <a:lnTo>
                    <a:pt x="814" y="407"/>
                  </a:lnTo>
                  <a:lnTo>
                    <a:pt x="810" y="462"/>
                  </a:lnTo>
                  <a:lnTo>
                    <a:pt x="799" y="515"/>
                  </a:lnTo>
                  <a:lnTo>
                    <a:pt x="782" y="566"/>
                  </a:lnTo>
                  <a:lnTo>
                    <a:pt x="758" y="613"/>
                  </a:lnTo>
                  <a:lnTo>
                    <a:pt x="729" y="655"/>
                  </a:lnTo>
                  <a:lnTo>
                    <a:pt x="694" y="695"/>
                  </a:lnTo>
                  <a:lnTo>
                    <a:pt x="655" y="729"/>
                  </a:lnTo>
                  <a:lnTo>
                    <a:pt x="612" y="758"/>
                  </a:lnTo>
                  <a:lnTo>
                    <a:pt x="565" y="782"/>
                  </a:lnTo>
                  <a:lnTo>
                    <a:pt x="515" y="799"/>
                  </a:lnTo>
                  <a:lnTo>
                    <a:pt x="462" y="810"/>
                  </a:lnTo>
                  <a:lnTo>
                    <a:pt x="406" y="813"/>
                  </a:lnTo>
                  <a:lnTo>
                    <a:pt x="352" y="810"/>
                  </a:lnTo>
                  <a:lnTo>
                    <a:pt x="299" y="799"/>
                  </a:lnTo>
                  <a:lnTo>
                    <a:pt x="248" y="782"/>
                  </a:lnTo>
                  <a:lnTo>
                    <a:pt x="201" y="758"/>
                  </a:lnTo>
                  <a:lnTo>
                    <a:pt x="157" y="729"/>
                  </a:lnTo>
                  <a:lnTo>
                    <a:pt x="119" y="695"/>
                  </a:lnTo>
                  <a:lnTo>
                    <a:pt x="85" y="655"/>
                  </a:lnTo>
                  <a:lnTo>
                    <a:pt x="56" y="613"/>
                  </a:lnTo>
                  <a:lnTo>
                    <a:pt x="32" y="566"/>
                  </a:lnTo>
                  <a:lnTo>
                    <a:pt x="15" y="515"/>
                  </a:lnTo>
                  <a:lnTo>
                    <a:pt x="4" y="462"/>
                  </a:lnTo>
                  <a:lnTo>
                    <a:pt x="0" y="407"/>
                  </a:lnTo>
                  <a:lnTo>
                    <a:pt x="4" y="352"/>
                  </a:lnTo>
                  <a:lnTo>
                    <a:pt x="15" y="298"/>
                  </a:lnTo>
                  <a:lnTo>
                    <a:pt x="32" y="249"/>
                  </a:lnTo>
                  <a:lnTo>
                    <a:pt x="56" y="202"/>
                  </a:lnTo>
                  <a:lnTo>
                    <a:pt x="85" y="158"/>
                  </a:lnTo>
                  <a:lnTo>
                    <a:pt x="119" y="119"/>
                  </a:lnTo>
                  <a:lnTo>
                    <a:pt x="157" y="84"/>
                  </a:lnTo>
                  <a:lnTo>
                    <a:pt x="201" y="55"/>
                  </a:lnTo>
                  <a:lnTo>
                    <a:pt x="248" y="31"/>
                  </a:lnTo>
                  <a:lnTo>
                    <a:pt x="299" y="14"/>
                  </a:lnTo>
                  <a:lnTo>
                    <a:pt x="352" y="3"/>
                  </a:lnTo>
                  <a:lnTo>
                    <a:pt x="4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>
                <a:defRPr/>
              </a:pPr>
              <a:endParaRPr lang="en-US" sz="17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884D25A4-684D-48BB-BEA5-A976634D3D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" y="287"/>
              <a:ext cx="526" cy="629"/>
            </a:xfrm>
            <a:custGeom>
              <a:avLst/>
              <a:gdLst>
                <a:gd name="T0" fmla="*/ 1858 w 2633"/>
                <a:gd name="T1" fmla="*/ 956 h 3144"/>
                <a:gd name="T2" fmla="*/ 1861 w 2633"/>
                <a:gd name="T3" fmla="*/ 165 h 3144"/>
                <a:gd name="T4" fmla="*/ 711 w 2633"/>
                <a:gd name="T5" fmla="*/ 477 h 3144"/>
                <a:gd name="T6" fmla="*/ 782 w 2633"/>
                <a:gd name="T7" fmla="*/ 428 h 3144"/>
                <a:gd name="T8" fmla="*/ 869 w 2633"/>
                <a:gd name="T9" fmla="*/ 426 h 3144"/>
                <a:gd name="T10" fmla="*/ 985 w 2633"/>
                <a:gd name="T11" fmla="*/ 470 h 3144"/>
                <a:gd name="T12" fmla="*/ 1095 w 2633"/>
                <a:gd name="T13" fmla="*/ 483 h 3144"/>
                <a:gd name="T14" fmla="*/ 1198 w 2633"/>
                <a:gd name="T15" fmla="*/ 449 h 3144"/>
                <a:gd name="T16" fmla="*/ 1308 w 2633"/>
                <a:gd name="T17" fmla="*/ 373 h 3144"/>
                <a:gd name="T18" fmla="*/ 1443 w 2633"/>
                <a:gd name="T19" fmla="*/ 251 h 3144"/>
                <a:gd name="T20" fmla="*/ 1587 w 2633"/>
                <a:gd name="T21" fmla="*/ 124 h 3144"/>
                <a:gd name="T22" fmla="*/ 1708 w 2633"/>
                <a:gd name="T23" fmla="*/ 62 h 3144"/>
                <a:gd name="T24" fmla="*/ 1859 w 2633"/>
                <a:gd name="T25" fmla="*/ 149 h 3144"/>
                <a:gd name="T26" fmla="*/ 2062 w 2633"/>
                <a:gd name="T27" fmla="*/ 85 h 3144"/>
                <a:gd name="T28" fmla="*/ 2169 w 2633"/>
                <a:gd name="T29" fmla="*/ 147 h 3144"/>
                <a:gd name="T30" fmla="*/ 2279 w 2633"/>
                <a:gd name="T31" fmla="*/ 228 h 3144"/>
                <a:gd name="T32" fmla="*/ 2382 w 2633"/>
                <a:gd name="T33" fmla="*/ 326 h 3144"/>
                <a:gd name="T34" fmla="*/ 2471 w 2633"/>
                <a:gd name="T35" fmla="*/ 447 h 3144"/>
                <a:gd name="T36" fmla="*/ 2545 w 2633"/>
                <a:gd name="T37" fmla="*/ 597 h 3144"/>
                <a:gd name="T38" fmla="*/ 2599 w 2633"/>
                <a:gd name="T39" fmla="*/ 780 h 3144"/>
                <a:gd name="T40" fmla="*/ 2628 w 2633"/>
                <a:gd name="T41" fmla="*/ 1005 h 3144"/>
                <a:gd name="T42" fmla="*/ 2631 w 2633"/>
                <a:gd name="T43" fmla="*/ 1274 h 3144"/>
                <a:gd name="T44" fmla="*/ 2608 w 2633"/>
                <a:gd name="T45" fmla="*/ 1433 h 3144"/>
                <a:gd name="T46" fmla="*/ 2551 w 2633"/>
                <a:gd name="T47" fmla="*/ 1496 h 3144"/>
                <a:gd name="T48" fmla="*/ 2466 w 2633"/>
                <a:gd name="T49" fmla="*/ 1522 h 3144"/>
                <a:gd name="T50" fmla="*/ 2394 w 2633"/>
                <a:gd name="T51" fmla="*/ 1503 h 3144"/>
                <a:gd name="T52" fmla="*/ 2328 w 2633"/>
                <a:gd name="T53" fmla="*/ 1440 h 3144"/>
                <a:gd name="T54" fmla="*/ 2309 w 2633"/>
                <a:gd name="T55" fmla="*/ 1351 h 3144"/>
                <a:gd name="T56" fmla="*/ 2316 w 2633"/>
                <a:gd name="T57" fmla="*/ 1101 h 3144"/>
                <a:gd name="T58" fmla="*/ 2299 w 2633"/>
                <a:gd name="T59" fmla="*/ 901 h 3144"/>
                <a:gd name="T60" fmla="*/ 2276 w 2633"/>
                <a:gd name="T61" fmla="*/ 1300 h 3144"/>
                <a:gd name="T62" fmla="*/ 2253 w 2633"/>
                <a:gd name="T63" fmla="*/ 1418 h 3144"/>
                <a:gd name="T64" fmla="*/ 2234 w 2633"/>
                <a:gd name="T65" fmla="*/ 2991 h 3144"/>
                <a:gd name="T66" fmla="*/ 2194 w 2633"/>
                <a:gd name="T67" fmla="*/ 3078 h 3144"/>
                <a:gd name="T68" fmla="*/ 2116 w 2633"/>
                <a:gd name="T69" fmla="*/ 3132 h 3144"/>
                <a:gd name="T70" fmla="*/ 2018 w 2633"/>
                <a:gd name="T71" fmla="*/ 3140 h 3144"/>
                <a:gd name="T72" fmla="*/ 1931 w 2633"/>
                <a:gd name="T73" fmla="*/ 3101 h 3144"/>
                <a:gd name="T74" fmla="*/ 1876 w 2633"/>
                <a:gd name="T75" fmla="*/ 3022 h 3144"/>
                <a:gd name="T76" fmla="*/ 1864 w 2633"/>
                <a:gd name="T77" fmla="*/ 1659 h 3144"/>
                <a:gd name="T78" fmla="*/ 1838 w 2633"/>
                <a:gd name="T79" fmla="*/ 2958 h 3144"/>
                <a:gd name="T80" fmla="*/ 1812 w 2633"/>
                <a:gd name="T81" fmla="*/ 3051 h 3144"/>
                <a:gd name="T82" fmla="*/ 1744 w 2633"/>
                <a:gd name="T83" fmla="*/ 3119 h 3144"/>
                <a:gd name="T84" fmla="*/ 1650 w 2633"/>
                <a:gd name="T85" fmla="*/ 3144 h 3144"/>
                <a:gd name="T86" fmla="*/ 1556 w 2633"/>
                <a:gd name="T87" fmla="*/ 3119 h 3144"/>
                <a:gd name="T88" fmla="*/ 1489 w 2633"/>
                <a:gd name="T89" fmla="*/ 3051 h 3144"/>
                <a:gd name="T90" fmla="*/ 1464 w 2633"/>
                <a:gd name="T91" fmla="*/ 2958 h 3144"/>
                <a:gd name="T92" fmla="*/ 1453 w 2633"/>
                <a:gd name="T93" fmla="*/ 1381 h 3144"/>
                <a:gd name="T94" fmla="*/ 1443 w 2633"/>
                <a:gd name="T95" fmla="*/ 667 h 3144"/>
                <a:gd name="T96" fmla="*/ 1316 w 2633"/>
                <a:gd name="T97" fmla="*/ 743 h 3144"/>
                <a:gd name="T98" fmla="*/ 1176 w 2633"/>
                <a:gd name="T99" fmla="*/ 789 h 3144"/>
                <a:gd name="T100" fmla="*/ 1027 w 2633"/>
                <a:gd name="T101" fmla="*/ 797 h 3144"/>
                <a:gd name="T102" fmla="*/ 875 w 2633"/>
                <a:gd name="T103" fmla="*/ 766 h 3144"/>
                <a:gd name="T104" fmla="*/ 739 w 2633"/>
                <a:gd name="T105" fmla="*/ 707 h 3144"/>
                <a:gd name="T106" fmla="*/ 685 w 2633"/>
                <a:gd name="T107" fmla="*/ 640 h 3144"/>
                <a:gd name="T108" fmla="*/ 674 w 2633"/>
                <a:gd name="T109" fmla="*/ 555 h 3144"/>
                <a:gd name="T110" fmla="*/ 32 w 2633"/>
                <a:gd name="T111" fmla="*/ 0 h 3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33" h="3144">
                  <a:moveTo>
                    <a:pt x="1858" y="165"/>
                  </a:moveTo>
                  <a:lnTo>
                    <a:pt x="1760" y="821"/>
                  </a:lnTo>
                  <a:lnTo>
                    <a:pt x="1858" y="956"/>
                  </a:lnTo>
                  <a:lnTo>
                    <a:pt x="1861" y="956"/>
                  </a:lnTo>
                  <a:lnTo>
                    <a:pt x="1958" y="821"/>
                  </a:lnTo>
                  <a:lnTo>
                    <a:pt x="1861" y="165"/>
                  </a:lnTo>
                  <a:lnTo>
                    <a:pt x="1858" y="165"/>
                  </a:lnTo>
                  <a:close/>
                  <a:moveTo>
                    <a:pt x="32" y="0"/>
                  </a:moveTo>
                  <a:lnTo>
                    <a:pt x="711" y="477"/>
                  </a:lnTo>
                  <a:lnTo>
                    <a:pt x="732" y="456"/>
                  </a:lnTo>
                  <a:lnTo>
                    <a:pt x="757" y="441"/>
                  </a:lnTo>
                  <a:lnTo>
                    <a:pt x="782" y="428"/>
                  </a:lnTo>
                  <a:lnTo>
                    <a:pt x="811" y="422"/>
                  </a:lnTo>
                  <a:lnTo>
                    <a:pt x="840" y="421"/>
                  </a:lnTo>
                  <a:lnTo>
                    <a:pt x="869" y="426"/>
                  </a:lnTo>
                  <a:lnTo>
                    <a:pt x="898" y="436"/>
                  </a:lnTo>
                  <a:lnTo>
                    <a:pt x="943" y="455"/>
                  </a:lnTo>
                  <a:lnTo>
                    <a:pt x="985" y="470"/>
                  </a:lnTo>
                  <a:lnTo>
                    <a:pt x="1024" y="479"/>
                  </a:lnTo>
                  <a:lnTo>
                    <a:pt x="1060" y="483"/>
                  </a:lnTo>
                  <a:lnTo>
                    <a:pt x="1095" y="483"/>
                  </a:lnTo>
                  <a:lnTo>
                    <a:pt x="1130" y="477"/>
                  </a:lnTo>
                  <a:lnTo>
                    <a:pt x="1164" y="466"/>
                  </a:lnTo>
                  <a:lnTo>
                    <a:pt x="1198" y="449"/>
                  </a:lnTo>
                  <a:lnTo>
                    <a:pt x="1233" y="428"/>
                  </a:lnTo>
                  <a:lnTo>
                    <a:pt x="1269" y="403"/>
                  </a:lnTo>
                  <a:lnTo>
                    <a:pt x="1308" y="373"/>
                  </a:lnTo>
                  <a:lnTo>
                    <a:pt x="1349" y="337"/>
                  </a:lnTo>
                  <a:lnTo>
                    <a:pt x="1395" y="297"/>
                  </a:lnTo>
                  <a:lnTo>
                    <a:pt x="1443" y="251"/>
                  </a:lnTo>
                  <a:lnTo>
                    <a:pt x="1503" y="196"/>
                  </a:lnTo>
                  <a:lnTo>
                    <a:pt x="1567" y="140"/>
                  </a:lnTo>
                  <a:lnTo>
                    <a:pt x="1587" y="124"/>
                  </a:lnTo>
                  <a:lnTo>
                    <a:pt x="1609" y="113"/>
                  </a:lnTo>
                  <a:lnTo>
                    <a:pt x="1657" y="85"/>
                  </a:lnTo>
                  <a:lnTo>
                    <a:pt x="1708" y="62"/>
                  </a:lnTo>
                  <a:lnTo>
                    <a:pt x="1760" y="46"/>
                  </a:lnTo>
                  <a:lnTo>
                    <a:pt x="1761" y="46"/>
                  </a:lnTo>
                  <a:lnTo>
                    <a:pt x="1859" y="149"/>
                  </a:lnTo>
                  <a:lnTo>
                    <a:pt x="1961" y="48"/>
                  </a:lnTo>
                  <a:lnTo>
                    <a:pt x="2013" y="63"/>
                  </a:lnTo>
                  <a:lnTo>
                    <a:pt x="2062" y="85"/>
                  </a:lnTo>
                  <a:lnTo>
                    <a:pt x="2110" y="113"/>
                  </a:lnTo>
                  <a:lnTo>
                    <a:pt x="2130" y="123"/>
                  </a:lnTo>
                  <a:lnTo>
                    <a:pt x="2169" y="147"/>
                  </a:lnTo>
                  <a:lnTo>
                    <a:pt x="2206" y="172"/>
                  </a:lnTo>
                  <a:lnTo>
                    <a:pt x="2243" y="199"/>
                  </a:lnTo>
                  <a:lnTo>
                    <a:pt x="2279" y="228"/>
                  </a:lnTo>
                  <a:lnTo>
                    <a:pt x="2314" y="258"/>
                  </a:lnTo>
                  <a:lnTo>
                    <a:pt x="2349" y="291"/>
                  </a:lnTo>
                  <a:lnTo>
                    <a:pt x="2382" y="326"/>
                  </a:lnTo>
                  <a:lnTo>
                    <a:pt x="2413" y="363"/>
                  </a:lnTo>
                  <a:lnTo>
                    <a:pt x="2443" y="404"/>
                  </a:lnTo>
                  <a:lnTo>
                    <a:pt x="2471" y="447"/>
                  </a:lnTo>
                  <a:lnTo>
                    <a:pt x="2498" y="494"/>
                  </a:lnTo>
                  <a:lnTo>
                    <a:pt x="2523" y="543"/>
                  </a:lnTo>
                  <a:lnTo>
                    <a:pt x="2545" y="597"/>
                  </a:lnTo>
                  <a:lnTo>
                    <a:pt x="2565" y="655"/>
                  </a:lnTo>
                  <a:lnTo>
                    <a:pt x="2584" y="715"/>
                  </a:lnTo>
                  <a:lnTo>
                    <a:pt x="2599" y="780"/>
                  </a:lnTo>
                  <a:lnTo>
                    <a:pt x="2611" y="850"/>
                  </a:lnTo>
                  <a:lnTo>
                    <a:pt x="2621" y="925"/>
                  </a:lnTo>
                  <a:lnTo>
                    <a:pt x="2628" y="1005"/>
                  </a:lnTo>
                  <a:lnTo>
                    <a:pt x="2632" y="1089"/>
                  </a:lnTo>
                  <a:lnTo>
                    <a:pt x="2633" y="1179"/>
                  </a:lnTo>
                  <a:lnTo>
                    <a:pt x="2631" y="1274"/>
                  </a:lnTo>
                  <a:lnTo>
                    <a:pt x="2623" y="1375"/>
                  </a:lnTo>
                  <a:lnTo>
                    <a:pt x="2619" y="1405"/>
                  </a:lnTo>
                  <a:lnTo>
                    <a:pt x="2608" y="1433"/>
                  </a:lnTo>
                  <a:lnTo>
                    <a:pt x="2593" y="1457"/>
                  </a:lnTo>
                  <a:lnTo>
                    <a:pt x="2574" y="1479"/>
                  </a:lnTo>
                  <a:lnTo>
                    <a:pt x="2551" y="1496"/>
                  </a:lnTo>
                  <a:lnTo>
                    <a:pt x="2524" y="1509"/>
                  </a:lnTo>
                  <a:lnTo>
                    <a:pt x="2497" y="1518"/>
                  </a:lnTo>
                  <a:lnTo>
                    <a:pt x="2466" y="1522"/>
                  </a:lnTo>
                  <a:lnTo>
                    <a:pt x="2454" y="1520"/>
                  </a:lnTo>
                  <a:lnTo>
                    <a:pt x="2423" y="1514"/>
                  </a:lnTo>
                  <a:lnTo>
                    <a:pt x="2394" y="1503"/>
                  </a:lnTo>
                  <a:lnTo>
                    <a:pt x="2368" y="1486"/>
                  </a:lnTo>
                  <a:lnTo>
                    <a:pt x="2347" y="1466"/>
                  </a:lnTo>
                  <a:lnTo>
                    <a:pt x="2328" y="1440"/>
                  </a:lnTo>
                  <a:lnTo>
                    <a:pt x="2316" y="1413"/>
                  </a:lnTo>
                  <a:lnTo>
                    <a:pt x="2309" y="1382"/>
                  </a:lnTo>
                  <a:lnTo>
                    <a:pt x="2309" y="1351"/>
                  </a:lnTo>
                  <a:lnTo>
                    <a:pt x="2314" y="1262"/>
                  </a:lnTo>
                  <a:lnTo>
                    <a:pt x="2318" y="1178"/>
                  </a:lnTo>
                  <a:lnTo>
                    <a:pt x="2316" y="1101"/>
                  </a:lnTo>
                  <a:lnTo>
                    <a:pt x="2314" y="1029"/>
                  </a:lnTo>
                  <a:lnTo>
                    <a:pt x="2308" y="963"/>
                  </a:lnTo>
                  <a:lnTo>
                    <a:pt x="2299" y="901"/>
                  </a:lnTo>
                  <a:lnTo>
                    <a:pt x="2290" y="844"/>
                  </a:lnTo>
                  <a:lnTo>
                    <a:pt x="2276" y="792"/>
                  </a:lnTo>
                  <a:lnTo>
                    <a:pt x="2276" y="1300"/>
                  </a:lnTo>
                  <a:lnTo>
                    <a:pt x="2274" y="1341"/>
                  </a:lnTo>
                  <a:lnTo>
                    <a:pt x="2267" y="1380"/>
                  </a:lnTo>
                  <a:lnTo>
                    <a:pt x="2253" y="1418"/>
                  </a:lnTo>
                  <a:lnTo>
                    <a:pt x="2238" y="1453"/>
                  </a:lnTo>
                  <a:lnTo>
                    <a:pt x="2238" y="2958"/>
                  </a:lnTo>
                  <a:lnTo>
                    <a:pt x="2234" y="2991"/>
                  </a:lnTo>
                  <a:lnTo>
                    <a:pt x="2226" y="3022"/>
                  </a:lnTo>
                  <a:lnTo>
                    <a:pt x="2212" y="3051"/>
                  </a:lnTo>
                  <a:lnTo>
                    <a:pt x="2194" y="3078"/>
                  </a:lnTo>
                  <a:lnTo>
                    <a:pt x="2171" y="3101"/>
                  </a:lnTo>
                  <a:lnTo>
                    <a:pt x="2145" y="3119"/>
                  </a:lnTo>
                  <a:lnTo>
                    <a:pt x="2116" y="3132"/>
                  </a:lnTo>
                  <a:lnTo>
                    <a:pt x="2084" y="3140"/>
                  </a:lnTo>
                  <a:lnTo>
                    <a:pt x="2050" y="3144"/>
                  </a:lnTo>
                  <a:lnTo>
                    <a:pt x="2018" y="3140"/>
                  </a:lnTo>
                  <a:lnTo>
                    <a:pt x="1985" y="3132"/>
                  </a:lnTo>
                  <a:lnTo>
                    <a:pt x="1956" y="3119"/>
                  </a:lnTo>
                  <a:lnTo>
                    <a:pt x="1931" y="3101"/>
                  </a:lnTo>
                  <a:lnTo>
                    <a:pt x="1908" y="3078"/>
                  </a:lnTo>
                  <a:lnTo>
                    <a:pt x="1890" y="3051"/>
                  </a:lnTo>
                  <a:lnTo>
                    <a:pt x="1876" y="3022"/>
                  </a:lnTo>
                  <a:lnTo>
                    <a:pt x="1867" y="2991"/>
                  </a:lnTo>
                  <a:lnTo>
                    <a:pt x="1864" y="2958"/>
                  </a:lnTo>
                  <a:lnTo>
                    <a:pt x="1864" y="1659"/>
                  </a:lnTo>
                  <a:lnTo>
                    <a:pt x="1859" y="1659"/>
                  </a:lnTo>
                  <a:lnTo>
                    <a:pt x="1838" y="1658"/>
                  </a:lnTo>
                  <a:lnTo>
                    <a:pt x="1838" y="2958"/>
                  </a:lnTo>
                  <a:lnTo>
                    <a:pt x="1834" y="2991"/>
                  </a:lnTo>
                  <a:lnTo>
                    <a:pt x="1825" y="3022"/>
                  </a:lnTo>
                  <a:lnTo>
                    <a:pt x="1812" y="3051"/>
                  </a:lnTo>
                  <a:lnTo>
                    <a:pt x="1794" y="3078"/>
                  </a:lnTo>
                  <a:lnTo>
                    <a:pt x="1771" y="3101"/>
                  </a:lnTo>
                  <a:lnTo>
                    <a:pt x="1744" y="3119"/>
                  </a:lnTo>
                  <a:lnTo>
                    <a:pt x="1715" y="3132"/>
                  </a:lnTo>
                  <a:lnTo>
                    <a:pt x="1684" y="3140"/>
                  </a:lnTo>
                  <a:lnTo>
                    <a:pt x="1650" y="3144"/>
                  </a:lnTo>
                  <a:lnTo>
                    <a:pt x="1618" y="3140"/>
                  </a:lnTo>
                  <a:lnTo>
                    <a:pt x="1585" y="3132"/>
                  </a:lnTo>
                  <a:lnTo>
                    <a:pt x="1556" y="3119"/>
                  </a:lnTo>
                  <a:lnTo>
                    <a:pt x="1530" y="3101"/>
                  </a:lnTo>
                  <a:lnTo>
                    <a:pt x="1507" y="3078"/>
                  </a:lnTo>
                  <a:lnTo>
                    <a:pt x="1489" y="3051"/>
                  </a:lnTo>
                  <a:lnTo>
                    <a:pt x="1476" y="3022"/>
                  </a:lnTo>
                  <a:lnTo>
                    <a:pt x="1466" y="2991"/>
                  </a:lnTo>
                  <a:lnTo>
                    <a:pt x="1464" y="2958"/>
                  </a:lnTo>
                  <a:lnTo>
                    <a:pt x="1464" y="1444"/>
                  </a:lnTo>
                  <a:lnTo>
                    <a:pt x="1465" y="1419"/>
                  </a:lnTo>
                  <a:lnTo>
                    <a:pt x="1453" y="1381"/>
                  </a:lnTo>
                  <a:lnTo>
                    <a:pt x="1446" y="1341"/>
                  </a:lnTo>
                  <a:lnTo>
                    <a:pt x="1443" y="1300"/>
                  </a:lnTo>
                  <a:lnTo>
                    <a:pt x="1443" y="667"/>
                  </a:lnTo>
                  <a:lnTo>
                    <a:pt x="1402" y="694"/>
                  </a:lnTo>
                  <a:lnTo>
                    <a:pt x="1360" y="720"/>
                  </a:lnTo>
                  <a:lnTo>
                    <a:pt x="1316" y="743"/>
                  </a:lnTo>
                  <a:lnTo>
                    <a:pt x="1272" y="762"/>
                  </a:lnTo>
                  <a:lnTo>
                    <a:pt x="1226" y="778"/>
                  </a:lnTo>
                  <a:lnTo>
                    <a:pt x="1176" y="789"/>
                  </a:lnTo>
                  <a:lnTo>
                    <a:pt x="1127" y="797"/>
                  </a:lnTo>
                  <a:lnTo>
                    <a:pt x="1073" y="800"/>
                  </a:lnTo>
                  <a:lnTo>
                    <a:pt x="1027" y="797"/>
                  </a:lnTo>
                  <a:lnTo>
                    <a:pt x="978" y="791"/>
                  </a:lnTo>
                  <a:lnTo>
                    <a:pt x="928" y="782"/>
                  </a:lnTo>
                  <a:lnTo>
                    <a:pt x="875" y="766"/>
                  </a:lnTo>
                  <a:lnTo>
                    <a:pt x="821" y="746"/>
                  </a:lnTo>
                  <a:lnTo>
                    <a:pt x="764" y="722"/>
                  </a:lnTo>
                  <a:lnTo>
                    <a:pt x="739" y="707"/>
                  </a:lnTo>
                  <a:lnTo>
                    <a:pt x="716" y="687"/>
                  </a:lnTo>
                  <a:lnTo>
                    <a:pt x="699" y="665"/>
                  </a:lnTo>
                  <a:lnTo>
                    <a:pt x="685" y="640"/>
                  </a:lnTo>
                  <a:lnTo>
                    <a:pt x="677" y="612"/>
                  </a:lnTo>
                  <a:lnTo>
                    <a:pt x="673" y="584"/>
                  </a:lnTo>
                  <a:lnTo>
                    <a:pt x="674" y="555"/>
                  </a:lnTo>
                  <a:lnTo>
                    <a:pt x="682" y="526"/>
                  </a:lnTo>
                  <a:lnTo>
                    <a:pt x="0" y="4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>
                <a:defRPr/>
              </a:pPr>
              <a:endParaRPr lang="en-US" sz="1799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6" name="Group 22">
            <a:extLst>
              <a:ext uri="{FF2B5EF4-FFF2-40B4-BE49-F238E27FC236}">
                <a16:creationId xmlns:a16="http://schemas.microsoft.com/office/drawing/2014/main" id="{F0C946FC-582F-43E8-8575-7493E730D3C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04673" y="2137446"/>
            <a:ext cx="713770" cy="586940"/>
            <a:chOff x="-388" y="78"/>
            <a:chExt cx="817" cy="821"/>
          </a:xfrm>
          <a:solidFill>
            <a:schemeClr val="accent3"/>
          </a:solidFill>
        </p:grpSpPr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62C098B-B85C-410C-8B68-AAD53EBF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8" y="78"/>
              <a:ext cx="817" cy="821"/>
            </a:xfrm>
            <a:custGeom>
              <a:avLst/>
              <a:gdLst>
                <a:gd name="T0" fmla="*/ 220 w 3269"/>
                <a:gd name="T1" fmla="*/ 0 h 3285"/>
                <a:gd name="T2" fmla="*/ 346 w 3269"/>
                <a:gd name="T3" fmla="*/ 235 h 3285"/>
                <a:gd name="T4" fmla="*/ 385 w 3269"/>
                <a:gd name="T5" fmla="*/ 244 h 3285"/>
                <a:gd name="T6" fmla="*/ 415 w 3269"/>
                <a:gd name="T7" fmla="*/ 268 h 3285"/>
                <a:gd name="T8" fmla="*/ 432 w 3269"/>
                <a:gd name="T9" fmla="*/ 302 h 3285"/>
                <a:gd name="T10" fmla="*/ 432 w 3269"/>
                <a:gd name="T11" fmla="*/ 343 h 3285"/>
                <a:gd name="T12" fmla="*/ 415 w 3269"/>
                <a:gd name="T13" fmla="*/ 378 h 3285"/>
                <a:gd name="T14" fmla="*/ 385 w 3269"/>
                <a:gd name="T15" fmla="*/ 402 h 3285"/>
                <a:gd name="T16" fmla="*/ 346 w 3269"/>
                <a:gd name="T17" fmla="*/ 411 h 3285"/>
                <a:gd name="T18" fmla="*/ 220 w 3269"/>
                <a:gd name="T19" fmla="*/ 804 h 3285"/>
                <a:gd name="T20" fmla="*/ 366 w 3269"/>
                <a:gd name="T21" fmla="*/ 806 h 3285"/>
                <a:gd name="T22" fmla="*/ 401 w 3269"/>
                <a:gd name="T23" fmla="*/ 823 h 3285"/>
                <a:gd name="T24" fmla="*/ 426 w 3269"/>
                <a:gd name="T25" fmla="*/ 853 h 3285"/>
                <a:gd name="T26" fmla="*/ 434 w 3269"/>
                <a:gd name="T27" fmla="*/ 892 h 3285"/>
                <a:gd name="T28" fmla="*/ 426 w 3269"/>
                <a:gd name="T29" fmla="*/ 930 h 3285"/>
                <a:gd name="T30" fmla="*/ 401 w 3269"/>
                <a:gd name="T31" fmla="*/ 961 h 3285"/>
                <a:gd name="T32" fmla="*/ 366 w 3269"/>
                <a:gd name="T33" fmla="*/ 978 h 3285"/>
                <a:gd name="T34" fmla="*/ 220 w 3269"/>
                <a:gd name="T35" fmla="*/ 980 h 3285"/>
                <a:gd name="T36" fmla="*/ 346 w 3269"/>
                <a:gd name="T37" fmla="*/ 1373 h 3285"/>
                <a:gd name="T38" fmla="*/ 385 w 3269"/>
                <a:gd name="T39" fmla="*/ 1382 h 3285"/>
                <a:gd name="T40" fmla="*/ 415 w 3269"/>
                <a:gd name="T41" fmla="*/ 1405 h 3285"/>
                <a:gd name="T42" fmla="*/ 432 w 3269"/>
                <a:gd name="T43" fmla="*/ 1441 h 3285"/>
                <a:gd name="T44" fmla="*/ 432 w 3269"/>
                <a:gd name="T45" fmla="*/ 1481 h 3285"/>
                <a:gd name="T46" fmla="*/ 415 w 3269"/>
                <a:gd name="T47" fmla="*/ 1516 h 3285"/>
                <a:gd name="T48" fmla="*/ 385 w 3269"/>
                <a:gd name="T49" fmla="*/ 1540 h 3285"/>
                <a:gd name="T50" fmla="*/ 346 w 3269"/>
                <a:gd name="T51" fmla="*/ 1549 h 3285"/>
                <a:gd name="T52" fmla="*/ 220 w 3269"/>
                <a:gd name="T53" fmla="*/ 1941 h 3285"/>
                <a:gd name="T54" fmla="*/ 366 w 3269"/>
                <a:gd name="T55" fmla="*/ 1944 h 3285"/>
                <a:gd name="T56" fmla="*/ 401 w 3269"/>
                <a:gd name="T57" fmla="*/ 1961 h 3285"/>
                <a:gd name="T58" fmla="*/ 426 w 3269"/>
                <a:gd name="T59" fmla="*/ 1991 h 3285"/>
                <a:gd name="T60" fmla="*/ 434 w 3269"/>
                <a:gd name="T61" fmla="*/ 2030 h 3285"/>
                <a:gd name="T62" fmla="*/ 426 w 3269"/>
                <a:gd name="T63" fmla="*/ 2069 h 3285"/>
                <a:gd name="T64" fmla="*/ 401 w 3269"/>
                <a:gd name="T65" fmla="*/ 2099 h 3285"/>
                <a:gd name="T66" fmla="*/ 366 w 3269"/>
                <a:gd name="T67" fmla="*/ 2115 h 3285"/>
                <a:gd name="T68" fmla="*/ 220 w 3269"/>
                <a:gd name="T69" fmla="*/ 2118 h 3285"/>
                <a:gd name="T70" fmla="*/ 346 w 3269"/>
                <a:gd name="T71" fmla="*/ 2510 h 3285"/>
                <a:gd name="T72" fmla="*/ 385 w 3269"/>
                <a:gd name="T73" fmla="*/ 2519 h 3285"/>
                <a:gd name="T74" fmla="*/ 415 w 3269"/>
                <a:gd name="T75" fmla="*/ 2544 h 3285"/>
                <a:gd name="T76" fmla="*/ 432 w 3269"/>
                <a:gd name="T77" fmla="*/ 2578 h 3285"/>
                <a:gd name="T78" fmla="*/ 432 w 3269"/>
                <a:gd name="T79" fmla="*/ 2618 h 3285"/>
                <a:gd name="T80" fmla="*/ 415 w 3269"/>
                <a:gd name="T81" fmla="*/ 2654 h 3285"/>
                <a:gd name="T82" fmla="*/ 385 w 3269"/>
                <a:gd name="T83" fmla="*/ 2678 h 3285"/>
                <a:gd name="T84" fmla="*/ 346 w 3269"/>
                <a:gd name="T85" fmla="*/ 2686 h 3285"/>
                <a:gd name="T86" fmla="*/ 220 w 3269"/>
                <a:gd name="T87" fmla="*/ 3064 h 3285"/>
                <a:gd name="T88" fmla="*/ 3269 w 3269"/>
                <a:gd name="T89" fmla="*/ 3285 h 3285"/>
                <a:gd name="T90" fmla="*/ 0 w 3269"/>
                <a:gd name="T91" fmla="*/ 0 h 3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69" h="3285">
                  <a:moveTo>
                    <a:pt x="0" y="0"/>
                  </a:moveTo>
                  <a:lnTo>
                    <a:pt x="220" y="0"/>
                  </a:lnTo>
                  <a:lnTo>
                    <a:pt x="220" y="235"/>
                  </a:lnTo>
                  <a:lnTo>
                    <a:pt x="346" y="235"/>
                  </a:lnTo>
                  <a:lnTo>
                    <a:pt x="366" y="237"/>
                  </a:lnTo>
                  <a:lnTo>
                    <a:pt x="385" y="244"/>
                  </a:lnTo>
                  <a:lnTo>
                    <a:pt x="401" y="254"/>
                  </a:lnTo>
                  <a:lnTo>
                    <a:pt x="415" y="268"/>
                  </a:lnTo>
                  <a:lnTo>
                    <a:pt x="426" y="284"/>
                  </a:lnTo>
                  <a:lnTo>
                    <a:pt x="432" y="302"/>
                  </a:lnTo>
                  <a:lnTo>
                    <a:pt x="434" y="323"/>
                  </a:lnTo>
                  <a:lnTo>
                    <a:pt x="432" y="343"/>
                  </a:lnTo>
                  <a:lnTo>
                    <a:pt x="426" y="361"/>
                  </a:lnTo>
                  <a:lnTo>
                    <a:pt x="415" y="378"/>
                  </a:lnTo>
                  <a:lnTo>
                    <a:pt x="401" y="391"/>
                  </a:lnTo>
                  <a:lnTo>
                    <a:pt x="385" y="402"/>
                  </a:lnTo>
                  <a:lnTo>
                    <a:pt x="366" y="409"/>
                  </a:lnTo>
                  <a:lnTo>
                    <a:pt x="346" y="411"/>
                  </a:lnTo>
                  <a:lnTo>
                    <a:pt x="220" y="411"/>
                  </a:lnTo>
                  <a:lnTo>
                    <a:pt x="220" y="804"/>
                  </a:lnTo>
                  <a:lnTo>
                    <a:pt x="346" y="804"/>
                  </a:lnTo>
                  <a:lnTo>
                    <a:pt x="366" y="806"/>
                  </a:lnTo>
                  <a:lnTo>
                    <a:pt x="385" y="813"/>
                  </a:lnTo>
                  <a:lnTo>
                    <a:pt x="401" y="823"/>
                  </a:lnTo>
                  <a:lnTo>
                    <a:pt x="415" y="836"/>
                  </a:lnTo>
                  <a:lnTo>
                    <a:pt x="426" y="853"/>
                  </a:lnTo>
                  <a:lnTo>
                    <a:pt x="432" y="872"/>
                  </a:lnTo>
                  <a:lnTo>
                    <a:pt x="434" y="892"/>
                  </a:lnTo>
                  <a:lnTo>
                    <a:pt x="432" y="912"/>
                  </a:lnTo>
                  <a:lnTo>
                    <a:pt x="426" y="930"/>
                  </a:lnTo>
                  <a:lnTo>
                    <a:pt x="415" y="946"/>
                  </a:lnTo>
                  <a:lnTo>
                    <a:pt x="401" y="961"/>
                  </a:lnTo>
                  <a:lnTo>
                    <a:pt x="385" y="971"/>
                  </a:lnTo>
                  <a:lnTo>
                    <a:pt x="366" y="978"/>
                  </a:lnTo>
                  <a:lnTo>
                    <a:pt x="346" y="980"/>
                  </a:lnTo>
                  <a:lnTo>
                    <a:pt x="220" y="980"/>
                  </a:lnTo>
                  <a:lnTo>
                    <a:pt x="220" y="1373"/>
                  </a:lnTo>
                  <a:lnTo>
                    <a:pt x="346" y="1373"/>
                  </a:lnTo>
                  <a:lnTo>
                    <a:pt x="366" y="1375"/>
                  </a:lnTo>
                  <a:lnTo>
                    <a:pt x="385" y="1382"/>
                  </a:lnTo>
                  <a:lnTo>
                    <a:pt x="401" y="1392"/>
                  </a:lnTo>
                  <a:lnTo>
                    <a:pt x="415" y="1405"/>
                  </a:lnTo>
                  <a:lnTo>
                    <a:pt x="426" y="1423"/>
                  </a:lnTo>
                  <a:lnTo>
                    <a:pt x="432" y="1441"/>
                  </a:lnTo>
                  <a:lnTo>
                    <a:pt x="434" y="1461"/>
                  </a:lnTo>
                  <a:lnTo>
                    <a:pt x="432" y="1481"/>
                  </a:lnTo>
                  <a:lnTo>
                    <a:pt x="426" y="1499"/>
                  </a:lnTo>
                  <a:lnTo>
                    <a:pt x="415" y="1516"/>
                  </a:lnTo>
                  <a:lnTo>
                    <a:pt x="401" y="1530"/>
                  </a:lnTo>
                  <a:lnTo>
                    <a:pt x="385" y="1540"/>
                  </a:lnTo>
                  <a:lnTo>
                    <a:pt x="366" y="1546"/>
                  </a:lnTo>
                  <a:lnTo>
                    <a:pt x="346" y="1549"/>
                  </a:lnTo>
                  <a:lnTo>
                    <a:pt x="220" y="1549"/>
                  </a:lnTo>
                  <a:lnTo>
                    <a:pt x="220" y="1941"/>
                  </a:lnTo>
                  <a:lnTo>
                    <a:pt x="346" y="1941"/>
                  </a:lnTo>
                  <a:lnTo>
                    <a:pt x="366" y="1944"/>
                  </a:lnTo>
                  <a:lnTo>
                    <a:pt x="385" y="1950"/>
                  </a:lnTo>
                  <a:lnTo>
                    <a:pt x="401" y="1961"/>
                  </a:lnTo>
                  <a:lnTo>
                    <a:pt x="415" y="1975"/>
                  </a:lnTo>
                  <a:lnTo>
                    <a:pt x="426" y="1991"/>
                  </a:lnTo>
                  <a:lnTo>
                    <a:pt x="432" y="2010"/>
                  </a:lnTo>
                  <a:lnTo>
                    <a:pt x="434" y="2030"/>
                  </a:lnTo>
                  <a:lnTo>
                    <a:pt x="432" y="2050"/>
                  </a:lnTo>
                  <a:lnTo>
                    <a:pt x="426" y="2069"/>
                  </a:lnTo>
                  <a:lnTo>
                    <a:pt x="415" y="2085"/>
                  </a:lnTo>
                  <a:lnTo>
                    <a:pt x="401" y="2099"/>
                  </a:lnTo>
                  <a:lnTo>
                    <a:pt x="385" y="2109"/>
                  </a:lnTo>
                  <a:lnTo>
                    <a:pt x="366" y="2115"/>
                  </a:lnTo>
                  <a:lnTo>
                    <a:pt x="346" y="2118"/>
                  </a:lnTo>
                  <a:lnTo>
                    <a:pt x="220" y="2118"/>
                  </a:lnTo>
                  <a:lnTo>
                    <a:pt x="220" y="2510"/>
                  </a:lnTo>
                  <a:lnTo>
                    <a:pt x="346" y="2510"/>
                  </a:lnTo>
                  <a:lnTo>
                    <a:pt x="366" y="2513"/>
                  </a:lnTo>
                  <a:lnTo>
                    <a:pt x="385" y="2519"/>
                  </a:lnTo>
                  <a:lnTo>
                    <a:pt x="401" y="2530"/>
                  </a:lnTo>
                  <a:lnTo>
                    <a:pt x="415" y="2544"/>
                  </a:lnTo>
                  <a:lnTo>
                    <a:pt x="426" y="2560"/>
                  </a:lnTo>
                  <a:lnTo>
                    <a:pt x="432" y="2578"/>
                  </a:lnTo>
                  <a:lnTo>
                    <a:pt x="434" y="2598"/>
                  </a:lnTo>
                  <a:lnTo>
                    <a:pt x="432" y="2618"/>
                  </a:lnTo>
                  <a:lnTo>
                    <a:pt x="426" y="2638"/>
                  </a:lnTo>
                  <a:lnTo>
                    <a:pt x="415" y="2654"/>
                  </a:lnTo>
                  <a:lnTo>
                    <a:pt x="401" y="2667"/>
                  </a:lnTo>
                  <a:lnTo>
                    <a:pt x="385" y="2678"/>
                  </a:lnTo>
                  <a:lnTo>
                    <a:pt x="366" y="2684"/>
                  </a:lnTo>
                  <a:lnTo>
                    <a:pt x="346" y="2686"/>
                  </a:lnTo>
                  <a:lnTo>
                    <a:pt x="220" y="2686"/>
                  </a:lnTo>
                  <a:lnTo>
                    <a:pt x="220" y="3064"/>
                  </a:lnTo>
                  <a:lnTo>
                    <a:pt x="3269" y="3064"/>
                  </a:lnTo>
                  <a:lnTo>
                    <a:pt x="3269" y="3285"/>
                  </a:lnTo>
                  <a:lnTo>
                    <a:pt x="0" y="328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>
                <a:defRPr/>
              </a:pPr>
              <a:endParaRPr lang="en-US" sz="17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4A6E23AB-5FA6-401D-BEFD-8745B5C20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41" y="308"/>
              <a:ext cx="632" cy="303"/>
            </a:xfrm>
            <a:custGeom>
              <a:avLst/>
              <a:gdLst>
                <a:gd name="T0" fmla="*/ 767 w 2529"/>
                <a:gd name="T1" fmla="*/ 0 h 1211"/>
                <a:gd name="T2" fmla="*/ 1884 w 2529"/>
                <a:gd name="T3" fmla="*/ 938 h 1211"/>
                <a:gd name="T4" fmla="*/ 2152 w 2529"/>
                <a:gd name="T5" fmla="*/ 488 h 1211"/>
                <a:gd name="T6" fmla="*/ 1937 w 2529"/>
                <a:gd name="T7" fmla="*/ 360 h 1211"/>
                <a:gd name="T8" fmla="*/ 2529 w 2529"/>
                <a:gd name="T9" fmla="*/ 28 h 1211"/>
                <a:gd name="T10" fmla="*/ 2519 w 2529"/>
                <a:gd name="T11" fmla="*/ 709 h 1211"/>
                <a:gd name="T12" fmla="*/ 2305 w 2529"/>
                <a:gd name="T13" fmla="*/ 580 h 1211"/>
                <a:gd name="T14" fmla="*/ 1930 w 2529"/>
                <a:gd name="T15" fmla="*/ 1211 h 1211"/>
                <a:gd name="T16" fmla="*/ 790 w 2529"/>
                <a:gd name="T17" fmla="*/ 254 h 1211"/>
                <a:gd name="T18" fmla="*/ 137 w 2529"/>
                <a:gd name="T19" fmla="*/ 1048 h 1211"/>
                <a:gd name="T20" fmla="*/ 0 w 2529"/>
                <a:gd name="T21" fmla="*/ 934 h 1211"/>
                <a:gd name="T22" fmla="*/ 767 w 2529"/>
                <a:gd name="T23" fmla="*/ 0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29" h="1211">
                  <a:moveTo>
                    <a:pt x="767" y="0"/>
                  </a:moveTo>
                  <a:lnTo>
                    <a:pt x="1884" y="938"/>
                  </a:lnTo>
                  <a:lnTo>
                    <a:pt x="2152" y="488"/>
                  </a:lnTo>
                  <a:lnTo>
                    <a:pt x="1937" y="360"/>
                  </a:lnTo>
                  <a:lnTo>
                    <a:pt x="2529" y="28"/>
                  </a:lnTo>
                  <a:lnTo>
                    <a:pt x="2519" y="709"/>
                  </a:lnTo>
                  <a:lnTo>
                    <a:pt x="2305" y="580"/>
                  </a:lnTo>
                  <a:lnTo>
                    <a:pt x="1930" y="1211"/>
                  </a:lnTo>
                  <a:lnTo>
                    <a:pt x="790" y="254"/>
                  </a:lnTo>
                  <a:lnTo>
                    <a:pt x="137" y="1048"/>
                  </a:lnTo>
                  <a:lnTo>
                    <a:pt x="0" y="934"/>
                  </a:lnTo>
                  <a:lnTo>
                    <a:pt x="7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>
                <a:defRPr/>
              </a:pPr>
              <a:endParaRPr lang="en-US" sz="17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B8370BB5-AA71-4949-B312-92B3435A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" y="122"/>
              <a:ext cx="239" cy="298"/>
            </a:xfrm>
            <a:custGeom>
              <a:avLst/>
              <a:gdLst>
                <a:gd name="T0" fmla="*/ 956 w 956"/>
                <a:gd name="T1" fmla="*/ 0 h 1193"/>
                <a:gd name="T2" fmla="*/ 861 w 956"/>
                <a:gd name="T3" fmla="*/ 673 h 1193"/>
                <a:gd name="T4" fmla="*/ 665 w 956"/>
                <a:gd name="T5" fmla="*/ 520 h 1193"/>
                <a:gd name="T6" fmla="*/ 141 w 956"/>
                <a:gd name="T7" fmla="*/ 1193 h 1193"/>
                <a:gd name="T8" fmla="*/ 0 w 956"/>
                <a:gd name="T9" fmla="*/ 1082 h 1193"/>
                <a:gd name="T10" fmla="*/ 524 w 956"/>
                <a:gd name="T11" fmla="*/ 409 h 1193"/>
                <a:gd name="T12" fmla="*/ 328 w 956"/>
                <a:gd name="T13" fmla="*/ 254 h 1193"/>
                <a:gd name="T14" fmla="*/ 956 w 956"/>
                <a:gd name="T15" fmla="*/ 0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6" h="1193">
                  <a:moveTo>
                    <a:pt x="956" y="0"/>
                  </a:moveTo>
                  <a:lnTo>
                    <a:pt x="861" y="673"/>
                  </a:lnTo>
                  <a:lnTo>
                    <a:pt x="665" y="520"/>
                  </a:lnTo>
                  <a:lnTo>
                    <a:pt x="141" y="1193"/>
                  </a:lnTo>
                  <a:lnTo>
                    <a:pt x="0" y="1082"/>
                  </a:lnTo>
                  <a:lnTo>
                    <a:pt x="524" y="409"/>
                  </a:lnTo>
                  <a:lnTo>
                    <a:pt x="328" y="254"/>
                  </a:lnTo>
                  <a:lnTo>
                    <a:pt x="9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>
                <a:defRPr/>
              </a:pPr>
              <a:endParaRPr lang="en-US" sz="1799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AAE11809-8A4A-4B0A-8B75-AD19549E7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5" y="504"/>
              <a:ext cx="291" cy="227"/>
            </a:xfrm>
            <a:custGeom>
              <a:avLst/>
              <a:gdLst>
                <a:gd name="T0" fmla="*/ 1019 w 1162"/>
                <a:gd name="T1" fmla="*/ 0 h 907"/>
                <a:gd name="T2" fmla="*/ 1162 w 1162"/>
                <a:gd name="T3" fmla="*/ 109 h 907"/>
                <a:gd name="T4" fmla="*/ 808 w 1162"/>
                <a:gd name="T5" fmla="*/ 574 h 907"/>
                <a:gd name="T6" fmla="*/ 578 w 1162"/>
                <a:gd name="T7" fmla="*/ 342 h 907"/>
                <a:gd name="T8" fmla="*/ 142 w 1162"/>
                <a:gd name="T9" fmla="*/ 907 h 907"/>
                <a:gd name="T10" fmla="*/ 0 w 1162"/>
                <a:gd name="T11" fmla="*/ 798 h 907"/>
                <a:gd name="T12" fmla="*/ 561 w 1162"/>
                <a:gd name="T13" fmla="*/ 71 h 907"/>
                <a:gd name="T14" fmla="*/ 790 w 1162"/>
                <a:gd name="T15" fmla="*/ 302 h 907"/>
                <a:gd name="T16" fmla="*/ 1019 w 1162"/>
                <a:gd name="T17" fmla="*/ 0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2" h="907">
                  <a:moveTo>
                    <a:pt x="1019" y="0"/>
                  </a:moveTo>
                  <a:lnTo>
                    <a:pt x="1162" y="109"/>
                  </a:lnTo>
                  <a:lnTo>
                    <a:pt x="808" y="574"/>
                  </a:lnTo>
                  <a:lnTo>
                    <a:pt x="578" y="342"/>
                  </a:lnTo>
                  <a:lnTo>
                    <a:pt x="142" y="907"/>
                  </a:lnTo>
                  <a:lnTo>
                    <a:pt x="0" y="798"/>
                  </a:lnTo>
                  <a:lnTo>
                    <a:pt x="561" y="71"/>
                  </a:lnTo>
                  <a:lnTo>
                    <a:pt x="790" y="302"/>
                  </a:lnTo>
                  <a:lnTo>
                    <a:pt x="10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>
                <a:defRPr/>
              </a:pPr>
              <a:endParaRPr lang="en-US" sz="1799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1" name="Freeform 37">
            <a:extLst>
              <a:ext uri="{FF2B5EF4-FFF2-40B4-BE49-F238E27FC236}">
                <a16:creationId xmlns:a16="http://schemas.microsoft.com/office/drawing/2014/main" id="{962CC91C-7E83-48F9-9734-C6755FB9A5B8}"/>
              </a:ext>
            </a:extLst>
          </p:cNvPr>
          <p:cNvSpPr>
            <a:spLocks noEditPoints="1"/>
          </p:cNvSpPr>
          <p:nvPr/>
        </p:nvSpPr>
        <p:spPr bwMode="auto">
          <a:xfrm>
            <a:off x="2100135" y="2148016"/>
            <a:ext cx="909431" cy="750597"/>
          </a:xfrm>
          <a:custGeom>
            <a:avLst/>
            <a:gdLst>
              <a:gd name="T0" fmla="*/ 2288 w 4012"/>
              <a:gd name="T1" fmla="*/ 3051 h 3882"/>
              <a:gd name="T2" fmla="*/ 2196 w 4012"/>
              <a:gd name="T3" fmla="*/ 2925 h 3882"/>
              <a:gd name="T4" fmla="*/ 2332 w 4012"/>
              <a:gd name="T5" fmla="*/ 2916 h 3882"/>
              <a:gd name="T6" fmla="*/ 2312 w 4012"/>
              <a:gd name="T7" fmla="*/ 3132 h 3882"/>
              <a:gd name="T8" fmla="*/ 2221 w 4012"/>
              <a:gd name="T9" fmla="*/ 3094 h 3882"/>
              <a:gd name="T10" fmla="*/ 2221 w 4012"/>
              <a:gd name="T11" fmla="*/ 2806 h 3882"/>
              <a:gd name="T12" fmla="*/ 2112 w 4012"/>
              <a:gd name="T13" fmla="*/ 3161 h 3882"/>
              <a:gd name="T14" fmla="*/ 2441 w 4012"/>
              <a:gd name="T15" fmla="*/ 2929 h 3882"/>
              <a:gd name="T16" fmla="*/ 2337 w 4012"/>
              <a:gd name="T17" fmla="*/ 2698 h 3882"/>
              <a:gd name="T18" fmla="*/ 2453 w 4012"/>
              <a:gd name="T19" fmla="*/ 3240 h 3882"/>
              <a:gd name="T20" fmla="*/ 1933 w 4012"/>
              <a:gd name="T21" fmla="*/ 3048 h 3882"/>
              <a:gd name="T22" fmla="*/ 1742 w 4012"/>
              <a:gd name="T23" fmla="*/ 2248 h 3882"/>
              <a:gd name="T24" fmla="*/ 1121 w 4012"/>
              <a:gd name="T25" fmla="*/ 3001 h 3882"/>
              <a:gd name="T26" fmla="*/ 1742 w 4012"/>
              <a:gd name="T27" fmla="*/ 3754 h 3882"/>
              <a:gd name="T28" fmla="*/ 2599 w 4012"/>
              <a:gd name="T29" fmla="*/ 3283 h 3882"/>
              <a:gd name="T30" fmla="*/ 2293 w 4012"/>
              <a:gd name="T31" fmla="*/ 2351 h 3882"/>
              <a:gd name="T32" fmla="*/ 2455 w 4012"/>
              <a:gd name="T33" fmla="*/ 2327 h 3882"/>
              <a:gd name="T34" fmla="*/ 2683 w 4012"/>
              <a:gd name="T35" fmla="*/ 3379 h 3882"/>
              <a:gd name="T36" fmla="*/ 1728 w 4012"/>
              <a:gd name="T37" fmla="*/ 3869 h 3882"/>
              <a:gd name="T38" fmla="*/ 1009 w 4012"/>
              <a:gd name="T39" fmla="*/ 3081 h 3882"/>
              <a:gd name="T40" fmla="*/ 1580 w 4012"/>
              <a:gd name="T41" fmla="*/ 2175 h 3882"/>
              <a:gd name="T42" fmla="*/ 1121 w 4012"/>
              <a:gd name="T43" fmla="*/ 1158 h 3882"/>
              <a:gd name="T44" fmla="*/ 558 w 4012"/>
              <a:gd name="T45" fmla="*/ 1242 h 3882"/>
              <a:gd name="T46" fmla="*/ 853 w 4012"/>
              <a:gd name="T47" fmla="*/ 833 h 3882"/>
              <a:gd name="T48" fmla="*/ 2874 w 4012"/>
              <a:gd name="T49" fmla="*/ 911 h 3882"/>
              <a:gd name="T50" fmla="*/ 3157 w 4012"/>
              <a:gd name="T51" fmla="*/ 1286 h 3882"/>
              <a:gd name="T52" fmla="*/ 3320 w 4012"/>
              <a:gd name="T53" fmla="*/ 845 h 3882"/>
              <a:gd name="T54" fmla="*/ 3382 w 4012"/>
              <a:gd name="T55" fmla="*/ 611 h 3882"/>
              <a:gd name="T56" fmla="*/ 3630 w 4012"/>
              <a:gd name="T57" fmla="*/ 881 h 3882"/>
              <a:gd name="T58" fmla="*/ 3616 w 4012"/>
              <a:gd name="T59" fmla="*/ 1245 h 3882"/>
              <a:gd name="T60" fmla="*/ 3407 w 4012"/>
              <a:gd name="T61" fmla="*/ 1477 h 3882"/>
              <a:gd name="T62" fmla="*/ 3044 w 4012"/>
              <a:gd name="T63" fmla="*/ 1522 h 3882"/>
              <a:gd name="T64" fmla="*/ 2812 w 4012"/>
              <a:gd name="T65" fmla="*/ 1323 h 3882"/>
              <a:gd name="T66" fmla="*/ 2641 w 4012"/>
              <a:gd name="T67" fmla="*/ 1125 h 3882"/>
              <a:gd name="T68" fmla="*/ 2656 w 4012"/>
              <a:gd name="T69" fmla="*/ 760 h 3882"/>
              <a:gd name="T70" fmla="*/ 2925 w 4012"/>
              <a:gd name="T71" fmla="*/ 511 h 3882"/>
              <a:gd name="T72" fmla="*/ 3236 w 4012"/>
              <a:gd name="T73" fmla="*/ 495 h 3882"/>
              <a:gd name="T74" fmla="*/ 2418 w 4012"/>
              <a:gd name="T75" fmla="*/ 741 h 3882"/>
              <a:gd name="T76" fmla="*/ 2725 w 4012"/>
              <a:gd name="T77" fmla="*/ 1671 h 3882"/>
              <a:gd name="T78" fmla="*/ 3695 w 4012"/>
              <a:gd name="T79" fmla="*/ 1539 h 3882"/>
              <a:gd name="T80" fmla="*/ 3740 w 4012"/>
              <a:gd name="T81" fmla="*/ 559 h 3882"/>
              <a:gd name="T82" fmla="*/ 1008 w 4012"/>
              <a:gd name="T83" fmla="*/ 270 h 3882"/>
              <a:gd name="T84" fmla="*/ 896 w 4012"/>
              <a:gd name="T85" fmla="*/ 738 h 3882"/>
              <a:gd name="T86" fmla="*/ 643 w 4012"/>
              <a:gd name="T87" fmla="*/ 327 h 3882"/>
              <a:gd name="T88" fmla="*/ 3698 w 4012"/>
              <a:gd name="T89" fmla="*/ 348 h 3882"/>
              <a:gd name="T90" fmla="*/ 3927 w 4012"/>
              <a:gd name="T91" fmla="*/ 1400 h 3882"/>
              <a:gd name="T92" fmla="*/ 2972 w 4012"/>
              <a:gd name="T93" fmla="*/ 1890 h 3882"/>
              <a:gd name="T94" fmla="*/ 2252 w 4012"/>
              <a:gd name="T95" fmla="*/ 1102 h 3882"/>
              <a:gd name="T96" fmla="*/ 2823 w 4012"/>
              <a:gd name="T97" fmla="*/ 196 h 3882"/>
              <a:gd name="T98" fmla="*/ 247 w 4012"/>
              <a:gd name="T99" fmla="*/ 445 h 3882"/>
              <a:gd name="T100" fmla="*/ 347 w 4012"/>
              <a:gd name="T101" fmla="*/ 1380 h 3882"/>
              <a:gd name="T102" fmla="*/ 584 w 4012"/>
              <a:gd name="T103" fmla="*/ 870 h 3882"/>
              <a:gd name="T104" fmla="*/ 1014 w 4012"/>
              <a:gd name="T105" fmla="*/ 800 h 3882"/>
              <a:gd name="T106" fmla="*/ 1344 w 4012"/>
              <a:gd name="T107" fmla="*/ 1178 h 3882"/>
              <a:gd name="T108" fmla="*/ 1584 w 4012"/>
              <a:gd name="T109" fmla="*/ 854 h 3882"/>
              <a:gd name="T110" fmla="*/ 928 w 4012"/>
              <a:gd name="T111" fmla="*/ 126 h 3882"/>
              <a:gd name="T112" fmla="*/ 1646 w 4012"/>
              <a:gd name="T113" fmla="*/ 539 h 3882"/>
              <a:gd name="T114" fmla="*/ 1306 w 4012"/>
              <a:gd name="T115" fmla="*/ 1577 h 3882"/>
              <a:gd name="T116" fmla="*/ 223 w 4012"/>
              <a:gd name="T117" fmla="*/ 1428 h 3882"/>
              <a:gd name="T118" fmla="*/ 174 w 4012"/>
              <a:gd name="T119" fmla="*/ 337 h 3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012" h="3882">
                <a:moveTo>
                  <a:pt x="1283" y="3126"/>
                </a:moveTo>
                <a:lnTo>
                  <a:pt x="1863" y="3126"/>
                </a:lnTo>
                <a:lnTo>
                  <a:pt x="1863" y="3283"/>
                </a:lnTo>
                <a:lnTo>
                  <a:pt x="1283" y="3283"/>
                </a:lnTo>
                <a:lnTo>
                  <a:pt x="1283" y="3126"/>
                </a:lnTo>
                <a:close/>
                <a:moveTo>
                  <a:pt x="2263" y="3034"/>
                </a:moveTo>
                <a:lnTo>
                  <a:pt x="2263" y="3092"/>
                </a:lnTo>
                <a:lnTo>
                  <a:pt x="2277" y="3087"/>
                </a:lnTo>
                <a:lnTo>
                  <a:pt x="2285" y="3081"/>
                </a:lnTo>
                <a:lnTo>
                  <a:pt x="2290" y="3075"/>
                </a:lnTo>
                <a:lnTo>
                  <a:pt x="2291" y="3068"/>
                </a:lnTo>
                <a:lnTo>
                  <a:pt x="2291" y="3065"/>
                </a:lnTo>
                <a:lnTo>
                  <a:pt x="2291" y="3060"/>
                </a:lnTo>
                <a:lnTo>
                  <a:pt x="2290" y="3055"/>
                </a:lnTo>
                <a:lnTo>
                  <a:pt x="2288" y="3051"/>
                </a:lnTo>
                <a:lnTo>
                  <a:pt x="2284" y="3048"/>
                </a:lnTo>
                <a:lnTo>
                  <a:pt x="2275" y="3040"/>
                </a:lnTo>
                <a:lnTo>
                  <a:pt x="2263" y="3034"/>
                </a:lnTo>
                <a:close/>
                <a:moveTo>
                  <a:pt x="1283" y="2922"/>
                </a:moveTo>
                <a:lnTo>
                  <a:pt x="1863" y="2922"/>
                </a:lnTo>
                <a:lnTo>
                  <a:pt x="1863" y="3080"/>
                </a:lnTo>
                <a:lnTo>
                  <a:pt x="1283" y="3080"/>
                </a:lnTo>
                <a:lnTo>
                  <a:pt x="1283" y="2922"/>
                </a:lnTo>
                <a:close/>
                <a:moveTo>
                  <a:pt x="2221" y="2899"/>
                </a:moveTo>
                <a:lnTo>
                  <a:pt x="2214" y="2902"/>
                </a:lnTo>
                <a:lnTo>
                  <a:pt x="2208" y="2905"/>
                </a:lnTo>
                <a:lnTo>
                  <a:pt x="2203" y="2908"/>
                </a:lnTo>
                <a:lnTo>
                  <a:pt x="2199" y="2913"/>
                </a:lnTo>
                <a:lnTo>
                  <a:pt x="2197" y="2919"/>
                </a:lnTo>
                <a:lnTo>
                  <a:pt x="2196" y="2925"/>
                </a:lnTo>
                <a:lnTo>
                  <a:pt x="2196" y="2930"/>
                </a:lnTo>
                <a:lnTo>
                  <a:pt x="2197" y="2935"/>
                </a:lnTo>
                <a:lnTo>
                  <a:pt x="2199" y="2938"/>
                </a:lnTo>
                <a:lnTo>
                  <a:pt x="2202" y="2942"/>
                </a:lnTo>
                <a:lnTo>
                  <a:pt x="2207" y="2947"/>
                </a:lnTo>
                <a:lnTo>
                  <a:pt x="2213" y="2951"/>
                </a:lnTo>
                <a:lnTo>
                  <a:pt x="2221" y="2956"/>
                </a:lnTo>
                <a:lnTo>
                  <a:pt x="2221" y="2899"/>
                </a:lnTo>
                <a:close/>
                <a:moveTo>
                  <a:pt x="2221" y="2806"/>
                </a:moveTo>
                <a:lnTo>
                  <a:pt x="2263" y="2806"/>
                </a:lnTo>
                <a:lnTo>
                  <a:pt x="2263" y="2843"/>
                </a:lnTo>
                <a:lnTo>
                  <a:pt x="2306" y="2849"/>
                </a:lnTo>
                <a:lnTo>
                  <a:pt x="2347" y="2862"/>
                </a:lnTo>
                <a:lnTo>
                  <a:pt x="2351" y="2863"/>
                </a:lnTo>
                <a:lnTo>
                  <a:pt x="2332" y="2916"/>
                </a:lnTo>
                <a:lnTo>
                  <a:pt x="2326" y="2914"/>
                </a:lnTo>
                <a:lnTo>
                  <a:pt x="2294" y="2904"/>
                </a:lnTo>
                <a:lnTo>
                  <a:pt x="2263" y="2898"/>
                </a:lnTo>
                <a:lnTo>
                  <a:pt x="2263" y="2970"/>
                </a:lnTo>
                <a:lnTo>
                  <a:pt x="2277" y="2976"/>
                </a:lnTo>
                <a:lnTo>
                  <a:pt x="2304" y="2987"/>
                </a:lnTo>
                <a:lnTo>
                  <a:pt x="2323" y="3000"/>
                </a:lnTo>
                <a:lnTo>
                  <a:pt x="2338" y="3012"/>
                </a:lnTo>
                <a:lnTo>
                  <a:pt x="2348" y="3027"/>
                </a:lnTo>
                <a:lnTo>
                  <a:pt x="2354" y="3043"/>
                </a:lnTo>
                <a:lnTo>
                  <a:pt x="2356" y="3061"/>
                </a:lnTo>
                <a:lnTo>
                  <a:pt x="2354" y="3083"/>
                </a:lnTo>
                <a:lnTo>
                  <a:pt x="2345" y="3103"/>
                </a:lnTo>
                <a:lnTo>
                  <a:pt x="2331" y="3120"/>
                </a:lnTo>
                <a:lnTo>
                  <a:pt x="2312" y="3132"/>
                </a:lnTo>
                <a:lnTo>
                  <a:pt x="2290" y="3141"/>
                </a:lnTo>
                <a:lnTo>
                  <a:pt x="2263" y="3147"/>
                </a:lnTo>
                <a:lnTo>
                  <a:pt x="2263" y="3197"/>
                </a:lnTo>
                <a:lnTo>
                  <a:pt x="2221" y="3197"/>
                </a:lnTo>
                <a:lnTo>
                  <a:pt x="2221" y="3148"/>
                </a:lnTo>
                <a:lnTo>
                  <a:pt x="2187" y="3146"/>
                </a:lnTo>
                <a:lnTo>
                  <a:pt x="2158" y="3140"/>
                </a:lnTo>
                <a:lnTo>
                  <a:pt x="2132" y="3131"/>
                </a:lnTo>
                <a:lnTo>
                  <a:pt x="2129" y="3130"/>
                </a:lnTo>
                <a:lnTo>
                  <a:pt x="2129" y="3068"/>
                </a:lnTo>
                <a:lnTo>
                  <a:pt x="2137" y="3073"/>
                </a:lnTo>
                <a:lnTo>
                  <a:pt x="2158" y="3082"/>
                </a:lnTo>
                <a:lnTo>
                  <a:pt x="2181" y="3088"/>
                </a:lnTo>
                <a:lnTo>
                  <a:pt x="2203" y="3093"/>
                </a:lnTo>
                <a:lnTo>
                  <a:pt x="2221" y="3094"/>
                </a:lnTo>
                <a:lnTo>
                  <a:pt x="2221" y="3019"/>
                </a:lnTo>
                <a:lnTo>
                  <a:pt x="2205" y="3014"/>
                </a:lnTo>
                <a:lnTo>
                  <a:pt x="2182" y="3003"/>
                </a:lnTo>
                <a:lnTo>
                  <a:pt x="2164" y="2991"/>
                </a:lnTo>
                <a:lnTo>
                  <a:pt x="2149" y="2978"/>
                </a:lnTo>
                <a:lnTo>
                  <a:pt x="2139" y="2963"/>
                </a:lnTo>
                <a:lnTo>
                  <a:pt x="2133" y="2946"/>
                </a:lnTo>
                <a:lnTo>
                  <a:pt x="2131" y="2925"/>
                </a:lnTo>
                <a:lnTo>
                  <a:pt x="2134" y="2904"/>
                </a:lnTo>
                <a:lnTo>
                  <a:pt x="2143" y="2886"/>
                </a:lnTo>
                <a:lnTo>
                  <a:pt x="2158" y="2870"/>
                </a:lnTo>
                <a:lnTo>
                  <a:pt x="2175" y="2857"/>
                </a:lnTo>
                <a:lnTo>
                  <a:pt x="2197" y="2849"/>
                </a:lnTo>
                <a:lnTo>
                  <a:pt x="2221" y="2844"/>
                </a:lnTo>
                <a:lnTo>
                  <a:pt x="2221" y="2806"/>
                </a:lnTo>
                <a:close/>
                <a:moveTo>
                  <a:pt x="2246" y="2793"/>
                </a:moveTo>
                <a:lnTo>
                  <a:pt x="2208" y="2797"/>
                </a:lnTo>
                <a:lnTo>
                  <a:pt x="2174" y="2806"/>
                </a:lnTo>
                <a:lnTo>
                  <a:pt x="2140" y="2822"/>
                </a:lnTo>
                <a:lnTo>
                  <a:pt x="2112" y="2843"/>
                </a:lnTo>
                <a:lnTo>
                  <a:pt x="2086" y="2867"/>
                </a:lnTo>
                <a:lnTo>
                  <a:pt x="2067" y="2897"/>
                </a:lnTo>
                <a:lnTo>
                  <a:pt x="2051" y="2929"/>
                </a:lnTo>
                <a:lnTo>
                  <a:pt x="2041" y="2964"/>
                </a:lnTo>
                <a:lnTo>
                  <a:pt x="2039" y="3001"/>
                </a:lnTo>
                <a:lnTo>
                  <a:pt x="2041" y="3038"/>
                </a:lnTo>
                <a:lnTo>
                  <a:pt x="2051" y="3073"/>
                </a:lnTo>
                <a:lnTo>
                  <a:pt x="2067" y="3105"/>
                </a:lnTo>
                <a:lnTo>
                  <a:pt x="2086" y="3135"/>
                </a:lnTo>
                <a:lnTo>
                  <a:pt x="2112" y="3161"/>
                </a:lnTo>
                <a:lnTo>
                  <a:pt x="2140" y="3180"/>
                </a:lnTo>
                <a:lnTo>
                  <a:pt x="2174" y="3196"/>
                </a:lnTo>
                <a:lnTo>
                  <a:pt x="2208" y="3206"/>
                </a:lnTo>
                <a:lnTo>
                  <a:pt x="2246" y="3208"/>
                </a:lnTo>
                <a:lnTo>
                  <a:pt x="2283" y="3206"/>
                </a:lnTo>
                <a:lnTo>
                  <a:pt x="2318" y="3196"/>
                </a:lnTo>
                <a:lnTo>
                  <a:pt x="2350" y="3180"/>
                </a:lnTo>
                <a:lnTo>
                  <a:pt x="2380" y="3161"/>
                </a:lnTo>
                <a:lnTo>
                  <a:pt x="2404" y="3135"/>
                </a:lnTo>
                <a:lnTo>
                  <a:pt x="2425" y="3105"/>
                </a:lnTo>
                <a:lnTo>
                  <a:pt x="2441" y="3073"/>
                </a:lnTo>
                <a:lnTo>
                  <a:pt x="2450" y="3038"/>
                </a:lnTo>
                <a:lnTo>
                  <a:pt x="2453" y="3001"/>
                </a:lnTo>
                <a:lnTo>
                  <a:pt x="2450" y="2964"/>
                </a:lnTo>
                <a:lnTo>
                  <a:pt x="2441" y="2929"/>
                </a:lnTo>
                <a:lnTo>
                  <a:pt x="2425" y="2897"/>
                </a:lnTo>
                <a:lnTo>
                  <a:pt x="2404" y="2867"/>
                </a:lnTo>
                <a:lnTo>
                  <a:pt x="2380" y="2843"/>
                </a:lnTo>
                <a:lnTo>
                  <a:pt x="2350" y="2822"/>
                </a:lnTo>
                <a:lnTo>
                  <a:pt x="2318" y="2806"/>
                </a:lnTo>
                <a:lnTo>
                  <a:pt x="2283" y="2797"/>
                </a:lnTo>
                <a:lnTo>
                  <a:pt x="2246" y="2793"/>
                </a:lnTo>
                <a:close/>
                <a:moveTo>
                  <a:pt x="1213" y="2716"/>
                </a:moveTo>
                <a:lnTo>
                  <a:pt x="1793" y="2716"/>
                </a:lnTo>
                <a:lnTo>
                  <a:pt x="1793" y="2873"/>
                </a:lnTo>
                <a:lnTo>
                  <a:pt x="1213" y="2873"/>
                </a:lnTo>
                <a:lnTo>
                  <a:pt x="1213" y="2716"/>
                </a:lnTo>
                <a:close/>
                <a:moveTo>
                  <a:pt x="2246" y="2684"/>
                </a:moveTo>
                <a:lnTo>
                  <a:pt x="2293" y="2688"/>
                </a:lnTo>
                <a:lnTo>
                  <a:pt x="2337" y="2698"/>
                </a:lnTo>
                <a:lnTo>
                  <a:pt x="2380" y="2714"/>
                </a:lnTo>
                <a:lnTo>
                  <a:pt x="2418" y="2736"/>
                </a:lnTo>
                <a:lnTo>
                  <a:pt x="2453" y="2763"/>
                </a:lnTo>
                <a:lnTo>
                  <a:pt x="2484" y="2793"/>
                </a:lnTo>
                <a:lnTo>
                  <a:pt x="2511" y="2829"/>
                </a:lnTo>
                <a:lnTo>
                  <a:pt x="2533" y="2867"/>
                </a:lnTo>
                <a:lnTo>
                  <a:pt x="2549" y="2910"/>
                </a:lnTo>
                <a:lnTo>
                  <a:pt x="2559" y="2954"/>
                </a:lnTo>
                <a:lnTo>
                  <a:pt x="2563" y="3001"/>
                </a:lnTo>
                <a:lnTo>
                  <a:pt x="2559" y="3048"/>
                </a:lnTo>
                <a:lnTo>
                  <a:pt x="2549" y="3092"/>
                </a:lnTo>
                <a:lnTo>
                  <a:pt x="2533" y="3135"/>
                </a:lnTo>
                <a:lnTo>
                  <a:pt x="2511" y="3173"/>
                </a:lnTo>
                <a:lnTo>
                  <a:pt x="2484" y="3208"/>
                </a:lnTo>
                <a:lnTo>
                  <a:pt x="2453" y="3240"/>
                </a:lnTo>
                <a:lnTo>
                  <a:pt x="2418" y="3266"/>
                </a:lnTo>
                <a:lnTo>
                  <a:pt x="2380" y="3288"/>
                </a:lnTo>
                <a:lnTo>
                  <a:pt x="2337" y="3304"/>
                </a:lnTo>
                <a:lnTo>
                  <a:pt x="2293" y="3314"/>
                </a:lnTo>
                <a:lnTo>
                  <a:pt x="2246" y="3318"/>
                </a:lnTo>
                <a:lnTo>
                  <a:pt x="2199" y="3314"/>
                </a:lnTo>
                <a:lnTo>
                  <a:pt x="2154" y="3304"/>
                </a:lnTo>
                <a:lnTo>
                  <a:pt x="2112" y="3288"/>
                </a:lnTo>
                <a:lnTo>
                  <a:pt x="2074" y="3266"/>
                </a:lnTo>
                <a:lnTo>
                  <a:pt x="2039" y="3240"/>
                </a:lnTo>
                <a:lnTo>
                  <a:pt x="2007" y="3208"/>
                </a:lnTo>
                <a:lnTo>
                  <a:pt x="1981" y="3173"/>
                </a:lnTo>
                <a:lnTo>
                  <a:pt x="1959" y="3135"/>
                </a:lnTo>
                <a:lnTo>
                  <a:pt x="1943" y="3092"/>
                </a:lnTo>
                <a:lnTo>
                  <a:pt x="1933" y="3048"/>
                </a:lnTo>
                <a:lnTo>
                  <a:pt x="1929" y="3001"/>
                </a:lnTo>
                <a:lnTo>
                  <a:pt x="1933" y="2954"/>
                </a:lnTo>
                <a:lnTo>
                  <a:pt x="1943" y="2910"/>
                </a:lnTo>
                <a:lnTo>
                  <a:pt x="1959" y="2867"/>
                </a:lnTo>
                <a:lnTo>
                  <a:pt x="1981" y="2829"/>
                </a:lnTo>
                <a:lnTo>
                  <a:pt x="2007" y="2793"/>
                </a:lnTo>
                <a:lnTo>
                  <a:pt x="2039" y="2763"/>
                </a:lnTo>
                <a:lnTo>
                  <a:pt x="2074" y="2736"/>
                </a:lnTo>
                <a:lnTo>
                  <a:pt x="2112" y="2714"/>
                </a:lnTo>
                <a:lnTo>
                  <a:pt x="2154" y="2698"/>
                </a:lnTo>
                <a:lnTo>
                  <a:pt x="2199" y="2688"/>
                </a:lnTo>
                <a:lnTo>
                  <a:pt x="2246" y="2684"/>
                </a:lnTo>
                <a:close/>
                <a:moveTo>
                  <a:pt x="1886" y="2235"/>
                </a:moveTo>
                <a:lnTo>
                  <a:pt x="1813" y="2239"/>
                </a:lnTo>
                <a:lnTo>
                  <a:pt x="1742" y="2248"/>
                </a:lnTo>
                <a:lnTo>
                  <a:pt x="1672" y="2266"/>
                </a:lnTo>
                <a:lnTo>
                  <a:pt x="1605" y="2289"/>
                </a:lnTo>
                <a:lnTo>
                  <a:pt x="1541" y="2317"/>
                </a:lnTo>
                <a:lnTo>
                  <a:pt x="1480" y="2351"/>
                </a:lnTo>
                <a:lnTo>
                  <a:pt x="1424" y="2391"/>
                </a:lnTo>
                <a:lnTo>
                  <a:pt x="1370" y="2435"/>
                </a:lnTo>
                <a:lnTo>
                  <a:pt x="1322" y="2484"/>
                </a:lnTo>
                <a:lnTo>
                  <a:pt x="1276" y="2538"/>
                </a:lnTo>
                <a:lnTo>
                  <a:pt x="1237" y="2595"/>
                </a:lnTo>
                <a:lnTo>
                  <a:pt x="1203" y="2656"/>
                </a:lnTo>
                <a:lnTo>
                  <a:pt x="1175" y="2720"/>
                </a:lnTo>
                <a:lnTo>
                  <a:pt x="1151" y="2786"/>
                </a:lnTo>
                <a:lnTo>
                  <a:pt x="1134" y="2856"/>
                </a:lnTo>
                <a:lnTo>
                  <a:pt x="1124" y="2927"/>
                </a:lnTo>
                <a:lnTo>
                  <a:pt x="1121" y="3001"/>
                </a:lnTo>
                <a:lnTo>
                  <a:pt x="1124" y="3075"/>
                </a:lnTo>
                <a:lnTo>
                  <a:pt x="1134" y="3147"/>
                </a:lnTo>
                <a:lnTo>
                  <a:pt x="1151" y="3216"/>
                </a:lnTo>
                <a:lnTo>
                  <a:pt x="1175" y="3283"/>
                </a:lnTo>
                <a:lnTo>
                  <a:pt x="1203" y="3347"/>
                </a:lnTo>
                <a:lnTo>
                  <a:pt x="1237" y="3407"/>
                </a:lnTo>
                <a:lnTo>
                  <a:pt x="1276" y="3464"/>
                </a:lnTo>
                <a:lnTo>
                  <a:pt x="1322" y="3518"/>
                </a:lnTo>
                <a:lnTo>
                  <a:pt x="1370" y="3567"/>
                </a:lnTo>
                <a:lnTo>
                  <a:pt x="1424" y="3611"/>
                </a:lnTo>
                <a:lnTo>
                  <a:pt x="1480" y="3650"/>
                </a:lnTo>
                <a:lnTo>
                  <a:pt x="1541" y="3685"/>
                </a:lnTo>
                <a:lnTo>
                  <a:pt x="1605" y="3713"/>
                </a:lnTo>
                <a:lnTo>
                  <a:pt x="1672" y="3736"/>
                </a:lnTo>
                <a:lnTo>
                  <a:pt x="1742" y="3754"/>
                </a:lnTo>
                <a:lnTo>
                  <a:pt x="1813" y="3763"/>
                </a:lnTo>
                <a:lnTo>
                  <a:pt x="1886" y="3767"/>
                </a:lnTo>
                <a:lnTo>
                  <a:pt x="1960" y="3763"/>
                </a:lnTo>
                <a:lnTo>
                  <a:pt x="2032" y="3754"/>
                </a:lnTo>
                <a:lnTo>
                  <a:pt x="2101" y="3736"/>
                </a:lnTo>
                <a:lnTo>
                  <a:pt x="2169" y="3713"/>
                </a:lnTo>
                <a:lnTo>
                  <a:pt x="2232" y="3685"/>
                </a:lnTo>
                <a:lnTo>
                  <a:pt x="2293" y="3650"/>
                </a:lnTo>
                <a:lnTo>
                  <a:pt x="2350" y="3611"/>
                </a:lnTo>
                <a:lnTo>
                  <a:pt x="2403" y="3567"/>
                </a:lnTo>
                <a:lnTo>
                  <a:pt x="2452" y="3518"/>
                </a:lnTo>
                <a:lnTo>
                  <a:pt x="2496" y="3464"/>
                </a:lnTo>
                <a:lnTo>
                  <a:pt x="2536" y="3407"/>
                </a:lnTo>
                <a:lnTo>
                  <a:pt x="2570" y="3347"/>
                </a:lnTo>
                <a:lnTo>
                  <a:pt x="2599" y="3283"/>
                </a:lnTo>
                <a:lnTo>
                  <a:pt x="2621" y="3216"/>
                </a:lnTo>
                <a:lnTo>
                  <a:pt x="2639" y="3147"/>
                </a:lnTo>
                <a:lnTo>
                  <a:pt x="2648" y="3075"/>
                </a:lnTo>
                <a:lnTo>
                  <a:pt x="2652" y="3001"/>
                </a:lnTo>
                <a:lnTo>
                  <a:pt x="2648" y="2927"/>
                </a:lnTo>
                <a:lnTo>
                  <a:pt x="2639" y="2856"/>
                </a:lnTo>
                <a:lnTo>
                  <a:pt x="2621" y="2786"/>
                </a:lnTo>
                <a:lnTo>
                  <a:pt x="2599" y="2720"/>
                </a:lnTo>
                <a:lnTo>
                  <a:pt x="2570" y="2656"/>
                </a:lnTo>
                <a:lnTo>
                  <a:pt x="2536" y="2595"/>
                </a:lnTo>
                <a:lnTo>
                  <a:pt x="2496" y="2538"/>
                </a:lnTo>
                <a:lnTo>
                  <a:pt x="2452" y="2484"/>
                </a:lnTo>
                <a:lnTo>
                  <a:pt x="2403" y="2435"/>
                </a:lnTo>
                <a:lnTo>
                  <a:pt x="2350" y="2391"/>
                </a:lnTo>
                <a:lnTo>
                  <a:pt x="2293" y="2351"/>
                </a:lnTo>
                <a:lnTo>
                  <a:pt x="2232" y="2317"/>
                </a:lnTo>
                <a:lnTo>
                  <a:pt x="2169" y="2289"/>
                </a:lnTo>
                <a:lnTo>
                  <a:pt x="2101" y="2266"/>
                </a:lnTo>
                <a:lnTo>
                  <a:pt x="2032" y="2248"/>
                </a:lnTo>
                <a:lnTo>
                  <a:pt x="1960" y="2239"/>
                </a:lnTo>
                <a:lnTo>
                  <a:pt x="1886" y="2235"/>
                </a:lnTo>
                <a:close/>
                <a:moveTo>
                  <a:pt x="1886" y="2119"/>
                </a:moveTo>
                <a:lnTo>
                  <a:pt x="1967" y="2123"/>
                </a:lnTo>
                <a:lnTo>
                  <a:pt x="2045" y="2134"/>
                </a:lnTo>
                <a:lnTo>
                  <a:pt x="2121" y="2151"/>
                </a:lnTo>
                <a:lnTo>
                  <a:pt x="2194" y="2175"/>
                </a:lnTo>
                <a:lnTo>
                  <a:pt x="2264" y="2204"/>
                </a:lnTo>
                <a:lnTo>
                  <a:pt x="2332" y="2240"/>
                </a:lnTo>
                <a:lnTo>
                  <a:pt x="2394" y="2282"/>
                </a:lnTo>
                <a:lnTo>
                  <a:pt x="2455" y="2327"/>
                </a:lnTo>
                <a:lnTo>
                  <a:pt x="2510" y="2379"/>
                </a:lnTo>
                <a:lnTo>
                  <a:pt x="2560" y="2434"/>
                </a:lnTo>
                <a:lnTo>
                  <a:pt x="2607" y="2493"/>
                </a:lnTo>
                <a:lnTo>
                  <a:pt x="2647" y="2557"/>
                </a:lnTo>
                <a:lnTo>
                  <a:pt x="2683" y="2624"/>
                </a:lnTo>
                <a:lnTo>
                  <a:pt x="2712" y="2694"/>
                </a:lnTo>
                <a:lnTo>
                  <a:pt x="2737" y="2766"/>
                </a:lnTo>
                <a:lnTo>
                  <a:pt x="2754" y="2843"/>
                </a:lnTo>
                <a:lnTo>
                  <a:pt x="2765" y="2921"/>
                </a:lnTo>
                <a:lnTo>
                  <a:pt x="2768" y="3001"/>
                </a:lnTo>
                <a:lnTo>
                  <a:pt x="2765" y="3081"/>
                </a:lnTo>
                <a:lnTo>
                  <a:pt x="2754" y="3159"/>
                </a:lnTo>
                <a:lnTo>
                  <a:pt x="2737" y="3235"/>
                </a:lnTo>
                <a:lnTo>
                  <a:pt x="2712" y="3308"/>
                </a:lnTo>
                <a:lnTo>
                  <a:pt x="2683" y="3379"/>
                </a:lnTo>
                <a:lnTo>
                  <a:pt x="2647" y="3445"/>
                </a:lnTo>
                <a:lnTo>
                  <a:pt x="2607" y="3509"/>
                </a:lnTo>
                <a:lnTo>
                  <a:pt x="2560" y="3569"/>
                </a:lnTo>
                <a:lnTo>
                  <a:pt x="2510" y="3625"/>
                </a:lnTo>
                <a:lnTo>
                  <a:pt x="2455" y="3675"/>
                </a:lnTo>
                <a:lnTo>
                  <a:pt x="2394" y="3722"/>
                </a:lnTo>
                <a:lnTo>
                  <a:pt x="2331" y="3762"/>
                </a:lnTo>
                <a:lnTo>
                  <a:pt x="2264" y="3798"/>
                </a:lnTo>
                <a:lnTo>
                  <a:pt x="2194" y="3827"/>
                </a:lnTo>
                <a:lnTo>
                  <a:pt x="2121" y="3852"/>
                </a:lnTo>
                <a:lnTo>
                  <a:pt x="2045" y="3869"/>
                </a:lnTo>
                <a:lnTo>
                  <a:pt x="1967" y="3879"/>
                </a:lnTo>
                <a:lnTo>
                  <a:pt x="1886" y="3882"/>
                </a:lnTo>
                <a:lnTo>
                  <a:pt x="1807" y="3879"/>
                </a:lnTo>
                <a:lnTo>
                  <a:pt x="1728" y="3869"/>
                </a:lnTo>
                <a:lnTo>
                  <a:pt x="1653" y="3852"/>
                </a:lnTo>
                <a:lnTo>
                  <a:pt x="1580" y="3827"/>
                </a:lnTo>
                <a:lnTo>
                  <a:pt x="1510" y="3798"/>
                </a:lnTo>
                <a:lnTo>
                  <a:pt x="1442" y="3762"/>
                </a:lnTo>
                <a:lnTo>
                  <a:pt x="1378" y="3722"/>
                </a:lnTo>
                <a:lnTo>
                  <a:pt x="1319" y="3675"/>
                </a:lnTo>
                <a:lnTo>
                  <a:pt x="1264" y="3625"/>
                </a:lnTo>
                <a:lnTo>
                  <a:pt x="1213" y="3569"/>
                </a:lnTo>
                <a:lnTo>
                  <a:pt x="1167" y="3509"/>
                </a:lnTo>
                <a:lnTo>
                  <a:pt x="1125" y="3445"/>
                </a:lnTo>
                <a:lnTo>
                  <a:pt x="1090" y="3379"/>
                </a:lnTo>
                <a:lnTo>
                  <a:pt x="1060" y="3308"/>
                </a:lnTo>
                <a:lnTo>
                  <a:pt x="1037" y="3235"/>
                </a:lnTo>
                <a:lnTo>
                  <a:pt x="1020" y="3159"/>
                </a:lnTo>
                <a:lnTo>
                  <a:pt x="1009" y="3081"/>
                </a:lnTo>
                <a:lnTo>
                  <a:pt x="1005" y="3001"/>
                </a:lnTo>
                <a:lnTo>
                  <a:pt x="1009" y="2921"/>
                </a:lnTo>
                <a:lnTo>
                  <a:pt x="1020" y="2843"/>
                </a:lnTo>
                <a:lnTo>
                  <a:pt x="1037" y="2766"/>
                </a:lnTo>
                <a:lnTo>
                  <a:pt x="1060" y="2694"/>
                </a:lnTo>
                <a:lnTo>
                  <a:pt x="1090" y="2624"/>
                </a:lnTo>
                <a:lnTo>
                  <a:pt x="1125" y="2557"/>
                </a:lnTo>
                <a:lnTo>
                  <a:pt x="1167" y="2493"/>
                </a:lnTo>
                <a:lnTo>
                  <a:pt x="1213" y="2434"/>
                </a:lnTo>
                <a:lnTo>
                  <a:pt x="1264" y="2379"/>
                </a:lnTo>
                <a:lnTo>
                  <a:pt x="1319" y="2327"/>
                </a:lnTo>
                <a:lnTo>
                  <a:pt x="1378" y="2282"/>
                </a:lnTo>
                <a:lnTo>
                  <a:pt x="1442" y="2240"/>
                </a:lnTo>
                <a:lnTo>
                  <a:pt x="1510" y="2204"/>
                </a:lnTo>
                <a:lnTo>
                  <a:pt x="1580" y="2175"/>
                </a:lnTo>
                <a:lnTo>
                  <a:pt x="1653" y="2151"/>
                </a:lnTo>
                <a:lnTo>
                  <a:pt x="1728" y="2134"/>
                </a:lnTo>
                <a:lnTo>
                  <a:pt x="1807" y="2123"/>
                </a:lnTo>
                <a:lnTo>
                  <a:pt x="1886" y="2119"/>
                </a:lnTo>
                <a:close/>
                <a:moveTo>
                  <a:pt x="2648" y="1902"/>
                </a:moveTo>
                <a:lnTo>
                  <a:pt x="2768" y="1975"/>
                </a:lnTo>
                <a:lnTo>
                  <a:pt x="2588" y="2267"/>
                </a:lnTo>
                <a:lnTo>
                  <a:pt x="2471" y="2194"/>
                </a:lnTo>
                <a:lnTo>
                  <a:pt x="2648" y="1902"/>
                </a:lnTo>
                <a:close/>
                <a:moveTo>
                  <a:pt x="1325" y="1836"/>
                </a:moveTo>
                <a:lnTo>
                  <a:pt x="1473" y="2111"/>
                </a:lnTo>
                <a:lnTo>
                  <a:pt x="1351" y="2177"/>
                </a:lnTo>
                <a:lnTo>
                  <a:pt x="1204" y="1902"/>
                </a:lnTo>
                <a:lnTo>
                  <a:pt x="1325" y="1836"/>
                </a:lnTo>
                <a:close/>
                <a:moveTo>
                  <a:pt x="1121" y="1158"/>
                </a:moveTo>
                <a:lnTo>
                  <a:pt x="1121" y="1534"/>
                </a:lnTo>
                <a:lnTo>
                  <a:pt x="1154" y="1519"/>
                </a:lnTo>
                <a:lnTo>
                  <a:pt x="1160" y="1479"/>
                </a:lnTo>
                <a:lnTo>
                  <a:pt x="1163" y="1434"/>
                </a:lnTo>
                <a:lnTo>
                  <a:pt x="1163" y="1388"/>
                </a:lnTo>
                <a:lnTo>
                  <a:pt x="1162" y="1342"/>
                </a:lnTo>
                <a:lnTo>
                  <a:pt x="1157" y="1297"/>
                </a:lnTo>
                <a:lnTo>
                  <a:pt x="1150" y="1254"/>
                </a:lnTo>
                <a:lnTo>
                  <a:pt x="1141" y="1216"/>
                </a:lnTo>
                <a:lnTo>
                  <a:pt x="1132" y="1184"/>
                </a:lnTo>
                <a:lnTo>
                  <a:pt x="1121" y="1158"/>
                </a:lnTo>
                <a:close/>
                <a:moveTo>
                  <a:pt x="585" y="1158"/>
                </a:moveTo>
                <a:lnTo>
                  <a:pt x="576" y="1180"/>
                </a:lnTo>
                <a:lnTo>
                  <a:pt x="566" y="1208"/>
                </a:lnTo>
                <a:lnTo>
                  <a:pt x="558" y="1242"/>
                </a:lnTo>
                <a:lnTo>
                  <a:pt x="551" y="1278"/>
                </a:lnTo>
                <a:lnTo>
                  <a:pt x="546" y="1319"/>
                </a:lnTo>
                <a:lnTo>
                  <a:pt x="544" y="1361"/>
                </a:lnTo>
                <a:lnTo>
                  <a:pt x="542" y="1402"/>
                </a:lnTo>
                <a:lnTo>
                  <a:pt x="542" y="1443"/>
                </a:lnTo>
                <a:lnTo>
                  <a:pt x="546" y="1483"/>
                </a:lnTo>
                <a:lnTo>
                  <a:pt x="552" y="1520"/>
                </a:lnTo>
                <a:lnTo>
                  <a:pt x="585" y="1534"/>
                </a:lnTo>
                <a:lnTo>
                  <a:pt x="585" y="1158"/>
                </a:lnTo>
                <a:close/>
                <a:moveTo>
                  <a:pt x="1838" y="899"/>
                </a:moveTo>
                <a:lnTo>
                  <a:pt x="2129" y="899"/>
                </a:lnTo>
                <a:lnTo>
                  <a:pt x="2129" y="1038"/>
                </a:lnTo>
                <a:lnTo>
                  <a:pt x="1838" y="1038"/>
                </a:lnTo>
                <a:lnTo>
                  <a:pt x="1838" y="899"/>
                </a:lnTo>
                <a:close/>
                <a:moveTo>
                  <a:pt x="853" y="833"/>
                </a:moveTo>
                <a:lnTo>
                  <a:pt x="789" y="1253"/>
                </a:lnTo>
                <a:lnTo>
                  <a:pt x="853" y="1340"/>
                </a:lnTo>
                <a:lnTo>
                  <a:pt x="854" y="1340"/>
                </a:lnTo>
                <a:lnTo>
                  <a:pt x="917" y="1253"/>
                </a:lnTo>
                <a:lnTo>
                  <a:pt x="854" y="833"/>
                </a:lnTo>
                <a:lnTo>
                  <a:pt x="853" y="833"/>
                </a:lnTo>
                <a:close/>
                <a:moveTo>
                  <a:pt x="3119" y="754"/>
                </a:moveTo>
                <a:lnTo>
                  <a:pt x="3079" y="757"/>
                </a:lnTo>
                <a:lnTo>
                  <a:pt x="3042" y="765"/>
                </a:lnTo>
                <a:lnTo>
                  <a:pt x="3007" y="779"/>
                </a:lnTo>
                <a:lnTo>
                  <a:pt x="2971" y="798"/>
                </a:lnTo>
                <a:lnTo>
                  <a:pt x="2941" y="822"/>
                </a:lnTo>
                <a:lnTo>
                  <a:pt x="2915" y="849"/>
                </a:lnTo>
                <a:lnTo>
                  <a:pt x="2893" y="879"/>
                </a:lnTo>
                <a:lnTo>
                  <a:pt x="2874" y="911"/>
                </a:lnTo>
                <a:lnTo>
                  <a:pt x="2862" y="947"/>
                </a:lnTo>
                <a:lnTo>
                  <a:pt x="2853" y="984"/>
                </a:lnTo>
                <a:lnTo>
                  <a:pt x="2851" y="1021"/>
                </a:lnTo>
                <a:lnTo>
                  <a:pt x="2853" y="1059"/>
                </a:lnTo>
                <a:lnTo>
                  <a:pt x="2862" y="1097"/>
                </a:lnTo>
                <a:lnTo>
                  <a:pt x="2876" y="1134"/>
                </a:lnTo>
                <a:lnTo>
                  <a:pt x="2894" y="1168"/>
                </a:lnTo>
                <a:lnTo>
                  <a:pt x="2917" y="1197"/>
                </a:lnTo>
                <a:lnTo>
                  <a:pt x="2944" y="1224"/>
                </a:lnTo>
                <a:lnTo>
                  <a:pt x="2974" y="1247"/>
                </a:lnTo>
                <a:lnTo>
                  <a:pt x="3007" y="1265"/>
                </a:lnTo>
                <a:lnTo>
                  <a:pt x="3042" y="1278"/>
                </a:lnTo>
                <a:lnTo>
                  <a:pt x="3079" y="1286"/>
                </a:lnTo>
                <a:lnTo>
                  <a:pt x="3119" y="1289"/>
                </a:lnTo>
                <a:lnTo>
                  <a:pt x="3157" y="1286"/>
                </a:lnTo>
                <a:lnTo>
                  <a:pt x="3193" y="1278"/>
                </a:lnTo>
                <a:lnTo>
                  <a:pt x="3230" y="1265"/>
                </a:lnTo>
                <a:lnTo>
                  <a:pt x="3265" y="1245"/>
                </a:lnTo>
                <a:lnTo>
                  <a:pt x="3295" y="1222"/>
                </a:lnTo>
                <a:lnTo>
                  <a:pt x="3322" y="1195"/>
                </a:lnTo>
                <a:lnTo>
                  <a:pt x="3344" y="1164"/>
                </a:lnTo>
                <a:lnTo>
                  <a:pt x="3362" y="1131"/>
                </a:lnTo>
                <a:lnTo>
                  <a:pt x="3375" y="1097"/>
                </a:lnTo>
                <a:lnTo>
                  <a:pt x="3382" y="1060"/>
                </a:lnTo>
                <a:lnTo>
                  <a:pt x="3386" y="1023"/>
                </a:lnTo>
                <a:lnTo>
                  <a:pt x="3382" y="985"/>
                </a:lnTo>
                <a:lnTo>
                  <a:pt x="3375" y="947"/>
                </a:lnTo>
                <a:lnTo>
                  <a:pt x="3362" y="910"/>
                </a:lnTo>
                <a:lnTo>
                  <a:pt x="3342" y="876"/>
                </a:lnTo>
                <a:lnTo>
                  <a:pt x="3320" y="845"/>
                </a:lnTo>
                <a:lnTo>
                  <a:pt x="3293" y="819"/>
                </a:lnTo>
                <a:lnTo>
                  <a:pt x="3262" y="797"/>
                </a:lnTo>
                <a:lnTo>
                  <a:pt x="3229" y="779"/>
                </a:lnTo>
                <a:lnTo>
                  <a:pt x="3193" y="765"/>
                </a:lnTo>
                <a:lnTo>
                  <a:pt x="3157" y="757"/>
                </a:lnTo>
                <a:lnTo>
                  <a:pt x="3119" y="754"/>
                </a:lnTo>
                <a:close/>
                <a:moveTo>
                  <a:pt x="3254" y="494"/>
                </a:moveTo>
                <a:lnTo>
                  <a:pt x="3271" y="498"/>
                </a:lnTo>
                <a:lnTo>
                  <a:pt x="3342" y="525"/>
                </a:lnTo>
                <a:lnTo>
                  <a:pt x="3358" y="533"/>
                </a:lnTo>
                <a:lnTo>
                  <a:pt x="3371" y="544"/>
                </a:lnTo>
                <a:lnTo>
                  <a:pt x="3380" y="559"/>
                </a:lnTo>
                <a:lnTo>
                  <a:pt x="3385" y="576"/>
                </a:lnTo>
                <a:lnTo>
                  <a:pt x="3386" y="593"/>
                </a:lnTo>
                <a:lnTo>
                  <a:pt x="3382" y="611"/>
                </a:lnTo>
                <a:lnTo>
                  <a:pt x="3362" y="667"/>
                </a:lnTo>
                <a:lnTo>
                  <a:pt x="3395" y="692"/>
                </a:lnTo>
                <a:lnTo>
                  <a:pt x="3425" y="720"/>
                </a:lnTo>
                <a:lnTo>
                  <a:pt x="3452" y="752"/>
                </a:lnTo>
                <a:lnTo>
                  <a:pt x="3508" y="726"/>
                </a:lnTo>
                <a:lnTo>
                  <a:pt x="3525" y="721"/>
                </a:lnTo>
                <a:lnTo>
                  <a:pt x="3542" y="721"/>
                </a:lnTo>
                <a:lnTo>
                  <a:pt x="3559" y="725"/>
                </a:lnTo>
                <a:lnTo>
                  <a:pt x="3574" y="732"/>
                </a:lnTo>
                <a:lnTo>
                  <a:pt x="3587" y="744"/>
                </a:lnTo>
                <a:lnTo>
                  <a:pt x="3597" y="759"/>
                </a:lnTo>
                <a:lnTo>
                  <a:pt x="3628" y="828"/>
                </a:lnTo>
                <a:lnTo>
                  <a:pt x="3634" y="845"/>
                </a:lnTo>
                <a:lnTo>
                  <a:pt x="3634" y="863"/>
                </a:lnTo>
                <a:lnTo>
                  <a:pt x="3630" y="881"/>
                </a:lnTo>
                <a:lnTo>
                  <a:pt x="3623" y="895"/>
                </a:lnTo>
                <a:lnTo>
                  <a:pt x="3611" y="909"/>
                </a:lnTo>
                <a:lnTo>
                  <a:pt x="3595" y="917"/>
                </a:lnTo>
                <a:lnTo>
                  <a:pt x="3541" y="943"/>
                </a:lnTo>
                <a:lnTo>
                  <a:pt x="3547" y="985"/>
                </a:lnTo>
                <a:lnTo>
                  <a:pt x="3548" y="1026"/>
                </a:lnTo>
                <a:lnTo>
                  <a:pt x="3546" y="1067"/>
                </a:lnTo>
                <a:lnTo>
                  <a:pt x="3602" y="1088"/>
                </a:lnTo>
                <a:lnTo>
                  <a:pt x="3618" y="1097"/>
                </a:lnTo>
                <a:lnTo>
                  <a:pt x="3630" y="1109"/>
                </a:lnTo>
                <a:lnTo>
                  <a:pt x="3640" y="1123"/>
                </a:lnTo>
                <a:lnTo>
                  <a:pt x="3645" y="1140"/>
                </a:lnTo>
                <a:lnTo>
                  <a:pt x="3646" y="1157"/>
                </a:lnTo>
                <a:lnTo>
                  <a:pt x="3641" y="1175"/>
                </a:lnTo>
                <a:lnTo>
                  <a:pt x="3616" y="1245"/>
                </a:lnTo>
                <a:lnTo>
                  <a:pt x="3607" y="1261"/>
                </a:lnTo>
                <a:lnTo>
                  <a:pt x="3596" y="1275"/>
                </a:lnTo>
                <a:lnTo>
                  <a:pt x="3580" y="1283"/>
                </a:lnTo>
                <a:lnTo>
                  <a:pt x="3564" y="1289"/>
                </a:lnTo>
                <a:lnTo>
                  <a:pt x="3546" y="1289"/>
                </a:lnTo>
                <a:lnTo>
                  <a:pt x="3528" y="1286"/>
                </a:lnTo>
                <a:lnTo>
                  <a:pt x="3473" y="1265"/>
                </a:lnTo>
                <a:lnTo>
                  <a:pt x="3447" y="1298"/>
                </a:lnTo>
                <a:lnTo>
                  <a:pt x="3419" y="1329"/>
                </a:lnTo>
                <a:lnTo>
                  <a:pt x="3389" y="1356"/>
                </a:lnTo>
                <a:lnTo>
                  <a:pt x="3413" y="1411"/>
                </a:lnTo>
                <a:lnTo>
                  <a:pt x="3418" y="1428"/>
                </a:lnTo>
                <a:lnTo>
                  <a:pt x="3419" y="1445"/>
                </a:lnTo>
                <a:lnTo>
                  <a:pt x="3416" y="1463"/>
                </a:lnTo>
                <a:lnTo>
                  <a:pt x="3407" y="1477"/>
                </a:lnTo>
                <a:lnTo>
                  <a:pt x="3396" y="1491"/>
                </a:lnTo>
                <a:lnTo>
                  <a:pt x="3380" y="1501"/>
                </a:lnTo>
                <a:lnTo>
                  <a:pt x="3311" y="1531"/>
                </a:lnTo>
                <a:lnTo>
                  <a:pt x="3294" y="1537"/>
                </a:lnTo>
                <a:lnTo>
                  <a:pt x="3277" y="1537"/>
                </a:lnTo>
                <a:lnTo>
                  <a:pt x="3260" y="1534"/>
                </a:lnTo>
                <a:lnTo>
                  <a:pt x="3245" y="1526"/>
                </a:lnTo>
                <a:lnTo>
                  <a:pt x="3231" y="1514"/>
                </a:lnTo>
                <a:lnTo>
                  <a:pt x="3222" y="1498"/>
                </a:lnTo>
                <a:lnTo>
                  <a:pt x="3197" y="1444"/>
                </a:lnTo>
                <a:lnTo>
                  <a:pt x="3155" y="1450"/>
                </a:lnTo>
                <a:lnTo>
                  <a:pt x="3114" y="1452"/>
                </a:lnTo>
                <a:lnTo>
                  <a:pt x="3073" y="1449"/>
                </a:lnTo>
                <a:lnTo>
                  <a:pt x="3052" y="1506"/>
                </a:lnTo>
                <a:lnTo>
                  <a:pt x="3044" y="1522"/>
                </a:lnTo>
                <a:lnTo>
                  <a:pt x="3031" y="1534"/>
                </a:lnTo>
                <a:lnTo>
                  <a:pt x="3017" y="1544"/>
                </a:lnTo>
                <a:lnTo>
                  <a:pt x="2999" y="1549"/>
                </a:lnTo>
                <a:lnTo>
                  <a:pt x="2982" y="1550"/>
                </a:lnTo>
                <a:lnTo>
                  <a:pt x="2965" y="1545"/>
                </a:lnTo>
                <a:lnTo>
                  <a:pt x="2894" y="1519"/>
                </a:lnTo>
                <a:lnTo>
                  <a:pt x="2878" y="1510"/>
                </a:lnTo>
                <a:lnTo>
                  <a:pt x="2866" y="1499"/>
                </a:lnTo>
                <a:lnTo>
                  <a:pt x="2856" y="1485"/>
                </a:lnTo>
                <a:lnTo>
                  <a:pt x="2851" y="1468"/>
                </a:lnTo>
                <a:lnTo>
                  <a:pt x="2850" y="1450"/>
                </a:lnTo>
                <a:lnTo>
                  <a:pt x="2855" y="1432"/>
                </a:lnTo>
                <a:lnTo>
                  <a:pt x="2876" y="1377"/>
                </a:lnTo>
                <a:lnTo>
                  <a:pt x="2842" y="1351"/>
                </a:lnTo>
                <a:lnTo>
                  <a:pt x="2812" y="1323"/>
                </a:lnTo>
                <a:lnTo>
                  <a:pt x="2783" y="1292"/>
                </a:lnTo>
                <a:lnTo>
                  <a:pt x="2729" y="1317"/>
                </a:lnTo>
                <a:lnTo>
                  <a:pt x="2712" y="1323"/>
                </a:lnTo>
                <a:lnTo>
                  <a:pt x="2695" y="1323"/>
                </a:lnTo>
                <a:lnTo>
                  <a:pt x="2678" y="1319"/>
                </a:lnTo>
                <a:lnTo>
                  <a:pt x="2662" y="1310"/>
                </a:lnTo>
                <a:lnTo>
                  <a:pt x="2650" y="1299"/>
                </a:lnTo>
                <a:lnTo>
                  <a:pt x="2640" y="1283"/>
                </a:lnTo>
                <a:lnTo>
                  <a:pt x="2608" y="1215"/>
                </a:lnTo>
                <a:lnTo>
                  <a:pt x="2603" y="1197"/>
                </a:lnTo>
                <a:lnTo>
                  <a:pt x="2602" y="1180"/>
                </a:lnTo>
                <a:lnTo>
                  <a:pt x="2606" y="1163"/>
                </a:lnTo>
                <a:lnTo>
                  <a:pt x="2614" y="1148"/>
                </a:lnTo>
                <a:lnTo>
                  <a:pt x="2626" y="1135"/>
                </a:lnTo>
                <a:lnTo>
                  <a:pt x="2641" y="1125"/>
                </a:lnTo>
                <a:lnTo>
                  <a:pt x="2695" y="1100"/>
                </a:lnTo>
                <a:lnTo>
                  <a:pt x="2690" y="1059"/>
                </a:lnTo>
                <a:lnTo>
                  <a:pt x="2688" y="1017"/>
                </a:lnTo>
                <a:lnTo>
                  <a:pt x="2690" y="976"/>
                </a:lnTo>
                <a:lnTo>
                  <a:pt x="2635" y="956"/>
                </a:lnTo>
                <a:lnTo>
                  <a:pt x="2619" y="947"/>
                </a:lnTo>
                <a:lnTo>
                  <a:pt x="2606" y="936"/>
                </a:lnTo>
                <a:lnTo>
                  <a:pt x="2597" y="920"/>
                </a:lnTo>
                <a:lnTo>
                  <a:pt x="2591" y="904"/>
                </a:lnTo>
                <a:lnTo>
                  <a:pt x="2591" y="886"/>
                </a:lnTo>
                <a:lnTo>
                  <a:pt x="2594" y="868"/>
                </a:lnTo>
                <a:lnTo>
                  <a:pt x="2620" y="797"/>
                </a:lnTo>
                <a:lnTo>
                  <a:pt x="2629" y="782"/>
                </a:lnTo>
                <a:lnTo>
                  <a:pt x="2641" y="769"/>
                </a:lnTo>
                <a:lnTo>
                  <a:pt x="2656" y="760"/>
                </a:lnTo>
                <a:lnTo>
                  <a:pt x="2673" y="755"/>
                </a:lnTo>
                <a:lnTo>
                  <a:pt x="2690" y="754"/>
                </a:lnTo>
                <a:lnTo>
                  <a:pt x="2707" y="758"/>
                </a:lnTo>
                <a:lnTo>
                  <a:pt x="2764" y="779"/>
                </a:lnTo>
                <a:lnTo>
                  <a:pt x="2788" y="746"/>
                </a:lnTo>
                <a:lnTo>
                  <a:pt x="2817" y="715"/>
                </a:lnTo>
                <a:lnTo>
                  <a:pt x="2849" y="687"/>
                </a:lnTo>
                <a:lnTo>
                  <a:pt x="2823" y="633"/>
                </a:lnTo>
                <a:lnTo>
                  <a:pt x="2818" y="615"/>
                </a:lnTo>
                <a:lnTo>
                  <a:pt x="2817" y="598"/>
                </a:lnTo>
                <a:lnTo>
                  <a:pt x="2822" y="581"/>
                </a:lnTo>
                <a:lnTo>
                  <a:pt x="2829" y="565"/>
                </a:lnTo>
                <a:lnTo>
                  <a:pt x="2841" y="553"/>
                </a:lnTo>
                <a:lnTo>
                  <a:pt x="2856" y="543"/>
                </a:lnTo>
                <a:lnTo>
                  <a:pt x="2925" y="511"/>
                </a:lnTo>
                <a:lnTo>
                  <a:pt x="2942" y="506"/>
                </a:lnTo>
                <a:lnTo>
                  <a:pt x="2960" y="505"/>
                </a:lnTo>
                <a:lnTo>
                  <a:pt x="2976" y="510"/>
                </a:lnTo>
                <a:lnTo>
                  <a:pt x="2992" y="517"/>
                </a:lnTo>
                <a:lnTo>
                  <a:pt x="3004" y="530"/>
                </a:lnTo>
                <a:lnTo>
                  <a:pt x="3014" y="544"/>
                </a:lnTo>
                <a:lnTo>
                  <a:pt x="3040" y="598"/>
                </a:lnTo>
                <a:lnTo>
                  <a:pt x="3082" y="593"/>
                </a:lnTo>
                <a:lnTo>
                  <a:pt x="3122" y="592"/>
                </a:lnTo>
                <a:lnTo>
                  <a:pt x="3164" y="595"/>
                </a:lnTo>
                <a:lnTo>
                  <a:pt x="3185" y="538"/>
                </a:lnTo>
                <a:lnTo>
                  <a:pt x="3193" y="522"/>
                </a:lnTo>
                <a:lnTo>
                  <a:pt x="3204" y="510"/>
                </a:lnTo>
                <a:lnTo>
                  <a:pt x="3220" y="500"/>
                </a:lnTo>
                <a:lnTo>
                  <a:pt x="3236" y="495"/>
                </a:lnTo>
                <a:lnTo>
                  <a:pt x="3254" y="494"/>
                </a:lnTo>
                <a:close/>
                <a:moveTo>
                  <a:pt x="3131" y="256"/>
                </a:moveTo>
                <a:lnTo>
                  <a:pt x="3057" y="259"/>
                </a:lnTo>
                <a:lnTo>
                  <a:pt x="2985" y="269"/>
                </a:lnTo>
                <a:lnTo>
                  <a:pt x="2916" y="286"/>
                </a:lnTo>
                <a:lnTo>
                  <a:pt x="2849" y="310"/>
                </a:lnTo>
                <a:lnTo>
                  <a:pt x="2785" y="338"/>
                </a:lnTo>
                <a:lnTo>
                  <a:pt x="2725" y="372"/>
                </a:lnTo>
                <a:lnTo>
                  <a:pt x="2667" y="412"/>
                </a:lnTo>
                <a:lnTo>
                  <a:pt x="2614" y="456"/>
                </a:lnTo>
                <a:lnTo>
                  <a:pt x="2565" y="505"/>
                </a:lnTo>
                <a:lnTo>
                  <a:pt x="2521" y="559"/>
                </a:lnTo>
                <a:lnTo>
                  <a:pt x="2482" y="615"/>
                </a:lnTo>
                <a:lnTo>
                  <a:pt x="2447" y="677"/>
                </a:lnTo>
                <a:lnTo>
                  <a:pt x="2418" y="741"/>
                </a:lnTo>
                <a:lnTo>
                  <a:pt x="2396" y="807"/>
                </a:lnTo>
                <a:lnTo>
                  <a:pt x="2378" y="877"/>
                </a:lnTo>
                <a:lnTo>
                  <a:pt x="2367" y="948"/>
                </a:lnTo>
                <a:lnTo>
                  <a:pt x="2365" y="1022"/>
                </a:lnTo>
                <a:lnTo>
                  <a:pt x="2367" y="1096"/>
                </a:lnTo>
                <a:lnTo>
                  <a:pt x="2378" y="1168"/>
                </a:lnTo>
                <a:lnTo>
                  <a:pt x="2396" y="1237"/>
                </a:lnTo>
                <a:lnTo>
                  <a:pt x="2418" y="1304"/>
                </a:lnTo>
                <a:lnTo>
                  <a:pt x="2447" y="1368"/>
                </a:lnTo>
                <a:lnTo>
                  <a:pt x="2482" y="1428"/>
                </a:lnTo>
                <a:lnTo>
                  <a:pt x="2521" y="1485"/>
                </a:lnTo>
                <a:lnTo>
                  <a:pt x="2565" y="1539"/>
                </a:lnTo>
                <a:lnTo>
                  <a:pt x="2614" y="1588"/>
                </a:lnTo>
                <a:lnTo>
                  <a:pt x="2667" y="1632"/>
                </a:lnTo>
                <a:lnTo>
                  <a:pt x="2725" y="1671"/>
                </a:lnTo>
                <a:lnTo>
                  <a:pt x="2785" y="1706"/>
                </a:lnTo>
                <a:lnTo>
                  <a:pt x="2849" y="1734"/>
                </a:lnTo>
                <a:lnTo>
                  <a:pt x="2916" y="1757"/>
                </a:lnTo>
                <a:lnTo>
                  <a:pt x="2985" y="1774"/>
                </a:lnTo>
                <a:lnTo>
                  <a:pt x="3057" y="1784"/>
                </a:lnTo>
                <a:lnTo>
                  <a:pt x="3131" y="1788"/>
                </a:lnTo>
                <a:lnTo>
                  <a:pt x="3204" y="1784"/>
                </a:lnTo>
                <a:lnTo>
                  <a:pt x="3276" y="1774"/>
                </a:lnTo>
                <a:lnTo>
                  <a:pt x="3346" y="1757"/>
                </a:lnTo>
                <a:lnTo>
                  <a:pt x="3412" y="1734"/>
                </a:lnTo>
                <a:lnTo>
                  <a:pt x="3476" y="1706"/>
                </a:lnTo>
                <a:lnTo>
                  <a:pt x="3537" y="1671"/>
                </a:lnTo>
                <a:lnTo>
                  <a:pt x="3593" y="1632"/>
                </a:lnTo>
                <a:lnTo>
                  <a:pt x="3646" y="1588"/>
                </a:lnTo>
                <a:lnTo>
                  <a:pt x="3695" y="1539"/>
                </a:lnTo>
                <a:lnTo>
                  <a:pt x="3740" y="1485"/>
                </a:lnTo>
                <a:lnTo>
                  <a:pt x="3780" y="1428"/>
                </a:lnTo>
                <a:lnTo>
                  <a:pt x="3814" y="1368"/>
                </a:lnTo>
                <a:lnTo>
                  <a:pt x="3843" y="1304"/>
                </a:lnTo>
                <a:lnTo>
                  <a:pt x="3866" y="1237"/>
                </a:lnTo>
                <a:lnTo>
                  <a:pt x="3883" y="1168"/>
                </a:lnTo>
                <a:lnTo>
                  <a:pt x="3893" y="1096"/>
                </a:lnTo>
                <a:lnTo>
                  <a:pt x="3897" y="1022"/>
                </a:lnTo>
                <a:lnTo>
                  <a:pt x="3893" y="948"/>
                </a:lnTo>
                <a:lnTo>
                  <a:pt x="3883" y="877"/>
                </a:lnTo>
                <a:lnTo>
                  <a:pt x="3866" y="807"/>
                </a:lnTo>
                <a:lnTo>
                  <a:pt x="3843" y="741"/>
                </a:lnTo>
                <a:lnTo>
                  <a:pt x="3814" y="677"/>
                </a:lnTo>
                <a:lnTo>
                  <a:pt x="3780" y="615"/>
                </a:lnTo>
                <a:lnTo>
                  <a:pt x="3740" y="559"/>
                </a:lnTo>
                <a:lnTo>
                  <a:pt x="3695" y="505"/>
                </a:lnTo>
                <a:lnTo>
                  <a:pt x="3646" y="456"/>
                </a:lnTo>
                <a:lnTo>
                  <a:pt x="3593" y="412"/>
                </a:lnTo>
                <a:lnTo>
                  <a:pt x="3537" y="372"/>
                </a:lnTo>
                <a:lnTo>
                  <a:pt x="3476" y="338"/>
                </a:lnTo>
                <a:lnTo>
                  <a:pt x="3412" y="310"/>
                </a:lnTo>
                <a:lnTo>
                  <a:pt x="3346" y="286"/>
                </a:lnTo>
                <a:lnTo>
                  <a:pt x="3276" y="269"/>
                </a:lnTo>
                <a:lnTo>
                  <a:pt x="3204" y="259"/>
                </a:lnTo>
                <a:lnTo>
                  <a:pt x="3131" y="256"/>
                </a:lnTo>
                <a:close/>
                <a:moveTo>
                  <a:pt x="853" y="220"/>
                </a:moveTo>
                <a:lnTo>
                  <a:pt x="896" y="224"/>
                </a:lnTo>
                <a:lnTo>
                  <a:pt x="935" y="234"/>
                </a:lnTo>
                <a:lnTo>
                  <a:pt x="973" y="250"/>
                </a:lnTo>
                <a:lnTo>
                  <a:pt x="1008" y="270"/>
                </a:lnTo>
                <a:lnTo>
                  <a:pt x="1038" y="296"/>
                </a:lnTo>
                <a:lnTo>
                  <a:pt x="1064" y="327"/>
                </a:lnTo>
                <a:lnTo>
                  <a:pt x="1085" y="361"/>
                </a:lnTo>
                <a:lnTo>
                  <a:pt x="1101" y="398"/>
                </a:lnTo>
                <a:lnTo>
                  <a:pt x="1111" y="439"/>
                </a:lnTo>
                <a:lnTo>
                  <a:pt x="1114" y="482"/>
                </a:lnTo>
                <a:lnTo>
                  <a:pt x="1111" y="523"/>
                </a:lnTo>
                <a:lnTo>
                  <a:pt x="1101" y="564"/>
                </a:lnTo>
                <a:lnTo>
                  <a:pt x="1085" y="601"/>
                </a:lnTo>
                <a:lnTo>
                  <a:pt x="1064" y="635"/>
                </a:lnTo>
                <a:lnTo>
                  <a:pt x="1038" y="666"/>
                </a:lnTo>
                <a:lnTo>
                  <a:pt x="1008" y="692"/>
                </a:lnTo>
                <a:lnTo>
                  <a:pt x="973" y="712"/>
                </a:lnTo>
                <a:lnTo>
                  <a:pt x="935" y="728"/>
                </a:lnTo>
                <a:lnTo>
                  <a:pt x="896" y="738"/>
                </a:lnTo>
                <a:lnTo>
                  <a:pt x="853" y="742"/>
                </a:lnTo>
                <a:lnTo>
                  <a:pt x="811" y="738"/>
                </a:lnTo>
                <a:lnTo>
                  <a:pt x="771" y="728"/>
                </a:lnTo>
                <a:lnTo>
                  <a:pt x="733" y="712"/>
                </a:lnTo>
                <a:lnTo>
                  <a:pt x="700" y="692"/>
                </a:lnTo>
                <a:lnTo>
                  <a:pt x="669" y="666"/>
                </a:lnTo>
                <a:lnTo>
                  <a:pt x="643" y="635"/>
                </a:lnTo>
                <a:lnTo>
                  <a:pt x="621" y="601"/>
                </a:lnTo>
                <a:lnTo>
                  <a:pt x="605" y="564"/>
                </a:lnTo>
                <a:lnTo>
                  <a:pt x="595" y="523"/>
                </a:lnTo>
                <a:lnTo>
                  <a:pt x="593" y="482"/>
                </a:lnTo>
                <a:lnTo>
                  <a:pt x="595" y="439"/>
                </a:lnTo>
                <a:lnTo>
                  <a:pt x="605" y="398"/>
                </a:lnTo>
                <a:lnTo>
                  <a:pt x="621" y="361"/>
                </a:lnTo>
                <a:lnTo>
                  <a:pt x="643" y="327"/>
                </a:lnTo>
                <a:lnTo>
                  <a:pt x="669" y="296"/>
                </a:lnTo>
                <a:lnTo>
                  <a:pt x="700" y="270"/>
                </a:lnTo>
                <a:lnTo>
                  <a:pt x="733" y="250"/>
                </a:lnTo>
                <a:lnTo>
                  <a:pt x="771" y="234"/>
                </a:lnTo>
                <a:lnTo>
                  <a:pt x="811" y="224"/>
                </a:lnTo>
                <a:lnTo>
                  <a:pt x="853" y="220"/>
                </a:lnTo>
                <a:close/>
                <a:moveTo>
                  <a:pt x="3131" y="140"/>
                </a:moveTo>
                <a:lnTo>
                  <a:pt x="3211" y="144"/>
                </a:lnTo>
                <a:lnTo>
                  <a:pt x="3289" y="154"/>
                </a:lnTo>
                <a:lnTo>
                  <a:pt x="3364" y="171"/>
                </a:lnTo>
                <a:lnTo>
                  <a:pt x="3438" y="196"/>
                </a:lnTo>
                <a:lnTo>
                  <a:pt x="3508" y="225"/>
                </a:lnTo>
                <a:lnTo>
                  <a:pt x="3575" y="261"/>
                </a:lnTo>
                <a:lnTo>
                  <a:pt x="3639" y="301"/>
                </a:lnTo>
                <a:lnTo>
                  <a:pt x="3698" y="348"/>
                </a:lnTo>
                <a:lnTo>
                  <a:pt x="3753" y="398"/>
                </a:lnTo>
                <a:lnTo>
                  <a:pt x="3805" y="455"/>
                </a:lnTo>
                <a:lnTo>
                  <a:pt x="3850" y="514"/>
                </a:lnTo>
                <a:lnTo>
                  <a:pt x="3892" y="577"/>
                </a:lnTo>
                <a:lnTo>
                  <a:pt x="3927" y="644"/>
                </a:lnTo>
                <a:lnTo>
                  <a:pt x="3957" y="715"/>
                </a:lnTo>
                <a:lnTo>
                  <a:pt x="3980" y="787"/>
                </a:lnTo>
                <a:lnTo>
                  <a:pt x="3997" y="863"/>
                </a:lnTo>
                <a:lnTo>
                  <a:pt x="4008" y="942"/>
                </a:lnTo>
                <a:lnTo>
                  <a:pt x="4012" y="1022"/>
                </a:lnTo>
                <a:lnTo>
                  <a:pt x="4008" y="1102"/>
                </a:lnTo>
                <a:lnTo>
                  <a:pt x="3997" y="1180"/>
                </a:lnTo>
                <a:lnTo>
                  <a:pt x="3980" y="1256"/>
                </a:lnTo>
                <a:lnTo>
                  <a:pt x="3957" y="1329"/>
                </a:lnTo>
                <a:lnTo>
                  <a:pt x="3927" y="1400"/>
                </a:lnTo>
                <a:lnTo>
                  <a:pt x="3892" y="1466"/>
                </a:lnTo>
                <a:lnTo>
                  <a:pt x="3850" y="1530"/>
                </a:lnTo>
                <a:lnTo>
                  <a:pt x="3805" y="1590"/>
                </a:lnTo>
                <a:lnTo>
                  <a:pt x="3753" y="1646"/>
                </a:lnTo>
                <a:lnTo>
                  <a:pt x="3698" y="1696"/>
                </a:lnTo>
                <a:lnTo>
                  <a:pt x="3639" y="1743"/>
                </a:lnTo>
                <a:lnTo>
                  <a:pt x="3575" y="1783"/>
                </a:lnTo>
                <a:lnTo>
                  <a:pt x="3508" y="1819"/>
                </a:lnTo>
                <a:lnTo>
                  <a:pt x="3438" y="1848"/>
                </a:lnTo>
                <a:lnTo>
                  <a:pt x="3364" y="1873"/>
                </a:lnTo>
                <a:lnTo>
                  <a:pt x="3289" y="1890"/>
                </a:lnTo>
                <a:lnTo>
                  <a:pt x="3211" y="1900"/>
                </a:lnTo>
                <a:lnTo>
                  <a:pt x="3131" y="1903"/>
                </a:lnTo>
                <a:lnTo>
                  <a:pt x="3050" y="1900"/>
                </a:lnTo>
                <a:lnTo>
                  <a:pt x="2972" y="1890"/>
                </a:lnTo>
                <a:lnTo>
                  <a:pt x="2896" y="1873"/>
                </a:lnTo>
                <a:lnTo>
                  <a:pt x="2823" y="1848"/>
                </a:lnTo>
                <a:lnTo>
                  <a:pt x="2753" y="1819"/>
                </a:lnTo>
                <a:lnTo>
                  <a:pt x="2685" y="1783"/>
                </a:lnTo>
                <a:lnTo>
                  <a:pt x="2623" y="1743"/>
                </a:lnTo>
                <a:lnTo>
                  <a:pt x="2563" y="1696"/>
                </a:lnTo>
                <a:lnTo>
                  <a:pt x="2507" y="1646"/>
                </a:lnTo>
                <a:lnTo>
                  <a:pt x="2457" y="1589"/>
                </a:lnTo>
                <a:lnTo>
                  <a:pt x="2410" y="1530"/>
                </a:lnTo>
                <a:lnTo>
                  <a:pt x="2370" y="1466"/>
                </a:lnTo>
                <a:lnTo>
                  <a:pt x="2334" y="1400"/>
                </a:lnTo>
                <a:lnTo>
                  <a:pt x="2305" y="1329"/>
                </a:lnTo>
                <a:lnTo>
                  <a:pt x="2280" y="1256"/>
                </a:lnTo>
                <a:lnTo>
                  <a:pt x="2263" y="1180"/>
                </a:lnTo>
                <a:lnTo>
                  <a:pt x="2252" y="1102"/>
                </a:lnTo>
                <a:lnTo>
                  <a:pt x="2250" y="1022"/>
                </a:lnTo>
                <a:lnTo>
                  <a:pt x="2252" y="942"/>
                </a:lnTo>
                <a:lnTo>
                  <a:pt x="2263" y="863"/>
                </a:lnTo>
                <a:lnTo>
                  <a:pt x="2280" y="787"/>
                </a:lnTo>
                <a:lnTo>
                  <a:pt x="2305" y="715"/>
                </a:lnTo>
                <a:lnTo>
                  <a:pt x="2334" y="644"/>
                </a:lnTo>
                <a:lnTo>
                  <a:pt x="2370" y="577"/>
                </a:lnTo>
                <a:lnTo>
                  <a:pt x="2410" y="514"/>
                </a:lnTo>
                <a:lnTo>
                  <a:pt x="2457" y="455"/>
                </a:lnTo>
                <a:lnTo>
                  <a:pt x="2507" y="398"/>
                </a:lnTo>
                <a:lnTo>
                  <a:pt x="2563" y="348"/>
                </a:lnTo>
                <a:lnTo>
                  <a:pt x="2623" y="301"/>
                </a:lnTo>
                <a:lnTo>
                  <a:pt x="2685" y="261"/>
                </a:lnTo>
                <a:lnTo>
                  <a:pt x="2753" y="225"/>
                </a:lnTo>
                <a:lnTo>
                  <a:pt x="2823" y="196"/>
                </a:lnTo>
                <a:lnTo>
                  <a:pt x="2896" y="171"/>
                </a:lnTo>
                <a:lnTo>
                  <a:pt x="2972" y="154"/>
                </a:lnTo>
                <a:lnTo>
                  <a:pt x="3050" y="144"/>
                </a:lnTo>
                <a:lnTo>
                  <a:pt x="3131" y="140"/>
                </a:lnTo>
                <a:close/>
                <a:moveTo>
                  <a:pt x="853" y="122"/>
                </a:moveTo>
                <a:lnTo>
                  <a:pt x="778" y="126"/>
                </a:lnTo>
                <a:lnTo>
                  <a:pt x="706" y="137"/>
                </a:lnTo>
                <a:lnTo>
                  <a:pt x="636" y="155"/>
                </a:lnTo>
                <a:lnTo>
                  <a:pt x="568" y="180"/>
                </a:lnTo>
                <a:lnTo>
                  <a:pt x="504" y="210"/>
                </a:lnTo>
                <a:lnTo>
                  <a:pt x="444" y="247"/>
                </a:lnTo>
                <a:lnTo>
                  <a:pt x="388" y="289"/>
                </a:lnTo>
                <a:lnTo>
                  <a:pt x="336" y="337"/>
                </a:lnTo>
                <a:lnTo>
                  <a:pt x="290" y="388"/>
                </a:lnTo>
                <a:lnTo>
                  <a:pt x="247" y="445"/>
                </a:lnTo>
                <a:lnTo>
                  <a:pt x="210" y="505"/>
                </a:lnTo>
                <a:lnTo>
                  <a:pt x="179" y="569"/>
                </a:lnTo>
                <a:lnTo>
                  <a:pt x="155" y="636"/>
                </a:lnTo>
                <a:lnTo>
                  <a:pt x="137" y="706"/>
                </a:lnTo>
                <a:lnTo>
                  <a:pt x="126" y="779"/>
                </a:lnTo>
                <a:lnTo>
                  <a:pt x="122" y="854"/>
                </a:lnTo>
                <a:lnTo>
                  <a:pt x="125" y="921"/>
                </a:lnTo>
                <a:lnTo>
                  <a:pt x="135" y="989"/>
                </a:lnTo>
                <a:lnTo>
                  <a:pt x="150" y="1053"/>
                </a:lnTo>
                <a:lnTo>
                  <a:pt x="171" y="1115"/>
                </a:lnTo>
                <a:lnTo>
                  <a:pt x="196" y="1174"/>
                </a:lnTo>
                <a:lnTo>
                  <a:pt x="227" y="1231"/>
                </a:lnTo>
                <a:lnTo>
                  <a:pt x="263" y="1285"/>
                </a:lnTo>
                <a:lnTo>
                  <a:pt x="303" y="1335"/>
                </a:lnTo>
                <a:lnTo>
                  <a:pt x="347" y="1380"/>
                </a:lnTo>
                <a:lnTo>
                  <a:pt x="346" y="1359"/>
                </a:lnTo>
                <a:lnTo>
                  <a:pt x="346" y="1342"/>
                </a:lnTo>
                <a:lnTo>
                  <a:pt x="345" y="1329"/>
                </a:lnTo>
                <a:lnTo>
                  <a:pt x="346" y="1274"/>
                </a:lnTo>
                <a:lnTo>
                  <a:pt x="352" y="1222"/>
                </a:lnTo>
                <a:lnTo>
                  <a:pt x="363" y="1173"/>
                </a:lnTo>
                <a:lnTo>
                  <a:pt x="378" y="1127"/>
                </a:lnTo>
                <a:lnTo>
                  <a:pt x="398" y="1086"/>
                </a:lnTo>
                <a:lnTo>
                  <a:pt x="420" y="1046"/>
                </a:lnTo>
                <a:lnTo>
                  <a:pt x="444" y="1010"/>
                </a:lnTo>
                <a:lnTo>
                  <a:pt x="471" y="976"/>
                </a:lnTo>
                <a:lnTo>
                  <a:pt x="500" y="946"/>
                </a:lnTo>
                <a:lnTo>
                  <a:pt x="528" y="917"/>
                </a:lnTo>
                <a:lnTo>
                  <a:pt x="556" y="893"/>
                </a:lnTo>
                <a:lnTo>
                  <a:pt x="584" y="870"/>
                </a:lnTo>
                <a:lnTo>
                  <a:pt x="611" y="850"/>
                </a:lnTo>
                <a:lnTo>
                  <a:pt x="637" y="833"/>
                </a:lnTo>
                <a:lnTo>
                  <a:pt x="659" y="818"/>
                </a:lnTo>
                <a:lnTo>
                  <a:pt x="680" y="806"/>
                </a:lnTo>
                <a:lnTo>
                  <a:pt x="686" y="802"/>
                </a:lnTo>
                <a:lnTo>
                  <a:pt x="692" y="800"/>
                </a:lnTo>
                <a:lnTo>
                  <a:pt x="723" y="781"/>
                </a:lnTo>
                <a:lnTo>
                  <a:pt x="756" y="766"/>
                </a:lnTo>
                <a:lnTo>
                  <a:pt x="789" y="757"/>
                </a:lnTo>
                <a:lnTo>
                  <a:pt x="790" y="757"/>
                </a:lnTo>
                <a:lnTo>
                  <a:pt x="853" y="823"/>
                </a:lnTo>
                <a:lnTo>
                  <a:pt x="918" y="758"/>
                </a:lnTo>
                <a:lnTo>
                  <a:pt x="951" y="768"/>
                </a:lnTo>
                <a:lnTo>
                  <a:pt x="983" y="781"/>
                </a:lnTo>
                <a:lnTo>
                  <a:pt x="1014" y="800"/>
                </a:lnTo>
                <a:lnTo>
                  <a:pt x="1020" y="802"/>
                </a:lnTo>
                <a:lnTo>
                  <a:pt x="1027" y="806"/>
                </a:lnTo>
                <a:lnTo>
                  <a:pt x="1047" y="818"/>
                </a:lnTo>
                <a:lnTo>
                  <a:pt x="1070" y="833"/>
                </a:lnTo>
                <a:lnTo>
                  <a:pt x="1096" y="851"/>
                </a:lnTo>
                <a:lnTo>
                  <a:pt x="1123" y="871"/>
                </a:lnTo>
                <a:lnTo>
                  <a:pt x="1151" y="893"/>
                </a:lnTo>
                <a:lnTo>
                  <a:pt x="1179" y="919"/>
                </a:lnTo>
                <a:lnTo>
                  <a:pt x="1209" y="947"/>
                </a:lnTo>
                <a:lnTo>
                  <a:pt x="1237" y="978"/>
                </a:lnTo>
                <a:lnTo>
                  <a:pt x="1263" y="1012"/>
                </a:lnTo>
                <a:lnTo>
                  <a:pt x="1289" y="1049"/>
                </a:lnTo>
                <a:lnTo>
                  <a:pt x="1311" y="1089"/>
                </a:lnTo>
                <a:lnTo>
                  <a:pt x="1329" y="1132"/>
                </a:lnTo>
                <a:lnTo>
                  <a:pt x="1344" y="1178"/>
                </a:lnTo>
                <a:lnTo>
                  <a:pt x="1355" y="1227"/>
                </a:lnTo>
                <a:lnTo>
                  <a:pt x="1361" y="1280"/>
                </a:lnTo>
                <a:lnTo>
                  <a:pt x="1360" y="1336"/>
                </a:lnTo>
                <a:lnTo>
                  <a:pt x="1360" y="1347"/>
                </a:lnTo>
                <a:lnTo>
                  <a:pt x="1359" y="1363"/>
                </a:lnTo>
                <a:lnTo>
                  <a:pt x="1359" y="1382"/>
                </a:lnTo>
                <a:lnTo>
                  <a:pt x="1403" y="1335"/>
                </a:lnTo>
                <a:lnTo>
                  <a:pt x="1442" y="1285"/>
                </a:lnTo>
                <a:lnTo>
                  <a:pt x="1479" y="1232"/>
                </a:lnTo>
                <a:lnTo>
                  <a:pt x="1510" y="1174"/>
                </a:lnTo>
                <a:lnTo>
                  <a:pt x="1535" y="1115"/>
                </a:lnTo>
                <a:lnTo>
                  <a:pt x="1556" y="1053"/>
                </a:lnTo>
                <a:lnTo>
                  <a:pt x="1572" y="989"/>
                </a:lnTo>
                <a:lnTo>
                  <a:pt x="1581" y="921"/>
                </a:lnTo>
                <a:lnTo>
                  <a:pt x="1584" y="854"/>
                </a:lnTo>
                <a:lnTo>
                  <a:pt x="1581" y="779"/>
                </a:lnTo>
                <a:lnTo>
                  <a:pt x="1570" y="706"/>
                </a:lnTo>
                <a:lnTo>
                  <a:pt x="1551" y="636"/>
                </a:lnTo>
                <a:lnTo>
                  <a:pt x="1527" y="569"/>
                </a:lnTo>
                <a:lnTo>
                  <a:pt x="1496" y="505"/>
                </a:lnTo>
                <a:lnTo>
                  <a:pt x="1459" y="445"/>
                </a:lnTo>
                <a:lnTo>
                  <a:pt x="1418" y="388"/>
                </a:lnTo>
                <a:lnTo>
                  <a:pt x="1370" y="337"/>
                </a:lnTo>
                <a:lnTo>
                  <a:pt x="1318" y="289"/>
                </a:lnTo>
                <a:lnTo>
                  <a:pt x="1262" y="247"/>
                </a:lnTo>
                <a:lnTo>
                  <a:pt x="1202" y="210"/>
                </a:lnTo>
                <a:lnTo>
                  <a:pt x="1138" y="180"/>
                </a:lnTo>
                <a:lnTo>
                  <a:pt x="1070" y="155"/>
                </a:lnTo>
                <a:lnTo>
                  <a:pt x="1000" y="137"/>
                </a:lnTo>
                <a:lnTo>
                  <a:pt x="928" y="126"/>
                </a:lnTo>
                <a:lnTo>
                  <a:pt x="853" y="122"/>
                </a:lnTo>
                <a:close/>
                <a:moveTo>
                  <a:pt x="853" y="0"/>
                </a:moveTo>
                <a:lnTo>
                  <a:pt x="935" y="4"/>
                </a:lnTo>
                <a:lnTo>
                  <a:pt x="1015" y="15"/>
                </a:lnTo>
                <a:lnTo>
                  <a:pt x="1092" y="34"/>
                </a:lnTo>
                <a:lnTo>
                  <a:pt x="1167" y="59"/>
                </a:lnTo>
                <a:lnTo>
                  <a:pt x="1238" y="91"/>
                </a:lnTo>
                <a:lnTo>
                  <a:pt x="1306" y="131"/>
                </a:lnTo>
                <a:lnTo>
                  <a:pt x="1368" y="173"/>
                </a:lnTo>
                <a:lnTo>
                  <a:pt x="1429" y="224"/>
                </a:lnTo>
                <a:lnTo>
                  <a:pt x="1483" y="278"/>
                </a:lnTo>
                <a:lnTo>
                  <a:pt x="1532" y="337"/>
                </a:lnTo>
                <a:lnTo>
                  <a:pt x="1576" y="401"/>
                </a:lnTo>
                <a:lnTo>
                  <a:pt x="1614" y="468"/>
                </a:lnTo>
                <a:lnTo>
                  <a:pt x="1646" y="539"/>
                </a:lnTo>
                <a:lnTo>
                  <a:pt x="1672" y="614"/>
                </a:lnTo>
                <a:lnTo>
                  <a:pt x="1691" y="692"/>
                </a:lnTo>
                <a:lnTo>
                  <a:pt x="1702" y="771"/>
                </a:lnTo>
                <a:lnTo>
                  <a:pt x="1706" y="854"/>
                </a:lnTo>
                <a:lnTo>
                  <a:pt x="1702" y="936"/>
                </a:lnTo>
                <a:lnTo>
                  <a:pt x="1691" y="1016"/>
                </a:lnTo>
                <a:lnTo>
                  <a:pt x="1672" y="1093"/>
                </a:lnTo>
                <a:lnTo>
                  <a:pt x="1646" y="1167"/>
                </a:lnTo>
                <a:lnTo>
                  <a:pt x="1614" y="1238"/>
                </a:lnTo>
                <a:lnTo>
                  <a:pt x="1576" y="1305"/>
                </a:lnTo>
                <a:lnTo>
                  <a:pt x="1532" y="1369"/>
                </a:lnTo>
                <a:lnTo>
                  <a:pt x="1483" y="1428"/>
                </a:lnTo>
                <a:lnTo>
                  <a:pt x="1429" y="1483"/>
                </a:lnTo>
                <a:lnTo>
                  <a:pt x="1368" y="1533"/>
                </a:lnTo>
                <a:lnTo>
                  <a:pt x="1306" y="1577"/>
                </a:lnTo>
                <a:lnTo>
                  <a:pt x="1238" y="1615"/>
                </a:lnTo>
                <a:lnTo>
                  <a:pt x="1167" y="1647"/>
                </a:lnTo>
                <a:lnTo>
                  <a:pt x="1092" y="1673"/>
                </a:lnTo>
                <a:lnTo>
                  <a:pt x="1015" y="1691"/>
                </a:lnTo>
                <a:lnTo>
                  <a:pt x="935" y="1703"/>
                </a:lnTo>
                <a:lnTo>
                  <a:pt x="853" y="1707"/>
                </a:lnTo>
                <a:lnTo>
                  <a:pt x="771" y="1703"/>
                </a:lnTo>
                <a:lnTo>
                  <a:pt x="691" y="1691"/>
                </a:lnTo>
                <a:lnTo>
                  <a:pt x="614" y="1673"/>
                </a:lnTo>
                <a:lnTo>
                  <a:pt x="540" y="1647"/>
                </a:lnTo>
                <a:lnTo>
                  <a:pt x="469" y="1615"/>
                </a:lnTo>
                <a:lnTo>
                  <a:pt x="401" y="1577"/>
                </a:lnTo>
                <a:lnTo>
                  <a:pt x="338" y="1533"/>
                </a:lnTo>
                <a:lnTo>
                  <a:pt x="279" y="1483"/>
                </a:lnTo>
                <a:lnTo>
                  <a:pt x="223" y="1428"/>
                </a:lnTo>
                <a:lnTo>
                  <a:pt x="174" y="1369"/>
                </a:lnTo>
                <a:lnTo>
                  <a:pt x="130" y="1305"/>
                </a:lnTo>
                <a:lnTo>
                  <a:pt x="92" y="1238"/>
                </a:lnTo>
                <a:lnTo>
                  <a:pt x="60" y="1167"/>
                </a:lnTo>
                <a:lnTo>
                  <a:pt x="34" y="1093"/>
                </a:lnTo>
                <a:lnTo>
                  <a:pt x="16" y="1016"/>
                </a:lnTo>
                <a:lnTo>
                  <a:pt x="4" y="936"/>
                </a:lnTo>
                <a:lnTo>
                  <a:pt x="0" y="854"/>
                </a:lnTo>
                <a:lnTo>
                  <a:pt x="4" y="771"/>
                </a:lnTo>
                <a:lnTo>
                  <a:pt x="16" y="692"/>
                </a:lnTo>
                <a:lnTo>
                  <a:pt x="34" y="614"/>
                </a:lnTo>
                <a:lnTo>
                  <a:pt x="60" y="539"/>
                </a:lnTo>
                <a:lnTo>
                  <a:pt x="92" y="468"/>
                </a:lnTo>
                <a:lnTo>
                  <a:pt x="130" y="401"/>
                </a:lnTo>
                <a:lnTo>
                  <a:pt x="174" y="337"/>
                </a:lnTo>
                <a:lnTo>
                  <a:pt x="223" y="278"/>
                </a:lnTo>
                <a:lnTo>
                  <a:pt x="279" y="224"/>
                </a:lnTo>
                <a:lnTo>
                  <a:pt x="338" y="173"/>
                </a:lnTo>
                <a:lnTo>
                  <a:pt x="401" y="131"/>
                </a:lnTo>
                <a:lnTo>
                  <a:pt x="469" y="91"/>
                </a:lnTo>
                <a:lnTo>
                  <a:pt x="540" y="59"/>
                </a:lnTo>
                <a:lnTo>
                  <a:pt x="614" y="34"/>
                </a:lnTo>
                <a:lnTo>
                  <a:pt x="691" y="15"/>
                </a:lnTo>
                <a:lnTo>
                  <a:pt x="771" y="4"/>
                </a:lnTo>
                <a:lnTo>
                  <a:pt x="853" y="0"/>
                </a:lnTo>
                <a:lnTo>
                  <a:pt x="85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26">
              <a:defRPr/>
            </a:pPr>
            <a:endParaRPr lang="en-US" sz="1799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76230B0-C4C1-4CAE-91B9-852D5B493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68" y="2116761"/>
            <a:ext cx="1125068" cy="49795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CD11F9E-5B4F-4E31-B476-53E93A2139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12" y="1981961"/>
            <a:ext cx="1181257" cy="96662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054DD60-B2C4-40A2-BF78-334C829B6F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60" y="2085469"/>
            <a:ext cx="1500987" cy="690894"/>
          </a:xfrm>
          <a:prstGeom prst="rect">
            <a:avLst/>
          </a:prstGeom>
        </p:spPr>
      </p:pic>
      <p:sp>
        <p:nvSpPr>
          <p:cNvPr id="45" name="Rounded Rectangle 44"/>
          <p:cNvSpPr/>
          <p:nvPr/>
        </p:nvSpPr>
        <p:spPr>
          <a:xfrm>
            <a:off x="7571615" y="1586639"/>
            <a:ext cx="1486693" cy="325923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676C6BC-B66D-432F-AF72-A512A25D8B69}"/>
              </a:ext>
            </a:extLst>
          </p:cNvPr>
          <p:cNvGrpSpPr/>
          <p:nvPr/>
        </p:nvGrpSpPr>
        <p:grpSpPr>
          <a:xfrm>
            <a:off x="1457325" y="708477"/>
            <a:ext cx="9033586" cy="123249"/>
            <a:chOff x="2965432" y="1721755"/>
            <a:chExt cx="12223870" cy="1905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7AF7B22-2BA1-42AD-ABAC-3EF91906C048}"/>
                </a:ext>
              </a:extLst>
            </p:cNvPr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4506820-C8ED-428E-9DA7-D77788927F11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91A173A-1176-4222-8940-3554581DC364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9A64550-4D99-4AB5-BEFC-0B7EA6A4C555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5EC65DF-1067-49AA-AE4F-7254F9F52761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B6D5D8B-FFC3-4BC2-BAAD-5C7D6FD31483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A67BB4-2381-4E70-8F26-71FE79D69DD7}"/>
                </a:ext>
              </a:extLst>
            </p:cNvPr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0E12890-9C30-4247-8035-6CD8C08669E5}"/>
                </a:ext>
              </a:extLst>
            </p:cNvPr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EEFFED6-799F-43B6-8E26-10156139A905}"/>
              </a:ext>
            </a:extLst>
          </p:cNvPr>
          <p:cNvSpPr txBox="1"/>
          <p:nvPr/>
        </p:nvSpPr>
        <p:spPr>
          <a:xfrm>
            <a:off x="1257300" y="144077"/>
            <a:ext cx="9407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RUANG LINGKUP PERPRES 95/2018 TENTANG SPBE</a:t>
            </a:r>
          </a:p>
        </p:txBody>
      </p:sp>
    </p:spTree>
    <p:extLst>
      <p:ext uri="{BB962C8B-B14F-4D97-AF65-F5344CB8AC3E}">
        <p14:creationId xmlns:p14="http://schemas.microsoft.com/office/powerpoint/2010/main" val="287124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25007" y="1887360"/>
            <a:ext cx="8899486" cy="3801357"/>
            <a:chOff x="141065" y="2516806"/>
            <a:chExt cx="8899486" cy="380135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BF930EE-D992-4BD0-9D62-030539A30F17}"/>
                </a:ext>
              </a:extLst>
            </p:cNvPr>
            <p:cNvGrpSpPr/>
            <p:nvPr/>
          </p:nvGrpSpPr>
          <p:grpSpPr>
            <a:xfrm>
              <a:off x="141065" y="2516806"/>
              <a:ext cx="8899486" cy="3801357"/>
              <a:chOff x="191346" y="1996716"/>
              <a:chExt cx="11865982" cy="506847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615087A-BADD-4194-B2B5-6974A571ED84}"/>
                  </a:ext>
                </a:extLst>
              </p:cNvPr>
              <p:cNvSpPr/>
              <p:nvPr/>
            </p:nvSpPr>
            <p:spPr>
              <a:xfrm>
                <a:off x="9709798" y="1996716"/>
                <a:ext cx="2347530" cy="248767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FFFFFF"/>
                </a:solidFill>
              </a:ln>
              <a:effectLst>
                <a:outerShdw blurRad="171450" dist="88900" dir="7680000" sx="98000" sy="98000" algn="t" rotWithShape="0">
                  <a:prstClr val="black">
                    <a:alpha val="47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</a:pPr>
                <a:endParaRPr lang="id-ID" sz="788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67A39D8-9A94-4901-A49D-298A94706B4A}"/>
                  </a:ext>
                </a:extLst>
              </p:cNvPr>
              <p:cNvSpPr/>
              <p:nvPr/>
            </p:nvSpPr>
            <p:spPr>
              <a:xfrm>
                <a:off x="191346" y="1996716"/>
                <a:ext cx="9409797" cy="248767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FFFFFF"/>
                </a:solidFill>
              </a:ln>
              <a:effectLst>
                <a:outerShdw blurRad="171450" dist="88900" dir="7680000" sx="98000" sy="98000" algn="t" rotWithShape="0">
                  <a:prstClr val="black">
                    <a:alpha val="47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</a:pPr>
                <a:endParaRPr lang="id-ID" sz="788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7781156-EC46-484B-812A-F0DF9B58ECF9}"/>
                  </a:ext>
                </a:extLst>
              </p:cNvPr>
              <p:cNvSpPr/>
              <p:nvPr/>
            </p:nvSpPr>
            <p:spPr>
              <a:xfrm>
                <a:off x="234759" y="5659092"/>
                <a:ext cx="2251221" cy="14061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FFFFFF"/>
                </a:solidFill>
              </a:ln>
              <a:effectLst>
                <a:outerShdw blurRad="171450" dist="88900" dir="7680000" sx="98000" sy="98000" algn="t" rotWithShape="0">
                  <a:prstClr val="black">
                    <a:alpha val="47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</a:pPr>
                <a:endParaRPr lang="id-ID" sz="788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DC1FA94-1748-4073-B30C-717FF4B9954D}"/>
                  </a:ext>
                </a:extLst>
              </p:cNvPr>
              <p:cNvSpPr/>
              <p:nvPr/>
            </p:nvSpPr>
            <p:spPr>
              <a:xfrm>
                <a:off x="231242" y="4513575"/>
                <a:ext cx="2251221" cy="165331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FFFFFF"/>
                </a:solidFill>
              </a:ln>
              <a:effectLst>
                <a:outerShdw blurRad="171450" dist="88900" dir="7680000" sx="98000" sy="98000" algn="t" rotWithShape="0">
                  <a:prstClr val="black">
                    <a:alpha val="47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</a:pPr>
                <a:endParaRPr lang="id-ID" sz="788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7" name="Round Diagonal Corner Rectangle 7">
                <a:extLst>
                  <a:ext uri="{FF2B5EF4-FFF2-40B4-BE49-F238E27FC236}">
                    <a16:creationId xmlns:a16="http://schemas.microsoft.com/office/drawing/2014/main" id="{012F12F1-5F7D-444C-806C-5FB8B69CA3E0}"/>
                  </a:ext>
                </a:extLst>
              </p:cNvPr>
              <p:cNvSpPr/>
              <p:nvPr/>
            </p:nvSpPr>
            <p:spPr>
              <a:xfrm>
                <a:off x="231411" y="3470078"/>
                <a:ext cx="2279233" cy="1374756"/>
              </a:xfrm>
              <a:prstGeom prst="round2DiagRect">
                <a:avLst>
                  <a:gd name="adj1" fmla="val 14575"/>
                  <a:gd name="adj2" fmla="val 0"/>
                </a:avLst>
              </a:prstGeom>
              <a:gradFill flip="none" rotWithShape="1">
                <a:gsLst>
                  <a:gs pos="100000">
                    <a:srgbClr val="9EB0BF"/>
                  </a:gs>
                  <a:gs pos="0">
                    <a:srgbClr val="EFF6F7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68" name="Round Diagonal Corner Rectangle 8">
                <a:extLst>
                  <a:ext uri="{FF2B5EF4-FFF2-40B4-BE49-F238E27FC236}">
                    <a16:creationId xmlns:a16="http://schemas.microsoft.com/office/drawing/2014/main" id="{F8BF2DDA-E9E9-4F22-87F9-D46C46AF234B}"/>
                  </a:ext>
                </a:extLst>
              </p:cNvPr>
              <p:cNvSpPr/>
              <p:nvPr/>
            </p:nvSpPr>
            <p:spPr>
              <a:xfrm>
                <a:off x="363222" y="3545032"/>
                <a:ext cx="2089684" cy="1201233"/>
              </a:xfrm>
              <a:prstGeom prst="round2DiagRect">
                <a:avLst>
                  <a:gd name="adj1" fmla="val 12955"/>
                  <a:gd name="adj2" fmla="val 0"/>
                </a:avLst>
              </a:prstGeom>
              <a:gradFill flip="none" rotWithShape="1">
                <a:gsLst>
                  <a:gs pos="0">
                    <a:schemeClr val="tx1"/>
                  </a:gs>
                  <a:gs pos="9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grpSp>
            <p:nvGrpSpPr>
              <p:cNvPr id="69" name="Group 33">
                <a:extLst>
                  <a:ext uri="{FF2B5EF4-FFF2-40B4-BE49-F238E27FC236}">
                    <a16:creationId xmlns:a16="http://schemas.microsoft.com/office/drawing/2014/main" id="{DEBC6611-BC8F-41D6-8E85-841F6AEE0C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297" y="2693854"/>
                <a:ext cx="1256059" cy="1254063"/>
                <a:chOff x="173789" y="374316"/>
                <a:chExt cx="882316" cy="882316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88737ACA-8393-4DAE-ADC0-8490C3906767}"/>
                    </a:ext>
                  </a:extLst>
                </p:cNvPr>
                <p:cNvSpPr/>
                <p:nvPr/>
              </p:nvSpPr>
              <p:spPr>
                <a:xfrm>
                  <a:off x="173789" y="374316"/>
                  <a:ext cx="882316" cy="8823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  <a:alpha val="59000"/>
                      </a:schemeClr>
                    </a:gs>
                    <a:gs pos="100000">
                      <a:srgbClr val="FFFFFF">
                        <a:alpha val="59000"/>
                      </a:srgbClr>
                    </a:gs>
                  </a:gsLst>
                  <a:lin ang="0" scaled="1"/>
                  <a:tileRect/>
                </a:gradFill>
                <a:ln w="12700" cmpd="sng">
                  <a:solidFill>
                    <a:srgbClr val="93CDDD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9120EE11-DBC5-4223-B139-F59FAB228399}"/>
                    </a:ext>
                  </a:extLst>
                </p:cNvPr>
                <p:cNvSpPr/>
                <p:nvPr/>
              </p:nvSpPr>
              <p:spPr>
                <a:xfrm>
                  <a:off x="229113" y="429822"/>
                  <a:ext cx="780071" cy="780070"/>
                </a:xfrm>
                <a:prstGeom prst="ellipse">
                  <a:avLst/>
                </a:prstGeom>
                <a:solidFill>
                  <a:srgbClr val="FDEADA"/>
                </a:solidFill>
                <a:ln w="28575" cmpd="sng"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</p:grp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F096AC3-BC58-4E46-9FF1-C99236EA2F27}"/>
                  </a:ext>
                </a:extLst>
              </p:cNvPr>
              <p:cNvSpPr/>
              <p:nvPr/>
            </p:nvSpPr>
            <p:spPr>
              <a:xfrm>
                <a:off x="458561" y="4126924"/>
                <a:ext cx="2035753" cy="4044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 b="1" dirty="0" err="1">
                    <a:latin typeface="Arial"/>
                    <a:cs typeface="Arial"/>
                  </a:rPr>
                  <a:t>Perencanaan</a:t>
                </a:r>
                <a:r>
                  <a:rPr lang="en-US" sz="1200" b="1" dirty="0">
                    <a:latin typeface="Arial"/>
                    <a:cs typeface="Arial"/>
                  </a:rPr>
                  <a:t> &amp; </a:t>
                </a:r>
                <a:r>
                  <a:rPr lang="id-ID" sz="1200" b="1" dirty="0">
                    <a:latin typeface="Arial"/>
                    <a:cs typeface="Arial"/>
                  </a:rPr>
                  <a:t>Penganggaran</a:t>
                </a:r>
                <a:endParaRPr lang="en-US" sz="1200" b="1" dirty="0">
                  <a:latin typeface="Arial"/>
                  <a:cs typeface="Arial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1200" b="1" dirty="0">
                    <a:latin typeface="Arial"/>
                    <a:cs typeface="Arial"/>
                  </a:rPr>
                  <a:t>(Biro KP &amp; Biro </a:t>
                </a:r>
                <a:r>
                  <a:rPr lang="en-US" sz="1200" b="1" dirty="0" err="1">
                    <a:latin typeface="Arial"/>
                    <a:cs typeface="Arial"/>
                  </a:rPr>
                  <a:t>Perencanaan</a:t>
                </a:r>
                <a:r>
                  <a:rPr lang="en-US" sz="1200" b="1" dirty="0">
                    <a:latin typeface="Arial"/>
                    <a:cs typeface="Arial"/>
                  </a:rPr>
                  <a:t>)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C9BC306-887E-47CE-94C5-B3A843A6C7AB}"/>
                  </a:ext>
                </a:extLst>
              </p:cNvPr>
              <p:cNvSpPr/>
              <p:nvPr/>
            </p:nvSpPr>
            <p:spPr>
              <a:xfrm>
                <a:off x="2616515" y="5655137"/>
                <a:ext cx="2339752" cy="1406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FFFFFF"/>
                </a:solidFill>
              </a:ln>
              <a:effectLst>
                <a:outerShdw blurRad="171450" dist="88900" dir="7680000" sx="98000" sy="98000" algn="t" rotWithShape="0">
                  <a:prstClr val="black">
                    <a:alpha val="47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</a:pPr>
                <a:endParaRPr lang="id-ID" sz="788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62F8901-9833-4BDF-B21A-17EF1155FCF8}"/>
                  </a:ext>
                </a:extLst>
              </p:cNvPr>
              <p:cNvSpPr/>
              <p:nvPr/>
            </p:nvSpPr>
            <p:spPr>
              <a:xfrm>
                <a:off x="2627347" y="3953272"/>
                <a:ext cx="2303205" cy="224500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FFFFFF"/>
                </a:solidFill>
              </a:ln>
              <a:effectLst>
                <a:outerShdw blurRad="171450" dist="88900" dir="7680000" sx="98000" sy="98000" algn="t" rotWithShape="0">
                  <a:prstClr val="black">
                    <a:alpha val="47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</a:pPr>
                <a:endParaRPr lang="id-ID" sz="788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3" name="Round Diagonal Corner Rectangle 21">
                <a:extLst>
                  <a:ext uri="{FF2B5EF4-FFF2-40B4-BE49-F238E27FC236}">
                    <a16:creationId xmlns:a16="http://schemas.microsoft.com/office/drawing/2014/main" id="{26BA7A22-8039-42FC-9CE9-043F513045F2}"/>
                  </a:ext>
                </a:extLst>
              </p:cNvPr>
              <p:cNvSpPr/>
              <p:nvPr/>
            </p:nvSpPr>
            <p:spPr>
              <a:xfrm>
                <a:off x="2599338" y="3470079"/>
                <a:ext cx="2331216" cy="1336146"/>
              </a:xfrm>
              <a:prstGeom prst="round2DiagRect">
                <a:avLst>
                  <a:gd name="adj1" fmla="val 14575"/>
                  <a:gd name="adj2" fmla="val 0"/>
                </a:avLst>
              </a:prstGeom>
              <a:gradFill flip="none" rotWithShape="1">
                <a:gsLst>
                  <a:gs pos="100000">
                    <a:srgbClr val="9EB0BF"/>
                  </a:gs>
                  <a:gs pos="0">
                    <a:srgbClr val="EFF6F7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74" name="Round Diagonal Corner Rectangle 22">
                <a:extLst>
                  <a:ext uri="{FF2B5EF4-FFF2-40B4-BE49-F238E27FC236}">
                    <a16:creationId xmlns:a16="http://schemas.microsoft.com/office/drawing/2014/main" id="{38920723-5256-4208-83A1-89F935D8C757}"/>
                  </a:ext>
                </a:extLst>
              </p:cNvPr>
              <p:cNvSpPr/>
              <p:nvPr/>
            </p:nvSpPr>
            <p:spPr>
              <a:xfrm>
                <a:off x="2731149" y="3545034"/>
                <a:ext cx="2079689" cy="1163782"/>
              </a:xfrm>
              <a:prstGeom prst="round2DiagRect">
                <a:avLst>
                  <a:gd name="adj1" fmla="val 12955"/>
                  <a:gd name="adj2" fmla="val 0"/>
                </a:avLst>
              </a:prstGeom>
              <a:gradFill flip="none" rotWithShape="1">
                <a:gsLst>
                  <a:gs pos="0">
                    <a:schemeClr val="tx1"/>
                  </a:gs>
                  <a:gs pos="9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grpSp>
            <p:nvGrpSpPr>
              <p:cNvPr id="75" name="Group 33">
                <a:extLst>
                  <a:ext uri="{FF2B5EF4-FFF2-40B4-BE49-F238E27FC236}">
                    <a16:creationId xmlns:a16="http://schemas.microsoft.com/office/drawing/2014/main" id="{40F6DA06-C814-4C04-ABBA-8E7C4CC9DB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1222" y="2693854"/>
                <a:ext cx="1256059" cy="1254063"/>
                <a:chOff x="173789" y="374316"/>
                <a:chExt cx="882316" cy="882316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BE421B5A-6991-4D15-9649-4D31FD8915C0}"/>
                    </a:ext>
                  </a:extLst>
                </p:cNvPr>
                <p:cNvSpPr/>
                <p:nvPr/>
              </p:nvSpPr>
              <p:spPr>
                <a:xfrm>
                  <a:off x="173789" y="374316"/>
                  <a:ext cx="882316" cy="8823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  <a:alpha val="59000"/>
                      </a:schemeClr>
                    </a:gs>
                    <a:gs pos="100000">
                      <a:srgbClr val="FFFFFF">
                        <a:alpha val="59000"/>
                      </a:srgbClr>
                    </a:gs>
                  </a:gsLst>
                  <a:lin ang="0" scaled="1"/>
                  <a:tileRect/>
                </a:gradFill>
                <a:ln w="12700" cmpd="sng">
                  <a:solidFill>
                    <a:srgbClr val="93CDDD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463520C4-907C-4685-A88E-B99B75A1A35C}"/>
                    </a:ext>
                  </a:extLst>
                </p:cNvPr>
                <p:cNvSpPr/>
                <p:nvPr/>
              </p:nvSpPr>
              <p:spPr>
                <a:xfrm>
                  <a:off x="229113" y="429823"/>
                  <a:ext cx="780071" cy="780070"/>
                </a:xfrm>
                <a:prstGeom prst="ellipse">
                  <a:avLst/>
                </a:prstGeom>
                <a:solidFill>
                  <a:srgbClr val="FDEADA"/>
                </a:solidFill>
                <a:ln w="28575" cmpd="sng"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2EB3FDC-FDAB-425E-8723-006051D83A38}"/>
                  </a:ext>
                </a:extLst>
              </p:cNvPr>
              <p:cNvSpPr/>
              <p:nvPr/>
            </p:nvSpPr>
            <p:spPr>
              <a:xfrm>
                <a:off x="2775085" y="4092164"/>
                <a:ext cx="2035753" cy="4044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id-ID" sz="1200" b="1" dirty="0">
                    <a:latin typeface="Arial"/>
                    <a:cs typeface="Arial"/>
                  </a:rPr>
                  <a:t>Kepegawaian</a:t>
                </a:r>
                <a:endParaRPr lang="en-US" sz="1200" b="1" dirty="0">
                  <a:latin typeface="Arial"/>
                  <a:cs typeface="Arial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1200" b="1" dirty="0">
                    <a:latin typeface="Arial"/>
                    <a:cs typeface="Arial"/>
                  </a:rPr>
                  <a:t>(Biro </a:t>
                </a:r>
                <a:r>
                  <a:rPr lang="en-US" sz="1200" b="1" dirty="0" err="1">
                    <a:latin typeface="Arial"/>
                    <a:cs typeface="Arial"/>
                  </a:rPr>
                  <a:t>Organisasi</a:t>
                </a:r>
                <a:r>
                  <a:rPr lang="en-US" sz="1200" b="1" dirty="0">
                    <a:latin typeface="Arial"/>
                    <a:cs typeface="Arial"/>
                  </a:rPr>
                  <a:t> &amp; </a:t>
                </a:r>
                <a:r>
                  <a:rPr lang="en-US" sz="1200" b="1" dirty="0" err="1">
                    <a:latin typeface="Arial"/>
                    <a:cs typeface="Arial"/>
                  </a:rPr>
                  <a:t>Kepegawaian</a:t>
                </a:r>
                <a:r>
                  <a:rPr lang="en-US" sz="1200" b="1" dirty="0">
                    <a:latin typeface="Arial"/>
                    <a:cs typeface="Arial"/>
                  </a:rPr>
                  <a:t>)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68F6EDD-A54B-46D0-BD76-A719083B8C17}"/>
                  </a:ext>
                </a:extLst>
              </p:cNvPr>
              <p:cNvSpPr/>
              <p:nvPr/>
            </p:nvSpPr>
            <p:spPr>
              <a:xfrm>
                <a:off x="5056482" y="5644890"/>
                <a:ext cx="2224121" cy="1406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FFFFFF"/>
                </a:solidFill>
              </a:ln>
              <a:effectLst>
                <a:outerShdw blurRad="171450" dist="88900" dir="7680000" sx="98000" sy="98000" algn="t" rotWithShape="0">
                  <a:prstClr val="black">
                    <a:alpha val="47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</a:pPr>
                <a:endParaRPr lang="id-ID" sz="788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1606303-B4B0-4E06-96BF-DE0AFB0B5576}"/>
                  </a:ext>
                </a:extLst>
              </p:cNvPr>
              <p:cNvSpPr/>
              <p:nvPr/>
            </p:nvSpPr>
            <p:spPr>
              <a:xfrm>
                <a:off x="5043892" y="3953272"/>
                <a:ext cx="2224121" cy="22393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FFFFFF"/>
                </a:solidFill>
              </a:ln>
              <a:effectLst>
                <a:outerShdw blurRad="171450" dist="88900" dir="7680000" sx="98000" sy="98000" algn="t" rotWithShape="0">
                  <a:prstClr val="black">
                    <a:alpha val="47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</a:pPr>
                <a:endParaRPr lang="id-ID" sz="788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9" name="Round Diagonal Corner Rectangle 31">
                <a:extLst>
                  <a:ext uri="{FF2B5EF4-FFF2-40B4-BE49-F238E27FC236}">
                    <a16:creationId xmlns:a16="http://schemas.microsoft.com/office/drawing/2014/main" id="{79401C1C-FDBD-4C43-BA5C-9F43EC809CAF}"/>
                  </a:ext>
                </a:extLst>
              </p:cNvPr>
              <p:cNvSpPr/>
              <p:nvPr/>
            </p:nvSpPr>
            <p:spPr>
              <a:xfrm>
                <a:off x="5015880" y="3470079"/>
                <a:ext cx="2252133" cy="1336146"/>
              </a:xfrm>
              <a:prstGeom prst="round2DiagRect">
                <a:avLst>
                  <a:gd name="adj1" fmla="val 14575"/>
                  <a:gd name="adj2" fmla="val 0"/>
                </a:avLst>
              </a:prstGeom>
              <a:gradFill flip="none" rotWithShape="1">
                <a:gsLst>
                  <a:gs pos="100000">
                    <a:srgbClr val="9EB0BF"/>
                  </a:gs>
                  <a:gs pos="0">
                    <a:srgbClr val="EFF6F7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0" name="Round Diagonal Corner Rectangle 32">
                <a:extLst>
                  <a:ext uri="{FF2B5EF4-FFF2-40B4-BE49-F238E27FC236}">
                    <a16:creationId xmlns:a16="http://schemas.microsoft.com/office/drawing/2014/main" id="{0DD52619-48BF-4C73-B55D-8FFD39EC0CFA}"/>
                  </a:ext>
                </a:extLst>
              </p:cNvPr>
              <p:cNvSpPr/>
              <p:nvPr/>
            </p:nvSpPr>
            <p:spPr>
              <a:xfrm>
                <a:off x="5147692" y="3545034"/>
                <a:ext cx="1991971" cy="1163782"/>
              </a:xfrm>
              <a:prstGeom prst="round2DiagRect">
                <a:avLst>
                  <a:gd name="adj1" fmla="val 12955"/>
                  <a:gd name="adj2" fmla="val 0"/>
                </a:avLst>
              </a:prstGeom>
              <a:gradFill flip="none" rotWithShape="1">
                <a:gsLst>
                  <a:gs pos="0">
                    <a:schemeClr val="tx1"/>
                  </a:gs>
                  <a:gs pos="9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grpSp>
            <p:nvGrpSpPr>
              <p:cNvPr id="81" name="Group 33">
                <a:extLst>
                  <a:ext uri="{FF2B5EF4-FFF2-40B4-BE49-F238E27FC236}">
                    <a16:creationId xmlns:a16="http://schemas.microsoft.com/office/drawing/2014/main" id="{BDBC5DBD-C5B9-49FF-BC50-06D8D1BE4A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27765" y="2693854"/>
                <a:ext cx="1256059" cy="1254063"/>
                <a:chOff x="173789" y="374316"/>
                <a:chExt cx="882316" cy="882316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A50D86C5-8834-4427-A554-A4A3F2BA2254}"/>
                    </a:ext>
                  </a:extLst>
                </p:cNvPr>
                <p:cNvSpPr/>
                <p:nvPr/>
              </p:nvSpPr>
              <p:spPr>
                <a:xfrm>
                  <a:off x="173789" y="374316"/>
                  <a:ext cx="882316" cy="8823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  <a:alpha val="59000"/>
                      </a:schemeClr>
                    </a:gs>
                    <a:gs pos="100000">
                      <a:srgbClr val="FFFFFF">
                        <a:alpha val="59000"/>
                      </a:srgbClr>
                    </a:gs>
                  </a:gsLst>
                  <a:lin ang="0" scaled="1"/>
                  <a:tileRect/>
                </a:gradFill>
                <a:ln w="12700" cmpd="sng">
                  <a:solidFill>
                    <a:srgbClr val="93CDDD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05C5E008-D842-4BC4-90C5-1F954E80ADF8}"/>
                    </a:ext>
                  </a:extLst>
                </p:cNvPr>
                <p:cNvSpPr/>
                <p:nvPr/>
              </p:nvSpPr>
              <p:spPr>
                <a:xfrm>
                  <a:off x="229113" y="429823"/>
                  <a:ext cx="780071" cy="780070"/>
                </a:xfrm>
                <a:prstGeom prst="ellipse">
                  <a:avLst/>
                </a:prstGeom>
                <a:solidFill>
                  <a:srgbClr val="FDEADA"/>
                </a:solidFill>
                <a:ln w="28575" cmpd="sng"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4B8B20B-7661-4342-8D5D-6DA318BCF143}"/>
                  </a:ext>
                </a:extLst>
              </p:cNvPr>
              <p:cNvSpPr/>
              <p:nvPr/>
            </p:nvSpPr>
            <p:spPr>
              <a:xfrm>
                <a:off x="5192844" y="4094016"/>
                <a:ext cx="2035753" cy="4044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 b="1" dirty="0" err="1">
                    <a:latin typeface="Arial"/>
                    <a:cs typeface="Arial"/>
                  </a:rPr>
                  <a:t>Kearsipan</a:t>
                </a:r>
                <a:endParaRPr lang="en-US" sz="1200" b="1" dirty="0">
                  <a:latin typeface="Arial"/>
                  <a:cs typeface="Arial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1200" b="1" dirty="0">
                    <a:latin typeface="Arial"/>
                    <a:cs typeface="Arial"/>
                  </a:rPr>
                  <a:t>(Biro </a:t>
                </a:r>
                <a:r>
                  <a:rPr lang="en-US" sz="1200" b="1" dirty="0" err="1">
                    <a:latin typeface="Arial"/>
                    <a:cs typeface="Arial"/>
                  </a:rPr>
                  <a:t>Umum</a:t>
                </a:r>
                <a:r>
                  <a:rPr lang="en-US" sz="1200" b="1" dirty="0">
                    <a:latin typeface="Arial"/>
                    <a:cs typeface="Arial"/>
                  </a:rPr>
                  <a:t> &amp; </a:t>
                </a:r>
                <a:r>
                  <a:rPr lang="en-US" sz="1200" b="1" dirty="0" err="1">
                    <a:latin typeface="Arial"/>
                    <a:cs typeface="Arial"/>
                  </a:rPr>
                  <a:t>Perlengkapan</a:t>
                </a:r>
                <a:r>
                  <a:rPr lang="en-US" sz="1200" b="1" dirty="0">
                    <a:latin typeface="Arial"/>
                    <a:cs typeface="Arial"/>
                  </a:rPr>
                  <a:t>) 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79CFBCF-A5C1-48A7-A2CC-103C8FD8AF68}"/>
                  </a:ext>
                </a:extLst>
              </p:cNvPr>
              <p:cNvSpPr/>
              <p:nvPr/>
            </p:nvSpPr>
            <p:spPr>
              <a:xfrm>
                <a:off x="7393585" y="5644890"/>
                <a:ext cx="2183489" cy="1406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FFFFFF"/>
                </a:solidFill>
              </a:ln>
              <a:effectLst>
                <a:outerShdw blurRad="171450" dist="88900" dir="7680000" sx="98000" sy="98000" algn="t" rotWithShape="0">
                  <a:prstClr val="black">
                    <a:alpha val="47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</a:pPr>
                <a:endParaRPr lang="id-ID" sz="788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DF11A99-E0C7-4651-89D5-C82390B8334E}"/>
                  </a:ext>
                </a:extLst>
              </p:cNvPr>
              <p:cNvSpPr/>
              <p:nvPr/>
            </p:nvSpPr>
            <p:spPr>
              <a:xfrm>
                <a:off x="7379877" y="3953271"/>
                <a:ext cx="2183489" cy="223935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FFFFFF"/>
                </a:solidFill>
              </a:ln>
              <a:effectLst>
                <a:outerShdw blurRad="171450" dist="88900" dir="7680000" sx="98000" sy="98000" algn="t" rotWithShape="0">
                  <a:prstClr val="black">
                    <a:alpha val="47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</a:pPr>
                <a:endParaRPr lang="id-ID" sz="788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85" name="Round Diagonal Corner Rectangle 41">
                <a:extLst>
                  <a:ext uri="{FF2B5EF4-FFF2-40B4-BE49-F238E27FC236}">
                    <a16:creationId xmlns:a16="http://schemas.microsoft.com/office/drawing/2014/main" id="{75DFFAE0-DBB2-4263-9734-FEA8A01AA45B}"/>
                  </a:ext>
                </a:extLst>
              </p:cNvPr>
              <p:cNvSpPr/>
              <p:nvPr/>
            </p:nvSpPr>
            <p:spPr>
              <a:xfrm>
                <a:off x="7351865" y="3470079"/>
                <a:ext cx="2211501" cy="1316450"/>
              </a:xfrm>
              <a:prstGeom prst="round2DiagRect">
                <a:avLst>
                  <a:gd name="adj1" fmla="val 14575"/>
                  <a:gd name="adj2" fmla="val 0"/>
                </a:avLst>
              </a:prstGeom>
              <a:gradFill flip="none" rotWithShape="1">
                <a:gsLst>
                  <a:gs pos="100000">
                    <a:srgbClr val="9EB0BF"/>
                  </a:gs>
                  <a:gs pos="0">
                    <a:srgbClr val="EFF6F7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86" name="Round Diagonal Corner Rectangle 42">
                <a:extLst>
                  <a:ext uri="{FF2B5EF4-FFF2-40B4-BE49-F238E27FC236}">
                    <a16:creationId xmlns:a16="http://schemas.microsoft.com/office/drawing/2014/main" id="{93101B5F-F3CA-4E56-BCC3-70FB58E57DC5}"/>
                  </a:ext>
                </a:extLst>
              </p:cNvPr>
              <p:cNvSpPr/>
              <p:nvPr/>
            </p:nvSpPr>
            <p:spPr>
              <a:xfrm>
                <a:off x="7483677" y="3545032"/>
                <a:ext cx="1996700" cy="1157479"/>
              </a:xfrm>
              <a:prstGeom prst="round2DiagRect">
                <a:avLst>
                  <a:gd name="adj1" fmla="val 12955"/>
                  <a:gd name="adj2" fmla="val 0"/>
                </a:avLst>
              </a:prstGeom>
              <a:gradFill flip="none" rotWithShape="1">
                <a:gsLst>
                  <a:gs pos="0">
                    <a:schemeClr val="tx1"/>
                  </a:gs>
                  <a:gs pos="9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grpSp>
            <p:nvGrpSpPr>
              <p:cNvPr id="87" name="Group 33">
                <a:extLst>
                  <a:ext uri="{FF2B5EF4-FFF2-40B4-BE49-F238E27FC236}">
                    <a16:creationId xmlns:a16="http://schemas.microsoft.com/office/drawing/2014/main" id="{EACE61BA-E643-421C-9A4B-741C6415B3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63750" y="2693854"/>
                <a:ext cx="1256059" cy="1254063"/>
                <a:chOff x="173789" y="374316"/>
                <a:chExt cx="882316" cy="882316"/>
              </a:xfrm>
            </p:grpSpPr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18A25B7A-71CB-4C85-9B7E-8F443B55544E}"/>
                    </a:ext>
                  </a:extLst>
                </p:cNvPr>
                <p:cNvSpPr/>
                <p:nvPr/>
              </p:nvSpPr>
              <p:spPr>
                <a:xfrm>
                  <a:off x="173789" y="374316"/>
                  <a:ext cx="882316" cy="8823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65000"/>
                        <a:alpha val="59000"/>
                      </a:schemeClr>
                    </a:gs>
                    <a:gs pos="100000">
                      <a:srgbClr val="FFFFFF">
                        <a:alpha val="59000"/>
                      </a:srgbClr>
                    </a:gs>
                  </a:gsLst>
                  <a:lin ang="0" scaled="1"/>
                  <a:tileRect/>
                </a:gradFill>
                <a:ln w="12700" cmpd="sng">
                  <a:solidFill>
                    <a:srgbClr val="93CDDD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2C5437C3-840F-458D-A815-A9605416A6B2}"/>
                    </a:ext>
                  </a:extLst>
                </p:cNvPr>
                <p:cNvSpPr/>
                <p:nvPr/>
              </p:nvSpPr>
              <p:spPr>
                <a:xfrm>
                  <a:off x="229113" y="429823"/>
                  <a:ext cx="780071" cy="780070"/>
                </a:xfrm>
                <a:prstGeom prst="ellipse">
                  <a:avLst/>
                </a:prstGeom>
                <a:solidFill>
                  <a:srgbClr val="FDEADA"/>
                </a:solidFill>
                <a:ln w="28575" cmpd="sng"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350"/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AEF1AF2-8DF9-4244-9D8A-52E4226CE19A}"/>
                  </a:ext>
                </a:extLst>
              </p:cNvPr>
              <p:cNvSpPr/>
              <p:nvPr/>
            </p:nvSpPr>
            <p:spPr>
              <a:xfrm>
                <a:off x="7302746" y="4054652"/>
                <a:ext cx="2345417" cy="5207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 b="1" dirty="0" err="1">
                    <a:latin typeface="Arial"/>
                    <a:cs typeface="Arial"/>
                  </a:rPr>
                  <a:t>Pengaduan</a:t>
                </a:r>
                <a:r>
                  <a:rPr lang="id-ID" sz="1200" b="1" dirty="0">
                    <a:latin typeface="Arial"/>
                    <a:cs typeface="Arial"/>
                  </a:rPr>
                  <a:t> Masyarakat</a:t>
                </a:r>
                <a:endParaRPr lang="en-US" sz="1200" b="1" dirty="0">
                  <a:latin typeface="Arial"/>
                  <a:cs typeface="Arial"/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lang="en-US" sz="1200" b="1" dirty="0">
                    <a:latin typeface="Arial"/>
                    <a:cs typeface="Arial"/>
                  </a:rPr>
                  <a:t>(Biro </a:t>
                </a:r>
                <a:r>
                  <a:rPr lang="en-US" sz="1200" b="1" dirty="0" err="1">
                    <a:latin typeface="Arial"/>
                    <a:cs typeface="Arial"/>
                  </a:rPr>
                  <a:t>Humas,dan</a:t>
                </a:r>
                <a:r>
                  <a:rPr lang="en-US" sz="1200" b="1" dirty="0">
                    <a:latin typeface="Arial"/>
                    <a:cs typeface="Arial"/>
                  </a:rPr>
                  <a:t> </a:t>
                </a:r>
                <a:r>
                  <a:rPr lang="en-US" sz="1200" b="1" dirty="0" err="1">
                    <a:latin typeface="Arial"/>
                    <a:cs typeface="Arial"/>
                  </a:rPr>
                  <a:t>Inspektorat</a:t>
                </a:r>
                <a:r>
                  <a:rPr lang="en-US" sz="1200" b="1" dirty="0">
                    <a:latin typeface="Arial"/>
                    <a:cs typeface="Arial"/>
                  </a:rPr>
                  <a:t> </a:t>
                </a:r>
                <a:r>
                  <a:rPr lang="en-US" sz="1200" b="1" dirty="0" err="1">
                    <a:latin typeface="Arial"/>
                    <a:cs typeface="Arial"/>
                  </a:rPr>
                  <a:t>Jenderal</a:t>
                </a:r>
                <a:r>
                  <a:rPr lang="en-US" sz="1200" b="1" dirty="0">
                    <a:latin typeface="Arial"/>
                    <a:cs typeface="Arial"/>
                  </a:rPr>
                  <a:t>)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C7ABB25-0F26-4897-8220-67C4A99DE1E6}"/>
                  </a:ext>
                </a:extLst>
              </p:cNvPr>
              <p:cNvSpPr/>
              <p:nvPr/>
            </p:nvSpPr>
            <p:spPr>
              <a:xfrm>
                <a:off x="277066" y="4945161"/>
                <a:ext cx="2384857" cy="10334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35000" indent="-135000">
                  <a:buFont typeface="Courier New"/>
                  <a:buChar char="o"/>
                </a:pPr>
                <a:r>
                  <a:rPr lang="en-US" sz="1130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Integrasi</a:t>
                </a:r>
                <a:r>
                  <a:rPr lang="en-US" sz="1130" b="1" dirty="0">
                    <a:solidFill>
                      <a:srgbClr val="00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1130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perencanaan</a:t>
                </a:r>
                <a:r>
                  <a:rPr lang="en-US" sz="1130" b="1" dirty="0">
                    <a:solidFill>
                      <a:srgbClr val="000000"/>
                    </a:solidFill>
                    <a:latin typeface="Arial"/>
                    <a:cs typeface="Arial"/>
                  </a:rPr>
                  <a:t>, </a:t>
                </a:r>
                <a:r>
                  <a:rPr lang="en-US" sz="1130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penganggaran</a:t>
                </a:r>
                <a:r>
                  <a:rPr lang="en-US" sz="1130" b="1" dirty="0">
                    <a:solidFill>
                      <a:srgbClr val="000000"/>
                    </a:solidFill>
                    <a:latin typeface="Arial"/>
                    <a:cs typeface="Arial"/>
                  </a:rPr>
                  <a:t>, </a:t>
                </a:r>
                <a:r>
                  <a:rPr lang="en-US" sz="1130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pengadaan</a:t>
                </a:r>
                <a:r>
                  <a:rPr lang="en-US" sz="1130" b="1" dirty="0">
                    <a:solidFill>
                      <a:srgbClr val="00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1130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barang</a:t>
                </a:r>
                <a:r>
                  <a:rPr lang="en-US" sz="1130" b="1" dirty="0">
                    <a:solidFill>
                      <a:srgbClr val="000000"/>
                    </a:solidFill>
                    <a:latin typeface="Arial"/>
                    <a:cs typeface="Arial"/>
                  </a:rPr>
                  <a:t> dan </a:t>
                </a:r>
                <a:r>
                  <a:rPr lang="en-US" sz="1130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jasa</a:t>
                </a:r>
                <a:r>
                  <a:rPr lang="en-US" sz="1130" b="1" dirty="0">
                    <a:solidFill>
                      <a:srgbClr val="000000"/>
                    </a:solidFill>
                    <a:latin typeface="Arial"/>
                    <a:cs typeface="Arial"/>
                  </a:rPr>
                  <a:t>, </a:t>
                </a:r>
                <a:r>
                  <a:rPr lang="en-US" sz="1130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kinerja</a:t>
                </a:r>
                <a:r>
                  <a:rPr lang="en-US" sz="1130" b="1" dirty="0">
                    <a:solidFill>
                      <a:srgbClr val="000000"/>
                    </a:solidFill>
                    <a:latin typeface="Arial"/>
                    <a:cs typeface="Arial"/>
                  </a:rPr>
                  <a:t>, </a:t>
                </a:r>
                <a:r>
                  <a:rPr lang="en-US" sz="1130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monev</a:t>
                </a:r>
                <a:endParaRPr lang="en-US" sz="1130" b="1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026F931-FBC1-418F-978E-19326B3288D5}"/>
                  </a:ext>
                </a:extLst>
              </p:cNvPr>
              <p:cNvSpPr/>
              <p:nvPr/>
            </p:nvSpPr>
            <p:spPr>
              <a:xfrm>
                <a:off x="2652995" y="4986019"/>
                <a:ext cx="2204547" cy="7892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35000" indent="-135000">
                  <a:buFont typeface="Courier New"/>
                  <a:buChar char="o"/>
                </a:pPr>
                <a:r>
                  <a:rPr lang="en-US" sz="1130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Integrasi</a:t>
                </a:r>
                <a:r>
                  <a:rPr lang="en-US" sz="1130" b="1" dirty="0">
                    <a:solidFill>
                      <a:srgbClr val="00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1130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layanan</a:t>
                </a:r>
                <a:r>
                  <a:rPr lang="en-US" sz="1130" b="1" dirty="0">
                    <a:solidFill>
                      <a:srgbClr val="00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1130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kepegawaian</a:t>
                </a:r>
                <a:r>
                  <a:rPr lang="en-US" sz="1130" b="1" dirty="0">
                    <a:solidFill>
                      <a:srgbClr val="00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1130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antara</a:t>
                </a:r>
                <a:r>
                  <a:rPr lang="en-US" sz="1130" b="1" dirty="0">
                    <a:solidFill>
                      <a:srgbClr val="000000"/>
                    </a:solidFill>
                    <a:latin typeface="Arial"/>
                    <a:cs typeface="Arial"/>
                  </a:rPr>
                  <a:t> BKN </a:t>
                </a:r>
                <a:r>
                  <a:rPr lang="en-US" sz="1130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dan</a:t>
                </a:r>
                <a:r>
                  <a:rPr lang="en-US" sz="1130" b="1" dirty="0">
                    <a:solidFill>
                      <a:srgbClr val="00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1130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Instansi</a:t>
                </a:r>
                <a:r>
                  <a:rPr lang="en-US" sz="1130" b="1" dirty="0">
                    <a:solidFill>
                      <a:srgbClr val="00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1130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Pemerintah</a:t>
                </a:r>
                <a:endParaRPr lang="en-US" sz="1130" b="1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C4851FD-9821-4771-AC87-2FCF7648FE96}"/>
                  </a:ext>
                </a:extLst>
              </p:cNvPr>
              <p:cNvSpPr/>
              <p:nvPr/>
            </p:nvSpPr>
            <p:spPr>
              <a:xfrm>
                <a:off x="5014738" y="4846959"/>
                <a:ext cx="2314547" cy="7892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35000" indent="-135000">
                  <a:buFont typeface="Courier New"/>
                  <a:buChar char="o"/>
                </a:pPr>
                <a:r>
                  <a:rPr lang="en-US" sz="1125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Integrasi</a:t>
                </a:r>
                <a:r>
                  <a:rPr lang="en-US" sz="1125" b="1" dirty="0">
                    <a:solidFill>
                      <a:srgbClr val="000000"/>
                    </a:solidFill>
                    <a:latin typeface="Arial"/>
                    <a:cs typeface="Arial"/>
                  </a:rPr>
                  <a:t> e-</a:t>
                </a:r>
                <a:r>
                  <a:rPr lang="en-US" sz="1125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dokumen</a:t>
                </a:r>
                <a:r>
                  <a:rPr lang="en-US" sz="1125" b="1" dirty="0">
                    <a:solidFill>
                      <a:srgbClr val="00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1125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persuratan</a:t>
                </a:r>
                <a:r>
                  <a:rPr lang="en-US" sz="1125" b="1" dirty="0">
                    <a:solidFill>
                      <a:srgbClr val="000000"/>
                    </a:solidFill>
                    <a:latin typeface="Arial"/>
                    <a:cs typeface="Arial"/>
                  </a:rPr>
                  <a:t> (</a:t>
                </a:r>
                <a:r>
                  <a:rPr lang="en-US" sz="1125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arsip</a:t>
                </a:r>
                <a:r>
                  <a:rPr lang="en-US" sz="1125" b="1" dirty="0">
                    <a:solidFill>
                      <a:srgbClr val="00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1125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dinamis</a:t>
                </a:r>
                <a:r>
                  <a:rPr lang="en-US" sz="1125" b="1" dirty="0">
                    <a:solidFill>
                      <a:srgbClr val="000000"/>
                    </a:solidFill>
                    <a:latin typeface="Arial"/>
                    <a:cs typeface="Arial"/>
                  </a:rPr>
                  <a:t>)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724EAC7-2971-4EF7-B8DB-999586302999}"/>
                  </a:ext>
                </a:extLst>
              </p:cNvPr>
              <p:cNvSpPr/>
              <p:nvPr/>
            </p:nvSpPr>
            <p:spPr>
              <a:xfrm>
                <a:off x="7458093" y="4861482"/>
                <a:ext cx="2204547" cy="7892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35000" indent="-135000">
                  <a:buFont typeface="Courier New"/>
                  <a:buChar char="o"/>
                </a:pPr>
                <a:r>
                  <a:rPr lang="en-US" sz="1125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Integrasi</a:t>
                </a:r>
                <a:r>
                  <a:rPr lang="en-US" sz="1125" b="1" dirty="0">
                    <a:solidFill>
                      <a:srgbClr val="00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1125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pengaduan</a:t>
                </a:r>
                <a:r>
                  <a:rPr lang="en-US" sz="1125" b="1" dirty="0">
                    <a:solidFill>
                      <a:srgbClr val="00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1125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pelayanan</a:t>
                </a:r>
                <a:r>
                  <a:rPr lang="en-US" sz="1125" b="1" dirty="0">
                    <a:solidFill>
                      <a:srgbClr val="00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1125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publik</a:t>
                </a:r>
                <a:r>
                  <a:rPr lang="en-US" sz="1125" b="1" dirty="0">
                    <a:solidFill>
                      <a:srgbClr val="000000"/>
                    </a:solidFill>
                    <a:latin typeface="Arial"/>
                    <a:cs typeface="Arial"/>
                  </a:rPr>
                  <a:t> 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F1753AB-0CF7-405F-9A35-57099D70B5EF}"/>
                  </a:ext>
                </a:extLst>
              </p:cNvPr>
              <p:cNvSpPr/>
              <p:nvPr/>
            </p:nvSpPr>
            <p:spPr>
              <a:xfrm>
                <a:off x="231242" y="6198274"/>
                <a:ext cx="2395767" cy="7892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35000" indent="-135000">
                  <a:buFont typeface="Courier New"/>
                  <a:buChar char="o"/>
                </a:pPr>
                <a:r>
                  <a:rPr lang="en-US" sz="1130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Koordinator</a:t>
                </a:r>
                <a:r>
                  <a:rPr lang="en-US" sz="1130" b="1" dirty="0">
                    <a:solidFill>
                      <a:srgbClr val="000000"/>
                    </a:solidFill>
                    <a:latin typeface="Arial"/>
                    <a:cs typeface="Arial"/>
                  </a:rPr>
                  <a:t>: Kementerian PPN/ </a:t>
                </a:r>
                <a:r>
                  <a:rPr lang="en-US" sz="1130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Bappenas</a:t>
                </a:r>
                <a:endParaRPr lang="en-US" sz="1130" b="1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EC644F4-A59A-4DB0-9340-670C34BB1278}"/>
                  </a:ext>
                </a:extLst>
              </p:cNvPr>
              <p:cNvSpPr/>
              <p:nvPr/>
            </p:nvSpPr>
            <p:spPr>
              <a:xfrm>
                <a:off x="2652995" y="6192633"/>
                <a:ext cx="2204547" cy="7892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35000" indent="-135000">
                  <a:buFont typeface="Courier New"/>
                  <a:buChar char="o"/>
                </a:pPr>
                <a:r>
                  <a:rPr lang="en-US" sz="1130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Koordinator</a:t>
                </a:r>
                <a:r>
                  <a:rPr lang="en-US" sz="1130" b="1" dirty="0">
                    <a:solidFill>
                      <a:srgbClr val="000000"/>
                    </a:solidFill>
                    <a:latin typeface="Arial"/>
                    <a:cs typeface="Arial"/>
                  </a:rPr>
                  <a:t>: Kementerian PANRB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9A1C5EC7-0741-449B-A587-FF50B9AFEE05}"/>
                  </a:ext>
                </a:extLst>
              </p:cNvPr>
              <p:cNvSpPr/>
              <p:nvPr/>
            </p:nvSpPr>
            <p:spPr>
              <a:xfrm>
                <a:off x="7427941" y="6229889"/>
                <a:ext cx="2204547" cy="7892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35000" indent="-135000">
                  <a:buFont typeface="Courier New"/>
                  <a:buChar char="o"/>
                </a:pPr>
                <a:r>
                  <a:rPr lang="en-US" sz="1125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Koordinator</a:t>
                </a:r>
                <a:r>
                  <a:rPr lang="en-US" sz="1125" b="1" dirty="0">
                    <a:solidFill>
                      <a:srgbClr val="000000"/>
                    </a:solidFill>
                    <a:latin typeface="Arial"/>
                    <a:cs typeface="Arial"/>
                  </a:rPr>
                  <a:t>: Kementerian PANRB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365D90C9-DDD7-4D06-B434-5E7E2281AAF8}"/>
                  </a:ext>
                </a:extLst>
              </p:cNvPr>
              <p:cNvCxnSpPr/>
              <p:nvPr/>
            </p:nvCxnSpPr>
            <p:spPr>
              <a:xfrm>
                <a:off x="299144" y="2277988"/>
                <a:ext cx="6968870" cy="2737"/>
              </a:xfrm>
              <a:prstGeom prst="straightConnector1">
                <a:avLst/>
              </a:prstGeom>
              <a:ln w="12700" cmpd="sng">
                <a:solidFill>
                  <a:schemeClr val="accent5">
                    <a:lumMod val="50000"/>
                  </a:schemeClr>
                </a:solidFill>
                <a:headEnd type="triangle" w="lg" len="lg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939BC612-2CD1-4E00-93C8-43B14A3BACAE}"/>
                  </a:ext>
                </a:extLst>
              </p:cNvPr>
              <p:cNvCxnSpPr/>
              <p:nvPr/>
            </p:nvCxnSpPr>
            <p:spPr>
              <a:xfrm>
                <a:off x="7379877" y="2277988"/>
                <a:ext cx="2183489" cy="0"/>
              </a:xfrm>
              <a:prstGeom prst="straightConnector1">
                <a:avLst/>
              </a:prstGeom>
              <a:ln w="12700" cmpd="sng">
                <a:solidFill>
                  <a:schemeClr val="accent5">
                    <a:lumMod val="50000"/>
                  </a:schemeClr>
                </a:solidFill>
                <a:headEnd type="triangle" w="lg" len="lg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8BD5959-B958-4FC3-AB58-6C2AF5C13878}"/>
                  </a:ext>
                </a:extLst>
              </p:cNvPr>
              <p:cNvSpPr txBox="1"/>
              <p:nvPr/>
            </p:nvSpPr>
            <p:spPr>
              <a:xfrm>
                <a:off x="2714884" y="2047600"/>
                <a:ext cx="4812728" cy="4001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>
                    <a:latin typeface="Arial"/>
                    <a:cs typeface="Arial"/>
                  </a:rPr>
                  <a:t>DISELESAIKAN DALAM WAKTU 2 TAHUN</a:t>
                </a:r>
              </a:p>
            </p:txBody>
          </p:sp>
          <p:pic>
            <p:nvPicPr>
              <p:cNvPr id="101" name="Picture 100" descr="noun_871091_cc.png">
                <a:extLst>
                  <a:ext uri="{FF2B5EF4-FFF2-40B4-BE49-F238E27FC236}">
                    <a16:creationId xmlns:a16="http://schemas.microsoft.com/office/drawing/2014/main" id="{E549D109-DB3E-424B-AAF6-6ADD47FFE2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65465" y="2795659"/>
                <a:ext cx="1447145" cy="1080481"/>
              </a:xfrm>
              <a:prstGeom prst="rect">
                <a:avLst/>
              </a:prstGeom>
            </p:spPr>
          </p:pic>
          <p:pic>
            <p:nvPicPr>
              <p:cNvPr id="102" name="Picture 101" descr="noun_97915_cc.png">
                <a:extLst>
                  <a:ext uri="{FF2B5EF4-FFF2-40B4-BE49-F238E27FC236}">
                    <a16:creationId xmlns:a16="http://schemas.microsoft.com/office/drawing/2014/main" id="{ED83A28E-9F0F-4467-9739-50DD580015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283755" y="2876524"/>
                <a:ext cx="1281564" cy="945738"/>
              </a:xfrm>
              <a:prstGeom prst="rect">
                <a:avLst/>
              </a:prstGeom>
            </p:spPr>
          </p:pic>
          <p:pic>
            <p:nvPicPr>
              <p:cNvPr id="103" name="Picture 102" descr="noun_781804_cc.png">
                <a:extLst>
                  <a:ext uri="{FF2B5EF4-FFF2-40B4-BE49-F238E27FC236}">
                    <a16:creationId xmlns:a16="http://schemas.microsoft.com/office/drawing/2014/main" id="{9FDE19E4-96AF-43EB-A636-49247DF230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855236" y="3015611"/>
                <a:ext cx="929716" cy="793943"/>
              </a:xfrm>
              <a:prstGeom prst="rect">
                <a:avLst/>
              </a:prstGeom>
            </p:spPr>
          </p:pic>
          <p:pic>
            <p:nvPicPr>
              <p:cNvPr id="104" name="Picture 103" descr="noun_627139_cc.png">
                <a:extLst>
                  <a:ext uri="{FF2B5EF4-FFF2-40B4-BE49-F238E27FC236}">
                    <a16:creationId xmlns:a16="http://schemas.microsoft.com/office/drawing/2014/main" id="{BAF268F0-DE77-46A0-8814-EFAC1B0DE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123739" y="2958419"/>
                <a:ext cx="1018135" cy="776473"/>
              </a:xfrm>
              <a:prstGeom prst="rect">
                <a:avLst/>
              </a:prstGeom>
            </p:spPr>
          </p:pic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06316EC-CBBE-43D5-9CBB-F11DC389D56D}"/>
                  </a:ext>
                </a:extLst>
              </p:cNvPr>
              <p:cNvSpPr/>
              <p:nvPr/>
            </p:nvSpPr>
            <p:spPr>
              <a:xfrm>
                <a:off x="9737216" y="5644890"/>
                <a:ext cx="2316521" cy="140610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FFFFF"/>
                </a:solidFill>
              </a:ln>
              <a:effectLst>
                <a:outerShdw blurRad="171450" dist="88900" dir="7680000" sx="98000" sy="98000" algn="t" rotWithShape="0">
                  <a:prstClr val="black">
                    <a:alpha val="47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</a:pPr>
                <a:endParaRPr lang="id-ID" sz="788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0701168-8134-4339-864F-A1E2ABA0B116}"/>
                  </a:ext>
                </a:extLst>
              </p:cNvPr>
              <p:cNvSpPr/>
              <p:nvPr/>
            </p:nvSpPr>
            <p:spPr>
              <a:xfrm>
                <a:off x="9724412" y="3953271"/>
                <a:ext cx="2316521" cy="223935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FFFFF"/>
                </a:solidFill>
              </a:ln>
              <a:effectLst>
                <a:outerShdw blurRad="171450" dist="88900" dir="7680000" sx="98000" sy="98000" algn="t" rotWithShape="0">
                  <a:prstClr val="black">
                    <a:alpha val="47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</a:pPr>
                <a:endParaRPr lang="id-ID" sz="788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7" name="Round Diagonal Corner Rectangle 67">
                <a:extLst>
                  <a:ext uri="{FF2B5EF4-FFF2-40B4-BE49-F238E27FC236}">
                    <a16:creationId xmlns:a16="http://schemas.microsoft.com/office/drawing/2014/main" id="{CE79F6C0-B22D-4DFF-9AF5-59AC83DE07AA}"/>
                  </a:ext>
                </a:extLst>
              </p:cNvPr>
              <p:cNvSpPr/>
              <p:nvPr/>
            </p:nvSpPr>
            <p:spPr>
              <a:xfrm>
                <a:off x="9792415" y="3470079"/>
                <a:ext cx="2211501" cy="1316447"/>
              </a:xfrm>
              <a:prstGeom prst="round2DiagRect">
                <a:avLst>
                  <a:gd name="adj1" fmla="val 14575"/>
                  <a:gd name="adj2" fmla="val 0"/>
                </a:avLst>
              </a:prstGeom>
              <a:gradFill flip="none" rotWithShape="1">
                <a:gsLst>
                  <a:gs pos="100000">
                    <a:srgbClr val="9EB0BF"/>
                  </a:gs>
                  <a:gs pos="0">
                    <a:srgbClr val="EFF6F7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8" name="Round Diagonal Corner Rectangle 68">
                <a:extLst>
                  <a:ext uri="{FF2B5EF4-FFF2-40B4-BE49-F238E27FC236}">
                    <a16:creationId xmlns:a16="http://schemas.microsoft.com/office/drawing/2014/main" id="{D18D1DB0-B253-42AB-94A9-63FB3F0CBEF1}"/>
                  </a:ext>
                </a:extLst>
              </p:cNvPr>
              <p:cNvSpPr/>
              <p:nvPr/>
            </p:nvSpPr>
            <p:spPr>
              <a:xfrm>
                <a:off x="9915684" y="3545032"/>
                <a:ext cx="1956420" cy="1085743"/>
              </a:xfrm>
              <a:prstGeom prst="round2DiagRect">
                <a:avLst>
                  <a:gd name="adj1" fmla="val 12955"/>
                  <a:gd name="adj2" fmla="val 0"/>
                </a:avLst>
              </a:prstGeom>
              <a:gradFill flip="none" rotWithShape="1">
                <a:gsLst>
                  <a:gs pos="0">
                    <a:schemeClr val="tx1"/>
                  </a:gs>
                  <a:gs pos="9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5C6B0E6-1435-4983-9B17-192254466EC6}"/>
                  </a:ext>
                </a:extLst>
              </p:cNvPr>
              <p:cNvSpPr/>
              <p:nvPr/>
            </p:nvSpPr>
            <p:spPr bwMode="auto">
              <a:xfrm>
                <a:off x="10419740" y="2772748"/>
                <a:ext cx="1177039" cy="1175169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alpha val="59000"/>
                    </a:schemeClr>
                  </a:gs>
                  <a:gs pos="100000">
                    <a:srgbClr val="FFFFFF">
                      <a:alpha val="59000"/>
                    </a:srgbClr>
                  </a:gs>
                </a:gsLst>
                <a:lin ang="0" scaled="1"/>
                <a:tileRect/>
              </a:gradFill>
              <a:ln w="12700" cmpd="sng">
                <a:solidFill>
                  <a:srgbClr val="93CDD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8433027-0C7A-4743-902E-3FD62F6BCE03}"/>
                  </a:ext>
                </a:extLst>
              </p:cNvPr>
              <p:cNvSpPr/>
              <p:nvPr/>
            </p:nvSpPr>
            <p:spPr bwMode="auto">
              <a:xfrm>
                <a:off x="10474516" y="2772748"/>
                <a:ext cx="1110504" cy="110873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7519937-BAB1-4800-9575-7F418805B12B}"/>
                  </a:ext>
                </a:extLst>
              </p:cNvPr>
              <p:cNvSpPr/>
              <p:nvPr/>
            </p:nvSpPr>
            <p:spPr>
              <a:xfrm>
                <a:off x="9959620" y="4127387"/>
                <a:ext cx="2035753" cy="4044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sz="1200" b="1" dirty="0" err="1">
                    <a:latin typeface="Arial"/>
                    <a:cs typeface="Arial"/>
                  </a:rPr>
                  <a:t>Infrastruktur</a:t>
                </a:r>
                <a:r>
                  <a:rPr lang="en-US" sz="1200" b="1" dirty="0">
                    <a:latin typeface="Arial"/>
                    <a:cs typeface="Arial"/>
                  </a:rPr>
                  <a:t> TIK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1200" b="1" dirty="0">
                    <a:latin typeface="Arial"/>
                    <a:cs typeface="Arial"/>
                  </a:rPr>
                  <a:t>(</a:t>
                </a:r>
                <a:r>
                  <a:rPr lang="en-US" sz="1200" b="1" dirty="0" err="1">
                    <a:latin typeface="Arial"/>
                    <a:cs typeface="Arial"/>
                  </a:rPr>
                  <a:t>Pusdatin</a:t>
                </a:r>
                <a:r>
                  <a:rPr lang="en-US" sz="1200" b="1" dirty="0">
                    <a:latin typeface="Arial"/>
                    <a:cs typeface="Arial"/>
                  </a:rPr>
                  <a:t>)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98396C90-CDC5-4154-9B36-04F458362582}"/>
                  </a:ext>
                </a:extLst>
              </p:cNvPr>
              <p:cNvSpPr/>
              <p:nvPr/>
            </p:nvSpPr>
            <p:spPr>
              <a:xfrm>
                <a:off x="9849191" y="4892626"/>
                <a:ext cx="2204547" cy="7892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35000" indent="-135000">
                  <a:buFont typeface="Courier New"/>
                  <a:buChar char="o"/>
                </a:pPr>
                <a:r>
                  <a:rPr lang="en-US" sz="1125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Pusat</a:t>
                </a:r>
                <a:r>
                  <a:rPr lang="en-US" sz="1125" b="1" dirty="0">
                    <a:solidFill>
                      <a:srgbClr val="000000"/>
                    </a:solidFill>
                    <a:latin typeface="Arial"/>
                    <a:cs typeface="Arial"/>
                  </a:rPr>
                  <a:t> Data Nasional</a:t>
                </a:r>
              </a:p>
              <a:p>
                <a:pPr marL="135000" indent="-135000">
                  <a:buFont typeface="Courier New"/>
                  <a:buChar char="o"/>
                </a:pPr>
                <a:r>
                  <a:rPr lang="en-US" sz="1125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Jaringan</a:t>
                </a:r>
                <a:r>
                  <a:rPr lang="en-US" sz="1125" b="1" dirty="0">
                    <a:solidFill>
                      <a:srgbClr val="000000"/>
                    </a:solidFill>
                    <a:latin typeface="Arial"/>
                    <a:cs typeface="Arial"/>
                  </a:rPr>
                  <a:t> Intra-</a:t>
                </a:r>
                <a:r>
                  <a:rPr lang="en-US" sz="1125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Pemerintah</a:t>
                </a:r>
                <a:endParaRPr lang="en-US" sz="1125" b="1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34B3A7A-8FA7-410F-9083-7F5D409CD094}"/>
                  </a:ext>
                </a:extLst>
              </p:cNvPr>
              <p:cNvSpPr/>
              <p:nvPr/>
            </p:nvSpPr>
            <p:spPr>
              <a:xfrm>
                <a:off x="9836387" y="6227188"/>
                <a:ext cx="2204547" cy="7892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35000" indent="-135000">
                  <a:buFont typeface="Courier New"/>
                  <a:buChar char="o"/>
                </a:pPr>
                <a:r>
                  <a:rPr lang="en-US" sz="1125" b="1" dirty="0" err="1">
                    <a:solidFill>
                      <a:srgbClr val="000000"/>
                    </a:solidFill>
                    <a:latin typeface="Arial"/>
                    <a:cs typeface="Arial"/>
                  </a:rPr>
                  <a:t>Koordinator</a:t>
                </a:r>
                <a:r>
                  <a:rPr lang="en-US" sz="1125" b="1" dirty="0">
                    <a:solidFill>
                      <a:srgbClr val="000000"/>
                    </a:solidFill>
                    <a:latin typeface="Arial"/>
                    <a:cs typeface="Arial"/>
                  </a:rPr>
                  <a:t>: Kementerian KOMINFO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24C1B562-CD42-4A34-A7DA-F25B55C08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3151" y="2489115"/>
                <a:ext cx="2367783" cy="0"/>
              </a:xfrm>
              <a:prstGeom prst="straightConnector1">
                <a:avLst/>
              </a:prstGeom>
              <a:ln w="12700" cmpd="sng">
                <a:solidFill>
                  <a:schemeClr val="accent5">
                    <a:lumMod val="50000"/>
                  </a:schemeClr>
                </a:solidFill>
                <a:headEnd type="triangle" w="lg" len="lg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C6E1E9F-98E0-4A7E-B452-A09880975FE6}"/>
                  </a:ext>
                </a:extLst>
              </p:cNvPr>
              <p:cNvSpPr txBox="1"/>
              <p:nvPr/>
            </p:nvSpPr>
            <p:spPr>
              <a:xfrm>
                <a:off x="10173507" y="2028959"/>
                <a:ext cx="1462789" cy="6771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latin typeface="Arial"/>
                    <a:cs typeface="Arial"/>
                  </a:rPr>
                  <a:t>DISELESAIKAN</a:t>
                </a:r>
              </a:p>
              <a:p>
                <a:pPr algn="ctr"/>
                <a:r>
                  <a:rPr lang="en-US" sz="900" b="1" dirty="0">
                    <a:latin typeface="Arial"/>
                    <a:cs typeface="Arial"/>
                  </a:rPr>
                  <a:t>DALAM WAKTU  3 TAHUN</a:t>
                </a:r>
              </a:p>
            </p:txBody>
          </p: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21F0D8F0-C0EA-46A4-83C9-7737A12DB1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99755" y="2919136"/>
                <a:ext cx="884733" cy="884733"/>
              </a:xfrm>
              <a:prstGeom prst="rect">
                <a:avLst/>
              </a:prstGeom>
            </p:spPr>
          </p:pic>
        </p:grp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B4046C0-065D-4B1D-B646-45335F44D89B}"/>
                </a:ext>
              </a:extLst>
            </p:cNvPr>
            <p:cNvSpPr/>
            <p:nvPr/>
          </p:nvSpPr>
          <p:spPr>
            <a:xfrm>
              <a:off x="3762635" y="5680338"/>
              <a:ext cx="1653410" cy="5919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5000" indent="-135000">
                <a:buFont typeface="Courier New"/>
                <a:buChar char="o"/>
              </a:pPr>
              <a:r>
                <a:rPr lang="en-US" sz="1125" b="1" dirty="0" err="1">
                  <a:solidFill>
                    <a:srgbClr val="000000"/>
                  </a:solidFill>
                  <a:latin typeface="Arial"/>
                  <a:cs typeface="Arial"/>
                </a:rPr>
                <a:t>Koordinator</a:t>
              </a:r>
              <a:r>
                <a:rPr lang="en-US" sz="1125" b="1" dirty="0">
                  <a:solidFill>
                    <a:srgbClr val="000000"/>
                  </a:solidFill>
                  <a:latin typeface="Arial"/>
                  <a:cs typeface="Arial"/>
                </a:rPr>
                <a:t>: Kementerian PANRB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3415372" y="2278799"/>
            <a:ext cx="1862911" cy="35773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C8B8377-16E6-4DEC-BEC6-1CC350014AAB}"/>
              </a:ext>
            </a:extLst>
          </p:cNvPr>
          <p:cNvGrpSpPr/>
          <p:nvPr/>
        </p:nvGrpSpPr>
        <p:grpSpPr>
          <a:xfrm>
            <a:off x="3006716" y="708478"/>
            <a:ext cx="6111935" cy="95250"/>
            <a:chOff x="2965432" y="1721755"/>
            <a:chExt cx="12223870" cy="19050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DFC5402-2921-4DD9-B72F-95F6E81A4D3D}"/>
                </a:ext>
              </a:extLst>
            </p:cNvPr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C9999DEB-4F4C-457D-914C-85097A0E146D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4DC134C-860B-43B7-BAEE-65A7E17DCC96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C4B8A027-2416-44E5-BF8D-855A997AFF46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1F66AC79-6F0C-416D-809C-C45E90E5C6C3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5A1E5E8A-2189-4760-9E9A-7701E03B5A5A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7B5C996-D74F-45BB-A336-0C441A03DF82}"/>
                </a:ext>
              </a:extLst>
            </p:cNvPr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C743322-F9B2-4F57-843C-20C19FDC2EDC}"/>
                </a:ext>
              </a:extLst>
            </p:cNvPr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18240B0-F4B2-4E5F-891C-7C163BF02C55}"/>
              </a:ext>
            </a:extLst>
          </p:cNvPr>
          <p:cNvSpPr txBox="1"/>
          <p:nvPr/>
        </p:nvSpPr>
        <p:spPr>
          <a:xfrm>
            <a:off x="1527112" y="144077"/>
            <a:ext cx="9137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PERCEPATAN SPBE</a:t>
            </a:r>
          </a:p>
        </p:txBody>
      </p:sp>
    </p:spTree>
    <p:extLst>
      <p:ext uri="{BB962C8B-B14F-4D97-AF65-F5344CB8AC3E}">
        <p14:creationId xmlns:p14="http://schemas.microsoft.com/office/powerpoint/2010/main" val="20846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470297" y="1391170"/>
            <a:ext cx="7442791" cy="3366051"/>
            <a:chOff x="2307519" y="737650"/>
            <a:chExt cx="8213459" cy="4631836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5" name="Isosceles Triangle 24"/>
            <p:cNvSpPr/>
            <p:nvPr/>
          </p:nvSpPr>
          <p:spPr>
            <a:xfrm>
              <a:off x="2432944" y="737650"/>
              <a:ext cx="7895249" cy="1496902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1934189" y="3106774"/>
              <a:ext cx="2455933" cy="7207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Manajemen</a:t>
              </a:r>
              <a:r>
                <a:rPr lang="en-US" sz="12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Perubahan</a:t>
              </a:r>
              <a:endParaRPr lang="id-ID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2869372" y="3107568"/>
              <a:ext cx="2455933" cy="7191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Penataan</a:t>
              </a:r>
              <a:r>
                <a:rPr lang="en-US" sz="12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&amp; </a:t>
              </a:r>
              <a:r>
                <a:rPr lang="en-US" sz="1200" b="1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Penguatan</a:t>
              </a:r>
              <a:r>
                <a:rPr lang="en-US" sz="12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Organisasi</a:t>
              </a:r>
              <a:endParaRPr lang="id-ID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rot="16200000">
              <a:off x="3803763" y="3107567"/>
              <a:ext cx="2455933" cy="71913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Penataan</a:t>
              </a:r>
              <a:r>
                <a:rPr lang="en-US" sz="12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Peraturan</a:t>
              </a:r>
              <a:endPara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en-US" sz="1200" b="1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Perundang-undangan</a:t>
              </a:r>
              <a:endParaRPr lang="id-ID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4729705" y="3105259"/>
              <a:ext cx="2460547" cy="71913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Penataan</a:t>
              </a:r>
              <a:r>
                <a:rPr lang="en-US" sz="12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SDM</a:t>
              </a:r>
              <a:endParaRPr lang="id-ID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5665684" y="3105257"/>
              <a:ext cx="2460546" cy="71913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Penataan</a:t>
              </a:r>
              <a:r>
                <a:rPr lang="en-US" sz="12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Tata </a:t>
              </a:r>
              <a:r>
                <a:rPr lang="en-US" sz="1200" b="1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Laksana</a:t>
              </a:r>
              <a:endParaRPr lang="id-ID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6625618" y="3105259"/>
              <a:ext cx="2460547" cy="719137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Penguatan</a:t>
              </a:r>
              <a:r>
                <a:rPr lang="en-US" sz="12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Pengawasan</a:t>
              </a:r>
              <a:endParaRPr lang="id-ID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7585553" y="3105257"/>
              <a:ext cx="2460546" cy="719137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Penguatan</a:t>
              </a:r>
              <a:r>
                <a:rPr lang="en-US" sz="12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Akuntabilitas</a:t>
              </a:r>
              <a:r>
                <a:rPr lang="en-US" sz="12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Kerja</a:t>
              </a:r>
              <a:endParaRPr lang="id-ID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8462713" y="3105257"/>
              <a:ext cx="2460547" cy="719137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1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Peningkatan</a:t>
              </a:r>
              <a:r>
                <a:rPr lang="en-US" sz="12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Kualitas</a:t>
              </a:r>
              <a:endPara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/>
              </a:pPr>
              <a:r>
                <a:rPr lang="en-US" sz="1200" b="1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Pelayanan</a:t>
              </a:r>
              <a:r>
                <a:rPr lang="en-US" sz="12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b="1" dirty="0" err="1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Publik</a:t>
              </a:r>
              <a:endParaRPr lang="id-ID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07519" y="4721786"/>
              <a:ext cx="8213459" cy="647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INTEGRASI SPBE BIDANG KEPEGAWAIAN</a:t>
              </a:r>
              <a:endParaRPr lang="id-ID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96935" y="1734486"/>
            <a:ext cx="23712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Tata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kelola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pemerintahan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defRPr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bersih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efisien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transparan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akuntabel</a:t>
            </a:r>
            <a:endParaRPr lang="id-ID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470297" y="4884811"/>
            <a:ext cx="7442790" cy="1133218"/>
          </a:xfrm>
          <a:custGeom>
            <a:avLst/>
            <a:gdLst>
              <a:gd name="connsiteX0" fmla="*/ 0 w 4542293"/>
              <a:gd name="connsiteY0" fmla="*/ 0 h 1293790"/>
              <a:gd name="connsiteX1" fmla="*/ 4542293 w 4542293"/>
              <a:gd name="connsiteY1" fmla="*/ 0 h 1293790"/>
              <a:gd name="connsiteX2" fmla="*/ 4542293 w 4542293"/>
              <a:gd name="connsiteY2" fmla="*/ 1293790 h 1293790"/>
              <a:gd name="connsiteX3" fmla="*/ 0 w 4542293"/>
              <a:gd name="connsiteY3" fmla="*/ 1293790 h 1293790"/>
              <a:gd name="connsiteX4" fmla="*/ 0 w 4542293"/>
              <a:gd name="connsiteY4" fmla="*/ 0 h 1293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2293" h="1293790">
                <a:moveTo>
                  <a:pt x="0" y="0"/>
                </a:moveTo>
                <a:lnTo>
                  <a:pt x="4542293" y="0"/>
                </a:lnTo>
                <a:lnTo>
                  <a:pt x="4542293" y="1293790"/>
                </a:lnTo>
                <a:lnTo>
                  <a:pt x="0" y="12937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016" tIns="73152" rIns="128016" bIns="73152" numCol="1" spcCol="1270" anchor="ctr" anchorCtr="0">
            <a:noAutofit/>
          </a:bodyPr>
          <a:lstStyle/>
          <a:p>
            <a:pPr algn="ctr">
              <a:defRPr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Pengelolaan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SPBE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kepegawaian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berkualitas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dasar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pendukung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reformasi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birokrasi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rangka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mewujudkan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tata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kelola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pemerintahan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bersih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efisien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transparan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akuntabel</a:t>
            </a:r>
            <a:endParaRPr lang="id-ID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1BF24D-626D-4B4F-AD6F-32C8525B8C3E}"/>
              </a:ext>
            </a:extLst>
          </p:cNvPr>
          <p:cNvGrpSpPr/>
          <p:nvPr/>
        </p:nvGrpSpPr>
        <p:grpSpPr>
          <a:xfrm>
            <a:off x="2190750" y="708477"/>
            <a:ext cx="7867650" cy="131494"/>
            <a:chOff x="2965432" y="1721755"/>
            <a:chExt cx="12223870" cy="1905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E1AF68B-68B0-4DA3-B5C7-02F443E6D5F3}"/>
                </a:ext>
              </a:extLst>
            </p:cNvPr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D5E9D31-3561-4562-829A-258E90215541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78B842F-14F3-4E41-8105-1FC9E04B4151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CBCF0F1-EB0A-4C47-BCCB-088F4E3A97FC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7EC8FCD-E256-4180-B78E-E7FA420674E2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FF8443A-8132-4CFD-BC8B-819918BBD5B2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953334-7689-4905-AD6A-DF5BBFE7F6F4}"/>
                </a:ext>
              </a:extLst>
            </p:cNvPr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31F2FC-2AFF-4A7A-9607-561394523A21}"/>
                </a:ext>
              </a:extLst>
            </p:cNvPr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D1BAACA-11BF-4D01-AB1D-35EB89A180F1}"/>
              </a:ext>
            </a:extLst>
          </p:cNvPr>
          <p:cNvSpPr txBox="1"/>
          <p:nvPr/>
        </p:nvSpPr>
        <p:spPr>
          <a:xfrm>
            <a:off x="1987291" y="104321"/>
            <a:ext cx="8251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cap="all" dirty="0">
                <a:latin typeface="Arial" panose="020B0604020202020204" pitchFamily="34" charset="0"/>
                <a:cs typeface="Arial" panose="020B0604020202020204" pitchFamily="34" charset="0"/>
              </a:rPr>
              <a:t>PERAN INTEGRASI SISTEM spbe BIDANG KEPEgawaian DALAM REFORMASI BIROKRASI</a:t>
            </a:r>
          </a:p>
        </p:txBody>
      </p:sp>
    </p:spTree>
    <p:extLst>
      <p:ext uri="{BB962C8B-B14F-4D97-AF65-F5344CB8AC3E}">
        <p14:creationId xmlns:p14="http://schemas.microsoft.com/office/powerpoint/2010/main" val="16167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 bwMode="auto">
          <a:xfrm>
            <a:off x="1151861" y="2247054"/>
            <a:ext cx="12192000" cy="770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17" tIns="60958" rIns="121917" bIns="60958"/>
          <a:lstStyle/>
          <a:p>
            <a:pPr algn="ctr"/>
            <a:endParaRPr lang="id-ID" sz="4000" dirty="0">
              <a:latin typeface="Segoe UI Light" pitchFamily="34" charset="0"/>
              <a:cs typeface="Segoe UI Light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815981" y="1483356"/>
            <a:ext cx="4886018" cy="4313358"/>
            <a:chOff x="983432" y="2249442"/>
            <a:chExt cx="4343710" cy="4484766"/>
          </a:xfrm>
        </p:grpSpPr>
        <p:grpSp>
          <p:nvGrpSpPr>
            <p:cNvPr id="10" name="Group 9"/>
            <p:cNvGrpSpPr/>
            <p:nvPr/>
          </p:nvGrpSpPr>
          <p:grpSpPr>
            <a:xfrm>
              <a:off x="983432" y="2367366"/>
              <a:ext cx="4343710" cy="4347210"/>
              <a:chOff x="2205990" y="1443990"/>
              <a:chExt cx="4343710" cy="4347210"/>
            </a:xfrm>
            <a:effectLst>
              <a:outerShdw blurRad="190500" sx="102000" sy="102000" algn="ctr" rotWithShape="0">
                <a:prstClr val="black">
                  <a:alpha val="30000"/>
                </a:prstClr>
              </a:outerShdw>
            </a:effectLst>
          </p:grpSpPr>
          <p:sp>
            <p:nvSpPr>
              <p:cNvPr id="20" name="Freeform 19"/>
              <p:cNvSpPr/>
              <p:nvPr/>
            </p:nvSpPr>
            <p:spPr>
              <a:xfrm>
                <a:off x="4719111" y="1447490"/>
                <a:ext cx="1827088" cy="1823588"/>
              </a:xfrm>
              <a:custGeom>
                <a:avLst/>
                <a:gdLst>
                  <a:gd name="connsiteX0" fmla="*/ 609600 w 1988820"/>
                  <a:gd name="connsiteY0" fmla="*/ 0 h 1985010"/>
                  <a:gd name="connsiteX1" fmla="*/ 1988820 w 1988820"/>
                  <a:gd name="connsiteY1" fmla="*/ 1379220 h 1985010"/>
                  <a:gd name="connsiteX2" fmla="*/ 541020 w 1988820"/>
                  <a:gd name="connsiteY2" fmla="*/ 1985010 h 1985010"/>
                  <a:gd name="connsiteX3" fmla="*/ 0 w 1988820"/>
                  <a:gd name="connsiteY3" fmla="*/ 1443990 h 1985010"/>
                  <a:gd name="connsiteX4" fmla="*/ 609600 w 1988820"/>
                  <a:gd name="connsiteY4" fmla="*/ 0 h 19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8820" h="1985010">
                    <a:moveTo>
                      <a:pt x="609600" y="0"/>
                    </a:moveTo>
                    <a:lnTo>
                      <a:pt x="1988820" y="1379220"/>
                    </a:lnTo>
                    <a:lnTo>
                      <a:pt x="541020" y="1985010"/>
                    </a:lnTo>
                    <a:lnTo>
                      <a:pt x="0" y="1443990"/>
                    </a:lnTo>
                    <a:lnTo>
                      <a:pt x="609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CA709"/>
                  </a:gs>
                  <a:gs pos="100000">
                    <a:srgbClr val="ACF40A"/>
                  </a:gs>
                </a:gsLst>
                <a:lin ang="10800000" scaled="1"/>
                <a:tileRect/>
              </a:gradFill>
              <a:ln w="12700">
                <a:solidFill>
                  <a:srgbClr val="31960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5216136" y="2718052"/>
                <a:ext cx="1333564" cy="1806087"/>
              </a:xfrm>
              <a:custGeom>
                <a:avLst/>
                <a:gdLst>
                  <a:gd name="connsiteX0" fmla="*/ 0 w 1451610"/>
                  <a:gd name="connsiteY0" fmla="*/ 598170 h 1965960"/>
                  <a:gd name="connsiteX1" fmla="*/ 1451610 w 1451610"/>
                  <a:gd name="connsiteY1" fmla="*/ 0 h 1965960"/>
                  <a:gd name="connsiteX2" fmla="*/ 1451610 w 1451610"/>
                  <a:gd name="connsiteY2" fmla="*/ 1965960 h 1965960"/>
                  <a:gd name="connsiteX3" fmla="*/ 0 w 1451610"/>
                  <a:gd name="connsiteY3" fmla="*/ 1352550 h 1965960"/>
                  <a:gd name="connsiteX4" fmla="*/ 0 w 1451610"/>
                  <a:gd name="connsiteY4" fmla="*/ 598170 h 196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610" h="1965960">
                    <a:moveTo>
                      <a:pt x="0" y="598170"/>
                    </a:moveTo>
                    <a:lnTo>
                      <a:pt x="1451610" y="0"/>
                    </a:lnTo>
                    <a:lnTo>
                      <a:pt x="1451610" y="1965960"/>
                    </a:lnTo>
                    <a:lnTo>
                      <a:pt x="0" y="1352550"/>
                    </a:lnTo>
                    <a:lnTo>
                      <a:pt x="0" y="59817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C139D"/>
                  </a:gs>
                  <a:gs pos="100000">
                    <a:srgbClr val="AC61FF"/>
                  </a:gs>
                </a:gsLst>
                <a:lin ang="10800000" scaled="1"/>
                <a:tileRect/>
              </a:gradFill>
              <a:ln w="127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4729612" y="3964112"/>
                <a:ext cx="1816588" cy="1820088"/>
              </a:xfrm>
              <a:custGeom>
                <a:avLst/>
                <a:gdLst>
                  <a:gd name="connsiteX0" fmla="*/ 525780 w 1977390"/>
                  <a:gd name="connsiteY0" fmla="*/ 0 h 1981200"/>
                  <a:gd name="connsiteX1" fmla="*/ 1977390 w 1977390"/>
                  <a:gd name="connsiteY1" fmla="*/ 605790 h 1981200"/>
                  <a:gd name="connsiteX2" fmla="*/ 601980 w 1977390"/>
                  <a:gd name="connsiteY2" fmla="*/ 1981200 h 1981200"/>
                  <a:gd name="connsiteX3" fmla="*/ 0 w 1977390"/>
                  <a:gd name="connsiteY3" fmla="*/ 537210 h 1981200"/>
                  <a:gd name="connsiteX4" fmla="*/ 525780 w 1977390"/>
                  <a:gd name="connsiteY4" fmla="*/ 0 h 198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7390" h="1981200">
                    <a:moveTo>
                      <a:pt x="525780" y="0"/>
                    </a:moveTo>
                    <a:lnTo>
                      <a:pt x="1977390" y="605790"/>
                    </a:lnTo>
                    <a:lnTo>
                      <a:pt x="601980" y="1981200"/>
                    </a:lnTo>
                    <a:lnTo>
                      <a:pt x="0" y="537210"/>
                    </a:lnTo>
                    <a:lnTo>
                      <a:pt x="52578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C00000"/>
                  </a:gs>
                  <a:gs pos="100000">
                    <a:srgbClr val="ED5959"/>
                  </a:gs>
                </a:gsLst>
                <a:lin ang="10800000" scaled="1"/>
                <a:tileRect/>
              </a:gra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/>
            </p:nvSpPr>
            <p:spPr>
              <a:xfrm>
                <a:off x="3483552" y="4454135"/>
                <a:ext cx="1795587" cy="1337065"/>
              </a:xfrm>
              <a:custGeom>
                <a:avLst/>
                <a:gdLst>
                  <a:gd name="connsiteX0" fmla="*/ 1356360 w 1954530"/>
                  <a:gd name="connsiteY0" fmla="*/ 0 h 1455420"/>
                  <a:gd name="connsiteX1" fmla="*/ 1954530 w 1954530"/>
                  <a:gd name="connsiteY1" fmla="*/ 1455420 h 1455420"/>
                  <a:gd name="connsiteX2" fmla="*/ 0 w 1954530"/>
                  <a:gd name="connsiteY2" fmla="*/ 1455420 h 1455420"/>
                  <a:gd name="connsiteX3" fmla="*/ 601980 w 1954530"/>
                  <a:gd name="connsiteY3" fmla="*/ 7620 h 1455420"/>
                  <a:gd name="connsiteX4" fmla="*/ 1356360 w 1954530"/>
                  <a:gd name="connsiteY4" fmla="*/ 0 h 1455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4530" h="1455420">
                    <a:moveTo>
                      <a:pt x="1356360" y="0"/>
                    </a:moveTo>
                    <a:lnTo>
                      <a:pt x="1954530" y="1455420"/>
                    </a:lnTo>
                    <a:lnTo>
                      <a:pt x="0" y="1455420"/>
                    </a:lnTo>
                    <a:lnTo>
                      <a:pt x="601980" y="7620"/>
                    </a:lnTo>
                    <a:lnTo>
                      <a:pt x="1356360" y="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D8D600"/>
                  </a:gs>
                  <a:gs pos="0">
                    <a:srgbClr val="A8A400"/>
                  </a:gs>
                  <a:gs pos="100000">
                    <a:srgbClr val="FFFF00"/>
                  </a:gs>
                </a:gsLst>
                <a:lin ang="10800000" scaled="1"/>
                <a:tileRect/>
              </a:gradFill>
              <a:ln w="12700">
                <a:solidFill>
                  <a:srgbClr val="767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2209490" y="3967612"/>
                <a:ext cx="1827088" cy="1823588"/>
              </a:xfrm>
              <a:custGeom>
                <a:avLst/>
                <a:gdLst>
                  <a:gd name="connsiteX0" fmla="*/ 1988820 w 1988820"/>
                  <a:gd name="connsiteY0" fmla="*/ 529590 h 1985010"/>
                  <a:gd name="connsiteX1" fmla="*/ 1386840 w 1988820"/>
                  <a:gd name="connsiteY1" fmla="*/ 1985010 h 1985010"/>
                  <a:gd name="connsiteX2" fmla="*/ 0 w 1988820"/>
                  <a:gd name="connsiteY2" fmla="*/ 598170 h 1985010"/>
                  <a:gd name="connsiteX3" fmla="*/ 1451610 w 1988820"/>
                  <a:gd name="connsiteY3" fmla="*/ 0 h 1985010"/>
                  <a:gd name="connsiteX4" fmla="*/ 1988820 w 1988820"/>
                  <a:gd name="connsiteY4" fmla="*/ 529590 h 1985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8820" h="1985010">
                    <a:moveTo>
                      <a:pt x="1988820" y="529590"/>
                    </a:moveTo>
                    <a:lnTo>
                      <a:pt x="1386840" y="1985010"/>
                    </a:lnTo>
                    <a:lnTo>
                      <a:pt x="0" y="598170"/>
                    </a:lnTo>
                    <a:lnTo>
                      <a:pt x="1451610" y="0"/>
                    </a:lnTo>
                    <a:lnTo>
                      <a:pt x="1988820" y="52959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100000">
                    <a:schemeClr val="accent5"/>
                  </a:gs>
                </a:gsLst>
                <a:lin ang="5400000" scaled="1"/>
                <a:tileRect/>
              </a:gra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2205990" y="2721552"/>
                <a:ext cx="1333564" cy="1799087"/>
              </a:xfrm>
              <a:custGeom>
                <a:avLst/>
                <a:gdLst>
                  <a:gd name="connsiteX0" fmla="*/ 0 w 1451610"/>
                  <a:gd name="connsiteY0" fmla="*/ 0 h 1958340"/>
                  <a:gd name="connsiteX1" fmla="*/ 1451610 w 1451610"/>
                  <a:gd name="connsiteY1" fmla="*/ 601980 h 1958340"/>
                  <a:gd name="connsiteX2" fmla="*/ 1447800 w 1451610"/>
                  <a:gd name="connsiteY2" fmla="*/ 1360170 h 1958340"/>
                  <a:gd name="connsiteX3" fmla="*/ 3810 w 1451610"/>
                  <a:gd name="connsiteY3" fmla="*/ 1958340 h 1958340"/>
                  <a:gd name="connsiteX4" fmla="*/ 0 w 1451610"/>
                  <a:gd name="connsiteY4" fmla="*/ 0 h 195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1610" h="1958340">
                    <a:moveTo>
                      <a:pt x="0" y="0"/>
                    </a:moveTo>
                    <a:lnTo>
                      <a:pt x="1451610" y="601980"/>
                    </a:lnTo>
                    <a:lnTo>
                      <a:pt x="1447800" y="1360170"/>
                    </a:lnTo>
                    <a:lnTo>
                      <a:pt x="3810" y="195834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1E8E21"/>
                  </a:gs>
                  <a:gs pos="100000">
                    <a:srgbClr val="5DD566"/>
                  </a:gs>
                </a:gsLst>
                <a:lin ang="5400000" scaled="1"/>
                <a:tileRect/>
              </a:gradFill>
              <a:ln w="12700">
                <a:solidFill>
                  <a:srgbClr val="19751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2209490" y="1443990"/>
                <a:ext cx="1820088" cy="1830588"/>
              </a:xfrm>
              <a:custGeom>
                <a:avLst/>
                <a:gdLst>
                  <a:gd name="connsiteX0" fmla="*/ 1386840 w 1981200"/>
                  <a:gd name="connsiteY0" fmla="*/ 0 h 1992630"/>
                  <a:gd name="connsiteX1" fmla="*/ 1981200 w 1981200"/>
                  <a:gd name="connsiteY1" fmla="*/ 1459230 h 1992630"/>
                  <a:gd name="connsiteX2" fmla="*/ 1443990 w 1981200"/>
                  <a:gd name="connsiteY2" fmla="*/ 1992630 h 1992630"/>
                  <a:gd name="connsiteX3" fmla="*/ 0 w 1981200"/>
                  <a:gd name="connsiteY3" fmla="*/ 1394460 h 1992630"/>
                  <a:gd name="connsiteX4" fmla="*/ 1386840 w 1981200"/>
                  <a:gd name="connsiteY4" fmla="*/ 0 h 1992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1200" h="1992630">
                    <a:moveTo>
                      <a:pt x="1386840" y="0"/>
                    </a:moveTo>
                    <a:lnTo>
                      <a:pt x="1981200" y="1459230"/>
                    </a:lnTo>
                    <a:lnTo>
                      <a:pt x="1443990" y="1992630"/>
                    </a:lnTo>
                    <a:lnTo>
                      <a:pt x="0" y="1394460"/>
                    </a:lnTo>
                    <a:lnTo>
                      <a:pt x="138684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75000"/>
                    </a:schemeClr>
                  </a:gs>
                  <a:gs pos="100000">
                    <a:srgbClr val="FFC000"/>
                  </a:gs>
                </a:gsLst>
                <a:lin ang="5400000" scaled="1"/>
                <a:tileRect/>
              </a:gra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3469169" y="1444798"/>
                <a:ext cx="1810512" cy="1335450"/>
              </a:xfrm>
              <a:custGeom>
                <a:avLst/>
                <a:gdLst>
                  <a:gd name="connsiteX0" fmla="*/ 0 w 1951892"/>
                  <a:gd name="connsiteY0" fmla="*/ 0 h 1453662"/>
                  <a:gd name="connsiteX1" fmla="*/ 603739 w 1951892"/>
                  <a:gd name="connsiteY1" fmla="*/ 1453662 h 1453662"/>
                  <a:gd name="connsiteX2" fmla="*/ 1356946 w 1951892"/>
                  <a:gd name="connsiteY2" fmla="*/ 1453662 h 1453662"/>
                  <a:gd name="connsiteX3" fmla="*/ 1951892 w 1951892"/>
                  <a:gd name="connsiteY3" fmla="*/ 2931 h 1453662"/>
                  <a:gd name="connsiteX4" fmla="*/ 0 w 1951892"/>
                  <a:gd name="connsiteY4" fmla="*/ 0 h 1453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1892" h="1453662">
                    <a:moveTo>
                      <a:pt x="0" y="0"/>
                    </a:moveTo>
                    <a:lnTo>
                      <a:pt x="603739" y="1453662"/>
                    </a:lnTo>
                    <a:lnTo>
                      <a:pt x="1356946" y="1453662"/>
                    </a:lnTo>
                    <a:lnTo>
                      <a:pt x="1951892" y="2931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</a:schemeClr>
                  </a:gs>
                  <a:gs pos="100000">
                    <a:srgbClr val="00B0F0"/>
                  </a:gs>
                </a:gsLst>
                <a:lin ang="10800000" scaled="1"/>
                <a:tileRect/>
              </a:gra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 flipH="1">
              <a:off x="2624055" y="5614182"/>
              <a:ext cx="1054162" cy="1120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 </a:t>
              </a:r>
            </a:p>
            <a:p>
              <a:pPr algn="ctr"/>
              <a:r>
                <a:rPr lang="id-ID" sz="16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KEARSIPAN </a:t>
              </a:r>
            </a:p>
            <a:p>
              <a:pPr algn="ctr"/>
              <a:r>
                <a:rPr lang="id-ID" sz="16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YANG </a:t>
              </a:r>
            </a:p>
            <a:p>
              <a:pPr algn="ctr"/>
              <a:r>
                <a:rPr lang="id-ID" sz="16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DINAMIS</a:t>
              </a:r>
              <a:endParaRPr lang="en-US" sz="1600" b="1" dirty="0">
                <a:solidFill>
                  <a:schemeClr val="bg1"/>
                </a:solidFill>
                <a:effectLst>
                  <a:outerShdw blurRad="101600" dist="38100" dir="5400000" sx="101000" sy="101000" algn="t" rotWithShape="0">
                    <a:prstClr val="black">
                      <a:alpha val="60000"/>
                    </a:prst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2625337" y="2249442"/>
              <a:ext cx="1026345" cy="976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 </a:t>
              </a:r>
            </a:p>
            <a:p>
              <a:pPr algn="ctr"/>
              <a:r>
                <a:rPr lang="id-ID" sz="11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TERCIPTANYA</a:t>
              </a:r>
            </a:p>
            <a:p>
              <a:pPr algn="ctr"/>
              <a:r>
                <a:rPr lang="id-ID" sz="11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ARSIP DARI </a:t>
              </a:r>
            </a:p>
            <a:p>
              <a:pPr algn="ctr"/>
              <a:r>
                <a:rPr lang="id-ID" sz="11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KEGIATAN </a:t>
              </a:r>
            </a:p>
            <a:p>
              <a:pPr algn="ctr"/>
              <a:r>
                <a:rPr lang="id-ID" sz="11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PEMERINTAHAN</a:t>
              </a:r>
              <a:endParaRPr lang="en-US" sz="1100" b="1" dirty="0">
                <a:solidFill>
                  <a:schemeClr val="bg1"/>
                </a:solidFill>
                <a:effectLst>
                  <a:outerShdw blurRad="101600" dist="38100" dir="5400000" sx="101000" sy="101000" algn="t" rotWithShape="0">
                    <a:prstClr val="black">
                      <a:alpha val="60000"/>
                    </a:prst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flipH="1">
              <a:off x="3514914" y="3164927"/>
              <a:ext cx="165941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KETERSEDIAAN</a:t>
              </a:r>
            </a:p>
            <a:p>
              <a:pPr algn="ctr"/>
              <a:r>
                <a:rPr lang="id-ID" sz="14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ARSIP YANG</a:t>
              </a:r>
            </a:p>
            <a:p>
              <a:pPr algn="ctr"/>
              <a:r>
                <a:rPr lang="id-ID" sz="14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AUTENTIK</a:t>
              </a:r>
              <a:endParaRPr lang="en-US" sz="1400" b="1" dirty="0">
                <a:solidFill>
                  <a:schemeClr val="bg1"/>
                </a:solidFill>
                <a:effectLst>
                  <a:outerShdw blurRad="101600" dist="38100" dir="5400000" sx="101000" sy="101000" algn="t" rotWithShape="0">
                    <a:prstClr val="black">
                      <a:alpha val="60000"/>
                    </a:prstClr>
                  </a:outerShdw>
                </a:effectLst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flipH="1">
              <a:off x="1468177" y="3147681"/>
              <a:ext cx="1149585" cy="864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MENINGKATKAN </a:t>
              </a:r>
            </a:p>
            <a:p>
              <a:pPr algn="ctr"/>
              <a:r>
                <a:rPr lang="id-ID" sz="12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KUALITAS </a:t>
              </a:r>
            </a:p>
            <a:p>
              <a:pPr algn="ctr"/>
              <a:r>
                <a:rPr lang="id-ID" sz="12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PELAYANAN </a:t>
              </a:r>
            </a:p>
            <a:p>
              <a:pPr algn="ctr"/>
              <a:r>
                <a:rPr lang="id-ID" sz="12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PUBLIK</a:t>
              </a:r>
              <a:endParaRPr lang="en-US" sz="1200" b="1" dirty="0">
                <a:solidFill>
                  <a:schemeClr val="bg1"/>
                </a:solidFill>
                <a:effectLst>
                  <a:outerShdw blurRad="101600" dist="38100" dir="5400000" sx="101000" sy="101000" algn="t" rotWithShape="0">
                    <a:prstClr val="black">
                      <a:alpha val="60000"/>
                    </a:prstClr>
                  </a:outerShdw>
                </a:effectLst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flipH="1">
              <a:off x="1031159" y="4197027"/>
              <a:ext cx="1173641" cy="768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KESELAMATAN </a:t>
              </a:r>
            </a:p>
            <a:p>
              <a:pPr algn="ctr"/>
              <a:r>
                <a:rPr lang="id-ID" sz="14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ASET</a:t>
              </a:r>
            </a:p>
            <a:p>
              <a:pPr algn="ctr"/>
              <a:r>
                <a:rPr lang="id-ID" sz="14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 NASIONAL</a:t>
              </a:r>
              <a:endParaRPr lang="en-US" sz="1400" b="1" dirty="0">
                <a:solidFill>
                  <a:schemeClr val="bg1"/>
                </a:solidFill>
                <a:effectLst>
                  <a:outerShdw blurRad="101600" dist="38100" dir="5400000" sx="101000" sy="101000" algn="t" rotWithShape="0">
                    <a:prstClr val="black">
                      <a:alpha val="60000"/>
                    </a:prst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flipH="1">
              <a:off x="3980368" y="4182243"/>
              <a:ext cx="1187437" cy="768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4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PENGELOLAAN </a:t>
              </a:r>
            </a:p>
            <a:p>
              <a:r>
                <a:rPr lang="id-ID" sz="14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ARSIP YANG </a:t>
              </a:r>
            </a:p>
            <a:p>
              <a:r>
                <a:rPr lang="id-ID" sz="14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HANDAL</a:t>
              </a:r>
              <a:endParaRPr lang="en-US" sz="1400" b="1" dirty="0">
                <a:solidFill>
                  <a:schemeClr val="bg1"/>
                </a:solidFill>
                <a:effectLst>
                  <a:outerShdw blurRad="101600" dist="38100" dir="5400000" sx="101000" sy="101000" algn="t" rotWithShape="0">
                    <a:prstClr val="black">
                      <a:alpha val="60000"/>
                    </a:prst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flipH="1">
              <a:off x="3702573" y="5307378"/>
              <a:ext cx="1247232" cy="768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PERLINDUNGAN</a:t>
              </a:r>
            </a:p>
            <a:p>
              <a:pPr algn="ctr"/>
              <a:r>
                <a:rPr lang="id-ID" sz="14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KEPENTINGAN </a:t>
              </a:r>
            </a:p>
            <a:p>
              <a:pPr algn="ctr"/>
              <a:r>
                <a:rPr lang="id-ID" sz="14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NEGARA</a:t>
              </a:r>
              <a:endParaRPr lang="en-US" sz="1400" b="1" dirty="0">
                <a:solidFill>
                  <a:schemeClr val="bg1"/>
                </a:solidFill>
                <a:effectLst>
                  <a:outerShdw blurRad="101600" dist="38100" dir="5400000" sx="101000" sy="101000" algn="t" rotWithShape="0">
                    <a:prstClr val="black">
                      <a:alpha val="60000"/>
                    </a:prstClr>
                  </a:outerShd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54966" y="5340089"/>
              <a:ext cx="1339862" cy="768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KESELAMATAN </a:t>
              </a:r>
            </a:p>
            <a:p>
              <a:pPr algn="ctr"/>
              <a:r>
                <a:rPr lang="id-ID" sz="14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DAN KEAMANAN </a:t>
              </a:r>
            </a:p>
            <a:p>
              <a:pPr algn="ctr"/>
              <a:r>
                <a:rPr lang="id-ID" sz="1400" b="1" dirty="0">
                  <a:solidFill>
                    <a:schemeClr val="bg1"/>
                  </a:solidFill>
                  <a:effectLst>
                    <a:outerShdw blurRad="101600" dist="38100" dir="5400000" sx="101000" sy="101000" algn="t" rotWithShape="0">
                      <a:prstClr val="black">
                        <a:alpha val="60000"/>
                      </a:prstClr>
                    </a:outerShdw>
                  </a:effectLst>
                </a:rPr>
                <a:t>ARSIP</a:t>
              </a:r>
              <a:endParaRPr lang="en-US" sz="1400" b="1" dirty="0">
                <a:solidFill>
                  <a:schemeClr val="bg1"/>
                </a:solidFill>
                <a:effectLst>
                  <a:outerShdw blurRad="101600" dist="38100" dir="5400000" sx="101000" sy="101000" algn="t" rotWithShape="0">
                    <a:prstClr val="black">
                      <a:alpha val="60000"/>
                    </a:prstClr>
                  </a:outerShdw>
                </a:effectLst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4128547"/>
              <a:ext cx="1351752" cy="831847"/>
            </a:xfrm>
            <a:prstGeom prst="rect">
              <a:avLst/>
            </a:prstGeom>
          </p:spPr>
        </p:pic>
      </p:grpSp>
      <p:graphicFrame>
        <p:nvGraphicFramePr>
          <p:cNvPr id="29" name="Diagram 28"/>
          <p:cNvGraphicFramePr/>
          <p:nvPr/>
        </p:nvGraphicFramePr>
        <p:xfrm>
          <a:off x="6893548" y="2157821"/>
          <a:ext cx="3540540" cy="324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BFA8C297-D21E-49D2-8E88-24E10ACD8F9A}"/>
              </a:ext>
            </a:extLst>
          </p:cNvPr>
          <p:cNvGrpSpPr/>
          <p:nvPr/>
        </p:nvGrpSpPr>
        <p:grpSpPr>
          <a:xfrm>
            <a:off x="2543175" y="708477"/>
            <a:ext cx="7124699" cy="108332"/>
            <a:chOff x="2965432" y="1721755"/>
            <a:chExt cx="12223870" cy="1905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8E28489-8D42-4B8C-BD48-ACC470A6FE1D}"/>
                </a:ext>
              </a:extLst>
            </p:cNvPr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7586507-44A1-4699-82F0-95FD4A3C2D68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E2E5E68-B03E-4AF4-8873-C534FD96325A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A9A37F6-E1D2-41AB-9B12-2B6442ECC1F3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9469597-BE89-4EBC-8C24-FD1DC03B353A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4CD13ED-F19A-4C5B-8957-C020230B956D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2538BF-9BBA-4FF3-8AC4-ACA956B6142F}"/>
                </a:ext>
              </a:extLst>
            </p:cNvPr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0B69FA-8F22-4201-BEBB-2272F6564726}"/>
                </a:ext>
              </a:extLst>
            </p:cNvPr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5634E8B-3E9D-452D-8014-DDF07F6EF0F6}"/>
              </a:ext>
            </a:extLst>
          </p:cNvPr>
          <p:cNvSpPr txBox="1"/>
          <p:nvPr/>
        </p:nvSpPr>
        <p:spPr>
          <a:xfrm>
            <a:off x="2190309" y="75339"/>
            <a:ext cx="7758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cap="all" dirty="0">
                <a:latin typeface="Arial" panose="020B0604020202020204" pitchFamily="34" charset="0"/>
                <a:cs typeface="Arial" panose="020B0604020202020204" pitchFamily="34" charset="0"/>
              </a:rPr>
              <a:t>TUJUAN PENYELENGGARAAN </a:t>
            </a:r>
            <a:r>
              <a:rPr lang="en-US" sz="2000" cap="all" dirty="0" err="1">
                <a:latin typeface="Arial" panose="020B0604020202020204" pitchFamily="34" charset="0"/>
                <a:cs typeface="Arial" panose="020B0604020202020204" pitchFamily="34" charset="0"/>
              </a:rPr>
              <a:t>spbe</a:t>
            </a:r>
            <a:r>
              <a:rPr lang="en-US" sz="20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cap="all" dirty="0" err="1"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sz="20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cap="all" dirty="0" err="1">
                <a:latin typeface="Arial" panose="020B0604020202020204" pitchFamily="34" charset="0"/>
                <a:cs typeface="Arial" panose="020B0604020202020204" pitchFamily="34" charset="0"/>
              </a:rPr>
              <a:t>Kepegawaian</a:t>
            </a:r>
            <a:endParaRPr lang="en-US" sz="2000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7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0563E3A-B951-4805-AF52-8E06000E51AE}"/>
              </a:ext>
            </a:extLst>
          </p:cNvPr>
          <p:cNvGrpSpPr/>
          <p:nvPr/>
        </p:nvGrpSpPr>
        <p:grpSpPr>
          <a:xfrm>
            <a:off x="2600326" y="708478"/>
            <a:ext cx="7000874" cy="101147"/>
            <a:chOff x="2965432" y="1721755"/>
            <a:chExt cx="12223870" cy="1905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569818A-68EA-46C1-849F-8001E4A0AF44}"/>
                </a:ext>
              </a:extLst>
            </p:cNvPr>
            <p:cNvGrpSpPr/>
            <p:nvPr/>
          </p:nvGrpSpPr>
          <p:grpSpPr>
            <a:xfrm>
              <a:off x="8373977" y="1721755"/>
              <a:ext cx="1434489" cy="190500"/>
              <a:chOff x="4679586" y="878988"/>
              <a:chExt cx="1434489" cy="1905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6900428-2B33-49DA-AFB8-4892F639C10F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D7E5FD2-596D-44AA-A028-9176CDC9611D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1DB51E1-2591-4C41-9285-7342598EC6AD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70B56C2-B6EF-4D32-B7F0-09817ED72678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2144EA-2BE0-4959-A10C-7684A61ECEA7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3BA004-4BD3-434A-AC13-EA81EC887EBC}"/>
                </a:ext>
              </a:extLst>
            </p:cNvPr>
            <p:cNvSpPr/>
            <p:nvPr/>
          </p:nvSpPr>
          <p:spPr>
            <a:xfrm>
              <a:off x="9938184" y="177981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1EB9FC-AD04-4887-A866-95283F97AA85}"/>
                </a:ext>
              </a:extLst>
            </p:cNvPr>
            <p:cNvSpPr/>
            <p:nvPr/>
          </p:nvSpPr>
          <p:spPr>
            <a:xfrm>
              <a:off x="2965432" y="1775841"/>
              <a:ext cx="5251118" cy="823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B0BBB6E-5E2D-41FE-AB37-2AD4328F5200}"/>
              </a:ext>
            </a:extLst>
          </p:cNvPr>
          <p:cNvSpPr txBox="1"/>
          <p:nvPr/>
        </p:nvSpPr>
        <p:spPr>
          <a:xfrm>
            <a:off x="1527112" y="44685"/>
            <a:ext cx="9137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cap="all" dirty="0">
                <a:latin typeface="Arial" panose="020B0604020202020204" pitchFamily="34" charset="0"/>
                <a:cs typeface="Arial" panose="020B0604020202020204" pitchFamily="34" charset="0"/>
              </a:rPr>
              <a:t>Kondisi SAAT INI</a:t>
            </a:r>
          </a:p>
        </p:txBody>
      </p:sp>
      <p:pic>
        <p:nvPicPr>
          <p:cNvPr id="3" name="Graphic 2" descr="Document">
            <a:extLst>
              <a:ext uri="{FF2B5EF4-FFF2-40B4-BE49-F238E27FC236}">
                <a16:creationId xmlns:a16="http://schemas.microsoft.com/office/drawing/2014/main" id="{DD59F589-2754-49AE-B797-EA3D1DF4E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8705" y="1621527"/>
            <a:ext cx="914400" cy="914400"/>
          </a:xfrm>
          <a:prstGeom prst="rect">
            <a:avLst/>
          </a:prstGeom>
        </p:spPr>
      </p:pic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C58F0F03-F769-4D59-9326-89D9E8816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5140" y="2078727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0BBFA4-36AF-4326-A8AB-97A18747189A}"/>
              </a:ext>
            </a:extLst>
          </p:cNvPr>
          <p:cNvSpPr/>
          <p:nvPr/>
        </p:nvSpPr>
        <p:spPr>
          <a:xfrm>
            <a:off x="3522210" y="19349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id-ID" sz="2000" dirty="0"/>
              <a:t>Masing-masing Instansi menghasilkan data dan dokumen</a:t>
            </a:r>
            <a:r>
              <a:rPr lang="en-US" sz="2000" dirty="0"/>
              <a:t> </a:t>
            </a:r>
            <a:r>
              <a:rPr lang="en-US" sz="2000" dirty="0" err="1"/>
              <a:t>kepegawaian</a:t>
            </a:r>
            <a:r>
              <a:rPr lang="en-US" sz="2000" dirty="0"/>
              <a:t> </a:t>
            </a:r>
            <a:r>
              <a:rPr lang="en-US" sz="2000" dirty="0" err="1"/>
              <a:t>elektronik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3259E-FBDC-41D5-9D98-0C322AB4C889}"/>
              </a:ext>
            </a:extLst>
          </p:cNvPr>
          <p:cNvSpPr/>
          <p:nvPr/>
        </p:nvSpPr>
        <p:spPr>
          <a:xfrm>
            <a:off x="3522210" y="329159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id-ID" sz="2000" dirty="0"/>
              <a:t>Masing-masing Instansi membangun Sistem </a:t>
            </a:r>
            <a:r>
              <a:rPr lang="en-US" sz="2000" dirty="0" err="1"/>
              <a:t>Kepegawaian</a:t>
            </a:r>
            <a:r>
              <a:rPr lang="en-US" sz="2000" dirty="0"/>
              <a:t> </a:t>
            </a:r>
            <a:r>
              <a:rPr lang="id-ID" sz="2000" dirty="0"/>
              <a:t>Elektronik</a:t>
            </a:r>
            <a:r>
              <a:rPr lang="en-US" sz="2000" dirty="0"/>
              <a:t> dan </a:t>
            </a:r>
            <a:r>
              <a:rPr lang="en-US" sz="2000" dirty="0" err="1"/>
              <a:t>tidak</a:t>
            </a:r>
            <a:r>
              <a:rPr lang="id-ID" sz="2000" dirty="0"/>
              <a:t> memiliki standar (tanpa mengacu standar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BKN</a:t>
            </a:r>
            <a:r>
              <a:rPr lang="id-ID" sz="2000" dirty="0"/>
              <a:t>) </a:t>
            </a:r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A4B1D9-DC3F-471A-9E00-EBFB8AFA269E}"/>
              </a:ext>
            </a:extLst>
          </p:cNvPr>
          <p:cNvSpPr/>
          <p:nvPr/>
        </p:nvSpPr>
        <p:spPr>
          <a:xfrm>
            <a:off x="3522210" y="46563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id-ID" sz="2000" dirty="0"/>
              <a:t>Masing-masing Sistem </a:t>
            </a:r>
            <a:r>
              <a:rPr lang="en-US" sz="2000" dirty="0" err="1"/>
              <a:t>Kepegawaian</a:t>
            </a:r>
            <a:r>
              <a:rPr lang="en-US" sz="2000" dirty="0"/>
              <a:t> </a:t>
            </a:r>
            <a:r>
              <a:rPr lang="id-ID" sz="2000" dirty="0"/>
              <a:t>Elektronik tersebut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terintegrasi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endParaRPr lang="id-ID" sz="2000" dirty="0"/>
          </a:p>
        </p:txBody>
      </p:sp>
      <p:pic>
        <p:nvPicPr>
          <p:cNvPr id="4" name="Graphic 3" descr="Network diagram">
            <a:extLst>
              <a:ext uri="{FF2B5EF4-FFF2-40B4-BE49-F238E27FC236}">
                <a16:creationId xmlns:a16="http://schemas.microsoft.com/office/drawing/2014/main" id="{92852B9B-6B7F-4A63-A67B-5E6F247F45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34387" y="3251833"/>
            <a:ext cx="914400" cy="914400"/>
          </a:xfrm>
          <a:prstGeom prst="rect">
            <a:avLst/>
          </a:prstGeom>
        </p:spPr>
      </p:pic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D6585720-F32A-4800-81DE-CE8079A94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62340" y="45223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3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5182</TotalTime>
  <Words>1065</Words>
  <Application>Microsoft Office PowerPoint</Application>
  <PresentationFormat>Widescreen</PresentationFormat>
  <Paragraphs>315</Paragraphs>
  <Slides>23</Slides>
  <Notes>10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ＭＳ Ｐゴシック</vt:lpstr>
      <vt:lpstr>Arial</vt:lpstr>
      <vt:lpstr>Bookman Old Style</vt:lpstr>
      <vt:lpstr>Calibri</vt:lpstr>
      <vt:lpstr>Calibri Light</vt:lpstr>
      <vt:lpstr>Courier New</vt:lpstr>
      <vt:lpstr>Nunito Light</vt:lpstr>
      <vt:lpstr>Segoe UI Light</vt:lpstr>
      <vt:lpstr>Wingdings</vt:lpstr>
      <vt:lpstr>Retrospect</vt:lpstr>
      <vt:lpstr>KEBIJAKAN &amp; IMPLEMENTASI SISTEM PEMERINTAHAN BERBASIS ELEKTRONIK (SPBE) LAYANAN KEPEGAWAIAN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Rancangan Integrasi Aplikasi Administrasi</dc:title>
  <dc:creator>User</dc:creator>
  <cp:lastModifiedBy>User</cp:lastModifiedBy>
  <cp:revision>254</cp:revision>
  <dcterms:created xsi:type="dcterms:W3CDTF">2020-02-23T13:10:28Z</dcterms:created>
  <dcterms:modified xsi:type="dcterms:W3CDTF">2021-04-08T16:39:21Z</dcterms:modified>
</cp:coreProperties>
</file>