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0"/>
  </p:notesMasterIdLst>
  <p:handoutMasterIdLst>
    <p:handoutMasterId r:id="rId11"/>
  </p:handoutMasterIdLst>
  <p:sldIdLst>
    <p:sldId id="256" r:id="rId2"/>
    <p:sldId id="258" r:id="rId3"/>
    <p:sldId id="260" r:id="rId4"/>
    <p:sldId id="257" r:id="rId5"/>
    <p:sldId id="261" r:id="rId6"/>
    <p:sldId id="262" r:id="rId7"/>
    <p:sldId id="263" r:id="rId8"/>
    <p:sldId id="264" r:id="rId9"/>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DM Sans" panose="020B0604020202020204" charset="0"/>
      <p:regular r:id="rId16"/>
    </p:embeddedFont>
    <p:embeddedFont>
      <p:font typeface="Open Sauce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2" d="100"/>
          <a:sy n="62" d="100"/>
        </p:scale>
        <p:origin x="27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49C6CE-8110-4E18-A6A5-C340482E9B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1677424-C4A9-4758-A22C-20A793623E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310539-048E-4122-B653-5334B1E16C5A}" type="datetimeFigureOut">
              <a:rPr lang="en-US" smtClean="0"/>
              <a:t>1/19/2024</a:t>
            </a:fld>
            <a:endParaRPr lang="en-US"/>
          </a:p>
        </p:txBody>
      </p:sp>
      <p:sp>
        <p:nvSpPr>
          <p:cNvPr id="4" name="Footer Placeholder 3">
            <a:extLst>
              <a:ext uri="{FF2B5EF4-FFF2-40B4-BE49-F238E27FC236}">
                <a16:creationId xmlns:a16="http://schemas.microsoft.com/office/drawing/2014/main" id="{784CE0E6-7A22-4B3E-A3BC-2DAD082D90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210042172</a:t>
            </a:r>
          </a:p>
        </p:txBody>
      </p:sp>
      <p:sp>
        <p:nvSpPr>
          <p:cNvPr id="5" name="Slide Number Placeholder 4">
            <a:extLst>
              <a:ext uri="{FF2B5EF4-FFF2-40B4-BE49-F238E27FC236}">
                <a16:creationId xmlns:a16="http://schemas.microsoft.com/office/drawing/2014/main" id="{3C0C4837-6924-4574-A3A7-E365C461DD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AACA8C-1BB9-4E9F-AEA4-6F09DFE2AA56}" type="slidenum">
              <a:rPr lang="en-US" smtClean="0"/>
              <a:t>‹#›</a:t>
            </a:fld>
            <a:endParaRPr lang="en-US"/>
          </a:p>
        </p:txBody>
      </p:sp>
    </p:spTree>
    <p:extLst>
      <p:ext uri="{BB962C8B-B14F-4D97-AF65-F5344CB8AC3E}">
        <p14:creationId xmlns:p14="http://schemas.microsoft.com/office/powerpoint/2010/main" val="41312694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6E69FB-2CF6-4F2A-8805-76EBB03BD378}"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210042172</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FA349-7A75-441D-8276-0C914649C763}" type="slidenum">
              <a:rPr lang="en-US" smtClean="0"/>
              <a:t>‹#›</a:t>
            </a:fld>
            <a:endParaRPr lang="en-US"/>
          </a:p>
        </p:txBody>
      </p:sp>
    </p:spTree>
    <p:extLst>
      <p:ext uri="{BB962C8B-B14F-4D97-AF65-F5344CB8AC3E}">
        <p14:creationId xmlns:p14="http://schemas.microsoft.com/office/powerpoint/2010/main" val="23982953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0E2066C-4576-413E-8BFD-A77F8B790351}" type="datetime1">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6DAA31-5ADD-472A-9D22-4FAAFEFD2F74}" type="datetime1">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14B5B1-2DA9-426B-B9FA-57ACEE18A257}" type="datetime1">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B7ECC7-380A-480C-BB7C-534D3A0B5196}" type="datetime1">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96B1F-3929-48E1-9094-AADEBB6C841B}" type="datetime1">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963D6C-5851-4750-BD77-5D1F351688D5}" type="datetime1">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34E6E7-A814-42F5-91C2-CD094B8BA6F8}" type="datetime1">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52BEE8-D6B6-4B2C-8EB7-43DC82096861}" type="datetime1">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F7D530-51E4-4E5E-891A-F50A221131B2}" type="datetime1">
              <a:rPr lang="en-US" smtClean="0"/>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BC8CAA-851C-44C3-B474-7AECF4C41932}" type="datetime1">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D4455A-876E-403C-BCA6-D82856DA389C}" type="datetime1">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5F2B8-98C1-44EE-9B8B-45AB5264F31F}" type="datetime1">
              <a:rPr lang="en-US" smtClean="0"/>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sv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jpeg"/></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029700" y="2209488"/>
            <a:ext cx="9258300" cy="8077512"/>
          </a:xfrm>
          <a:custGeom>
            <a:avLst/>
            <a:gdLst/>
            <a:ahLst/>
            <a:cxnLst/>
            <a:rect l="l" t="t" r="r" b="b"/>
            <a:pathLst>
              <a:path w="9258300" h="8077512">
                <a:moveTo>
                  <a:pt x="0" y="0"/>
                </a:moveTo>
                <a:lnTo>
                  <a:pt x="9258300" y="0"/>
                </a:lnTo>
                <a:lnTo>
                  <a:pt x="9258300" y="8077512"/>
                </a:lnTo>
                <a:lnTo>
                  <a:pt x="0" y="8077512"/>
                </a:lnTo>
                <a:lnTo>
                  <a:pt x="0" y="0"/>
                </a:lnTo>
                <a:close/>
              </a:path>
            </a:pathLst>
          </a:custGeom>
          <a:blipFill>
            <a:blip r:embed="rId2">
              <a:extLst>
                <a:ext uri="{96DAC541-7B7A-43D3-8B79-37D633B846F1}">
                  <asvg:svgBlip xmlns:asvg="http://schemas.microsoft.com/office/drawing/2016/SVG/main" r:embed="rId3"/>
                </a:ext>
              </a:extLst>
            </a:blip>
            <a:stretch>
              <a:fillRect b="-14618"/>
            </a:stretch>
          </a:blipFill>
        </p:spPr>
      </p:sp>
      <p:sp>
        <p:nvSpPr>
          <p:cNvPr id="3" name="TextBox 3"/>
          <p:cNvSpPr txBox="1"/>
          <p:nvPr/>
        </p:nvSpPr>
        <p:spPr>
          <a:xfrm>
            <a:off x="1028700" y="4723008"/>
            <a:ext cx="10225288" cy="1664943"/>
          </a:xfrm>
          <a:prstGeom prst="rect">
            <a:avLst/>
          </a:prstGeom>
        </p:spPr>
        <p:txBody>
          <a:bodyPr lIns="0" tIns="0" rIns="0" bIns="0" rtlCol="0" anchor="t">
            <a:spAutoFit/>
          </a:bodyPr>
          <a:lstStyle/>
          <a:p>
            <a:pPr>
              <a:lnSpc>
                <a:spcPts val="14040"/>
              </a:lnSpc>
            </a:pPr>
            <a:r>
              <a:rPr lang="en-US" sz="10800" spc="302" dirty="0" err="1">
                <a:solidFill>
                  <a:srgbClr val="3C1053"/>
                </a:solidFill>
                <a:latin typeface="Open Sauce Bold"/>
              </a:rPr>
              <a:t>SplitWise</a:t>
            </a:r>
            <a:endParaRPr lang="en-US" sz="10800" spc="302" dirty="0">
              <a:solidFill>
                <a:srgbClr val="3C1053"/>
              </a:solidFill>
              <a:latin typeface="Open Sauce Bold"/>
            </a:endParaRPr>
          </a:p>
        </p:txBody>
      </p:sp>
      <p:sp>
        <p:nvSpPr>
          <p:cNvPr id="4" name="Freeform 4"/>
          <p:cNvSpPr/>
          <p:nvPr/>
        </p:nvSpPr>
        <p:spPr>
          <a:xfrm>
            <a:off x="1028700" y="7934237"/>
            <a:ext cx="662803" cy="662803"/>
          </a:xfrm>
          <a:custGeom>
            <a:avLst/>
            <a:gdLst/>
            <a:ahLst/>
            <a:cxnLst/>
            <a:rect l="l" t="t" r="r" b="b"/>
            <a:pathLst>
              <a:path w="662803" h="662803">
                <a:moveTo>
                  <a:pt x="0" y="0"/>
                </a:moveTo>
                <a:lnTo>
                  <a:pt x="662803" y="0"/>
                </a:lnTo>
                <a:lnTo>
                  <a:pt x="662803" y="662803"/>
                </a:lnTo>
                <a:lnTo>
                  <a:pt x="0" y="6628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990465" y="8319464"/>
            <a:ext cx="4970887" cy="277576"/>
          </a:xfrm>
          <a:prstGeom prst="rect">
            <a:avLst/>
          </a:prstGeom>
        </p:spPr>
        <p:txBody>
          <a:bodyPr lIns="0" tIns="0" rIns="0" bIns="0" rtlCol="0" anchor="t">
            <a:spAutoFit/>
          </a:bodyPr>
          <a:lstStyle/>
          <a:p>
            <a:pPr>
              <a:lnSpc>
                <a:spcPts val="2239"/>
              </a:lnSpc>
            </a:pPr>
            <a:r>
              <a:rPr lang="en-US" dirty="0">
                <a:solidFill>
                  <a:srgbClr val="3C1053"/>
                </a:solidFill>
                <a:latin typeface="DM Sans"/>
              </a:rPr>
              <a:t>SWE 4302</a:t>
            </a:r>
          </a:p>
        </p:txBody>
      </p:sp>
      <p:sp>
        <p:nvSpPr>
          <p:cNvPr id="6" name="TextBox 6"/>
          <p:cNvSpPr txBox="1"/>
          <p:nvPr/>
        </p:nvSpPr>
        <p:spPr>
          <a:xfrm>
            <a:off x="1995630" y="7934237"/>
            <a:ext cx="2897374" cy="282129"/>
          </a:xfrm>
          <a:prstGeom prst="rect">
            <a:avLst/>
          </a:prstGeom>
        </p:spPr>
        <p:txBody>
          <a:bodyPr lIns="0" tIns="0" rIns="0" bIns="0" rtlCol="0" anchor="t">
            <a:spAutoFit/>
          </a:bodyPr>
          <a:lstStyle/>
          <a:p>
            <a:pPr>
              <a:lnSpc>
                <a:spcPts val="2160"/>
              </a:lnSpc>
            </a:pPr>
            <a:r>
              <a:rPr lang="en-US" sz="2400" spc="43" dirty="0">
                <a:solidFill>
                  <a:srgbClr val="3C1053"/>
                </a:solidFill>
                <a:latin typeface="Open Sauce Bold"/>
              </a:rPr>
              <a:t>Course Title</a:t>
            </a:r>
          </a:p>
        </p:txBody>
      </p:sp>
      <p:sp>
        <p:nvSpPr>
          <p:cNvPr id="7" name="TextBox 7"/>
          <p:cNvSpPr txBox="1"/>
          <p:nvPr/>
        </p:nvSpPr>
        <p:spPr>
          <a:xfrm>
            <a:off x="13237952" y="5638808"/>
            <a:ext cx="3754647" cy="567015"/>
          </a:xfrm>
          <a:prstGeom prst="rect">
            <a:avLst/>
          </a:prstGeom>
        </p:spPr>
        <p:txBody>
          <a:bodyPr wrap="square" lIns="0" tIns="0" rIns="0" bIns="0" rtlCol="0" anchor="t">
            <a:spAutoFit/>
          </a:bodyPr>
          <a:lstStyle/>
          <a:p>
            <a:pPr>
              <a:lnSpc>
                <a:spcPts val="2239"/>
              </a:lnSpc>
            </a:pPr>
            <a:r>
              <a:rPr lang="en-US" sz="2400" b="1" dirty="0">
                <a:solidFill>
                  <a:srgbClr val="3C1053"/>
                </a:solidFill>
                <a:latin typeface="DM Sans"/>
              </a:rPr>
              <a:t>Adid-Al-Mahamud Shazid</a:t>
            </a:r>
          </a:p>
          <a:p>
            <a:pPr>
              <a:lnSpc>
                <a:spcPts val="2239"/>
              </a:lnSpc>
            </a:pPr>
            <a:r>
              <a:rPr lang="en-US" sz="2000" dirty="0">
                <a:solidFill>
                  <a:srgbClr val="3C1053"/>
                </a:solidFill>
                <a:latin typeface="DM Sans"/>
              </a:rPr>
              <a:t>210042172</a:t>
            </a:r>
          </a:p>
        </p:txBody>
      </p:sp>
      <p:sp>
        <p:nvSpPr>
          <p:cNvPr id="8" name="TextBox 8"/>
          <p:cNvSpPr txBox="1"/>
          <p:nvPr/>
        </p:nvSpPr>
        <p:spPr>
          <a:xfrm>
            <a:off x="13237953" y="5137188"/>
            <a:ext cx="3078438" cy="294119"/>
          </a:xfrm>
          <a:prstGeom prst="rect">
            <a:avLst/>
          </a:prstGeom>
        </p:spPr>
        <p:txBody>
          <a:bodyPr wrap="square" lIns="0" tIns="0" rIns="0" bIns="0" rtlCol="0" anchor="t">
            <a:spAutoFit/>
          </a:bodyPr>
          <a:lstStyle/>
          <a:p>
            <a:pPr>
              <a:lnSpc>
                <a:spcPts val="2160"/>
              </a:lnSpc>
            </a:pPr>
            <a:r>
              <a:rPr lang="en-US" sz="2800" spc="43" dirty="0">
                <a:solidFill>
                  <a:srgbClr val="3C1053"/>
                </a:solidFill>
                <a:latin typeface="Open Sauce Bold"/>
              </a:rPr>
              <a:t>PRESENTED BY</a:t>
            </a:r>
          </a:p>
        </p:txBody>
      </p:sp>
      <p:sp>
        <p:nvSpPr>
          <p:cNvPr id="9" name="TextBox 9"/>
          <p:cNvSpPr txBox="1"/>
          <p:nvPr/>
        </p:nvSpPr>
        <p:spPr>
          <a:xfrm>
            <a:off x="13237953" y="8012751"/>
            <a:ext cx="3915849" cy="1131272"/>
          </a:xfrm>
          <a:prstGeom prst="rect">
            <a:avLst/>
          </a:prstGeom>
        </p:spPr>
        <p:txBody>
          <a:bodyPr wrap="square" lIns="0" tIns="0" rIns="0" bIns="0" rtlCol="0" anchor="t">
            <a:spAutoFit/>
          </a:bodyPr>
          <a:lstStyle/>
          <a:p>
            <a:pPr>
              <a:lnSpc>
                <a:spcPts val="2239"/>
              </a:lnSpc>
            </a:pPr>
            <a:r>
              <a:rPr lang="en-US" sz="2400" b="1" dirty="0" err="1">
                <a:solidFill>
                  <a:srgbClr val="3C1053"/>
                </a:solidFill>
                <a:latin typeface="DM Sans"/>
              </a:rPr>
              <a:t>Jubair</a:t>
            </a:r>
            <a:r>
              <a:rPr lang="en-US" sz="2400" b="1" dirty="0">
                <a:solidFill>
                  <a:srgbClr val="3C1053"/>
                </a:solidFill>
                <a:latin typeface="DM Sans"/>
              </a:rPr>
              <a:t> </a:t>
            </a:r>
            <a:r>
              <a:rPr lang="en-US" sz="2400" b="1" dirty="0" err="1">
                <a:solidFill>
                  <a:srgbClr val="3C1053"/>
                </a:solidFill>
                <a:latin typeface="DM Sans"/>
              </a:rPr>
              <a:t>Ibne</a:t>
            </a:r>
            <a:r>
              <a:rPr lang="en-US" sz="2400" b="1" dirty="0">
                <a:solidFill>
                  <a:srgbClr val="3C1053"/>
                </a:solidFill>
                <a:latin typeface="DM Sans"/>
              </a:rPr>
              <a:t> Mostafa</a:t>
            </a:r>
          </a:p>
          <a:p>
            <a:pPr>
              <a:lnSpc>
                <a:spcPts val="2239"/>
              </a:lnSpc>
            </a:pPr>
            <a:r>
              <a:rPr lang="en-US" sz="2000" dirty="0">
                <a:solidFill>
                  <a:srgbClr val="3C1053"/>
                </a:solidFill>
                <a:latin typeface="DM Sans"/>
              </a:rPr>
              <a:t>Assistant Professor</a:t>
            </a:r>
          </a:p>
          <a:p>
            <a:pPr>
              <a:lnSpc>
                <a:spcPts val="2239"/>
              </a:lnSpc>
            </a:pPr>
            <a:r>
              <a:rPr lang="en-US" sz="2000" dirty="0">
                <a:solidFill>
                  <a:srgbClr val="3C1053"/>
                </a:solidFill>
                <a:latin typeface="DM Sans"/>
              </a:rPr>
              <a:t>Department of CSE</a:t>
            </a:r>
          </a:p>
          <a:p>
            <a:pPr>
              <a:lnSpc>
                <a:spcPts val="2239"/>
              </a:lnSpc>
            </a:pPr>
            <a:r>
              <a:rPr lang="en-US" sz="2000" dirty="0">
                <a:solidFill>
                  <a:srgbClr val="3C1053"/>
                </a:solidFill>
                <a:latin typeface="DM Sans"/>
              </a:rPr>
              <a:t>Islamic University of Technology</a:t>
            </a:r>
          </a:p>
        </p:txBody>
      </p:sp>
      <p:sp>
        <p:nvSpPr>
          <p:cNvPr id="10" name="TextBox 10"/>
          <p:cNvSpPr txBox="1"/>
          <p:nvPr/>
        </p:nvSpPr>
        <p:spPr>
          <a:xfrm>
            <a:off x="13237953" y="7505700"/>
            <a:ext cx="3078438" cy="294119"/>
          </a:xfrm>
          <a:prstGeom prst="rect">
            <a:avLst/>
          </a:prstGeom>
        </p:spPr>
        <p:txBody>
          <a:bodyPr wrap="square" lIns="0" tIns="0" rIns="0" bIns="0" rtlCol="0" anchor="t">
            <a:spAutoFit/>
          </a:bodyPr>
          <a:lstStyle/>
          <a:p>
            <a:pPr>
              <a:lnSpc>
                <a:spcPts val="2160"/>
              </a:lnSpc>
            </a:pPr>
            <a:r>
              <a:rPr lang="en-US" sz="2800" spc="43" dirty="0">
                <a:solidFill>
                  <a:srgbClr val="3C1053"/>
                </a:solidFill>
                <a:latin typeface="Open Sauce Bold"/>
              </a:rPr>
              <a:t>PRESENTED TO</a:t>
            </a:r>
          </a:p>
        </p:txBody>
      </p:sp>
      <p:pic>
        <p:nvPicPr>
          <p:cNvPr id="16" name="Picture 15">
            <a:extLst>
              <a:ext uri="{FF2B5EF4-FFF2-40B4-BE49-F238E27FC236}">
                <a16:creationId xmlns:a16="http://schemas.microsoft.com/office/drawing/2014/main" id="{19CC34D0-1348-4C83-AFEB-1C7E4B9149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9843" y="1226462"/>
            <a:ext cx="1362459" cy="22311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7259300" y="6210300"/>
            <a:ext cx="1044009" cy="4653505"/>
          </a:xfrm>
          <a:custGeom>
            <a:avLst/>
            <a:gdLst/>
            <a:ahLst/>
            <a:cxnLst/>
            <a:rect l="l" t="t" r="r" b="b"/>
            <a:pathLst>
              <a:path w="1044009" h="4653505">
                <a:moveTo>
                  <a:pt x="0" y="0"/>
                </a:moveTo>
                <a:lnTo>
                  <a:pt x="1044009" y="0"/>
                </a:lnTo>
                <a:lnTo>
                  <a:pt x="1044009" y="4653505"/>
                </a:lnTo>
                <a:lnTo>
                  <a:pt x="0" y="4653505"/>
                </a:lnTo>
                <a:lnTo>
                  <a:pt x="0" y="0"/>
                </a:lnTo>
                <a:close/>
              </a:path>
            </a:pathLst>
          </a:custGeom>
          <a:blipFill>
            <a:blip r:embed="rId2">
              <a:extLst>
                <a:ext uri="{96DAC541-7B7A-43D3-8B79-37D633B846F1}">
                  <asvg:svgBlip xmlns:asvg="http://schemas.microsoft.com/office/drawing/2016/SVG/main" r:embed="rId3"/>
                </a:ext>
              </a:extLst>
            </a:blip>
            <a:stretch>
              <a:fillRect l="-21428" r="-100628"/>
            </a:stretch>
          </a:blipFill>
        </p:spPr>
      </p:sp>
      <p:sp>
        <p:nvSpPr>
          <p:cNvPr id="5" name="TextBox 5"/>
          <p:cNvSpPr txBox="1"/>
          <p:nvPr/>
        </p:nvSpPr>
        <p:spPr>
          <a:xfrm>
            <a:off x="1028700" y="624995"/>
            <a:ext cx="15125700" cy="1664943"/>
          </a:xfrm>
          <a:prstGeom prst="rect">
            <a:avLst/>
          </a:prstGeom>
        </p:spPr>
        <p:txBody>
          <a:bodyPr wrap="square" lIns="0" tIns="0" rIns="0" bIns="0" rtlCol="0" anchor="t">
            <a:spAutoFit/>
          </a:bodyPr>
          <a:lstStyle/>
          <a:p>
            <a:pPr>
              <a:lnSpc>
                <a:spcPts val="14040"/>
              </a:lnSpc>
            </a:pPr>
            <a:r>
              <a:rPr lang="en-US" sz="10800" spc="302" dirty="0">
                <a:solidFill>
                  <a:srgbClr val="3C1053"/>
                </a:solidFill>
                <a:latin typeface="Open Sauce Bold"/>
              </a:rPr>
              <a:t>Project Overview</a:t>
            </a:r>
          </a:p>
        </p:txBody>
      </p:sp>
      <p:sp>
        <p:nvSpPr>
          <p:cNvPr id="6" name="TextBox 6"/>
          <p:cNvSpPr txBox="1"/>
          <p:nvPr/>
        </p:nvSpPr>
        <p:spPr>
          <a:xfrm>
            <a:off x="6934200" y="4132790"/>
            <a:ext cx="8839200" cy="3993337"/>
          </a:xfrm>
          <a:prstGeom prst="rect">
            <a:avLst/>
          </a:prstGeom>
        </p:spPr>
        <p:txBody>
          <a:bodyPr wrap="square" lIns="0" tIns="0" rIns="0" bIns="0" rtlCol="0" anchor="t">
            <a:spAutoFit/>
          </a:bodyPr>
          <a:lstStyle/>
          <a:p>
            <a:pPr algn="just">
              <a:lnSpc>
                <a:spcPts val="3079"/>
              </a:lnSpc>
            </a:pPr>
            <a:r>
              <a:rPr lang="en-US" sz="3200" dirty="0" err="1">
                <a:solidFill>
                  <a:srgbClr val="3C1053"/>
                </a:solidFill>
                <a:latin typeface="DM Sans"/>
              </a:rPr>
              <a:t>SplitWise</a:t>
            </a:r>
            <a:r>
              <a:rPr lang="en-US" sz="3200" dirty="0">
                <a:solidFill>
                  <a:srgbClr val="3C1053"/>
                </a:solidFill>
                <a:latin typeface="DM Sans"/>
              </a:rPr>
              <a:t> is a comprehensive expense management platform designed to simplify the way users handle their personal and group finances. With a user-friendly interface, </a:t>
            </a:r>
            <a:r>
              <a:rPr lang="en-US" sz="3200" dirty="0" err="1">
                <a:solidFill>
                  <a:srgbClr val="3C1053"/>
                </a:solidFill>
                <a:latin typeface="DM Sans"/>
              </a:rPr>
              <a:t>SplitWise</a:t>
            </a:r>
            <a:r>
              <a:rPr lang="en-US" sz="3200" dirty="0">
                <a:solidFill>
                  <a:srgbClr val="3C1053"/>
                </a:solidFill>
                <a:latin typeface="DM Sans"/>
              </a:rPr>
              <a:t> enables users to sign up, add friends, and effortlessly log expenses, whether shared among a group or involving individual friends. The system provides a transparent overview of balances, facilitating easy debt settlement and accurate tracking of financial interactions.</a:t>
            </a:r>
          </a:p>
        </p:txBody>
      </p:sp>
      <p:sp>
        <p:nvSpPr>
          <p:cNvPr id="7" name="Freeform 7"/>
          <p:cNvSpPr/>
          <p:nvPr/>
        </p:nvSpPr>
        <p:spPr>
          <a:xfrm rot="-10800000">
            <a:off x="16644250" y="2587"/>
            <a:ext cx="1641163" cy="1641163"/>
          </a:xfrm>
          <a:custGeom>
            <a:avLst/>
            <a:gdLst/>
            <a:ahLst/>
            <a:cxnLst/>
            <a:rect l="l" t="t" r="r" b="b"/>
            <a:pathLst>
              <a:path w="1641163" h="1641163">
                <a:moveTo>
                  <a:pt x="0" y="0"/>
                </a:moveTo>
                <a:lnTo>
                  <a:pt x="1641163" y="0"/>
                </a:lnTo>
                <a:lnTo>
                  <a:pt x="1641163" y="1641163"/>
                </a:lnTo>
                <a:lnTo>
                  <a:pt x="0" y="16411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11" name="Picture 10">
            <a:extLst>
              <a:ext uri="{FF2B5EF4-FFF2-40B4-BE49-F238E27FC236}">
                <a16:creationId xmlns:a16="http://schemas.microsoft.com/office/drawing/2014/main" id="{C2E130AA-8540-4372-B3A0-047470A44C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8700" y="3848100"/>
            <a:ext cx="4812993" cy="4562718"/>
          </a:xfrm>
          <a:prstGeom prst="rect">
            <a:avLst/>
          </a:prstGeom>
        </p:spPr>
      </p:pic>
      <p:sp>
        <p:nvSpPr>
          <p:cNvPr id="2" name="TextBox 1">
            <a:extLst>
              <a:ext uri="{FF2B5EF4-FFF2-40B4-BE49-F238E27FC236}">
                <a16:creationId xmlns:a16="http://schemas.microsoft.com/office/drawing/2014/main" id="{FD676732-6C40-43E0-BB89-FD1C0D0E08F0}"/>
              </a:ext>
            </a:extLst>
          </p:cNvPr>
          <p:cNvSpPr txBox="1"/>
          <p:nvPr/>
        </p:nvSpPr>
        <p:spPr>
          <a:xfrm>
            <a:off x="8993157" y="9599647"/>
            <a:ext cx="301686" cy="369332"/>
          </a:xfrm>
          <a:prstGeom prst="rect">
            <a:avLst/>
          </a:prstGeom>
          <a:noFill/>
        </p:spPr>
        <p:txBody>
          <a:bodyPr wrap="none" rtlCol="0">
            <a:spAutoFit/>
          </a:bodyPr>
          <a:lstStyle/>
          <a:p>
            <a:r>
              <a:rPr lang="en-US" dirty="0">
                <a:effectLst>
                  <a:outerShdw blurRad="38100" dist="38100" dir="2700000" algn="tl">
                    <a:srgbClr val="000000">
                      <a:alpha val="43137"/>
                    </a:srgbClr>
                  </a:outerShdw>
                </a:effectLst>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024581" y="3577035"/>
            <a:ext cx="1498710" cy="1504180"/>
          </a:xfrm>
          <a:custGeom>
            <a:avLst/>
            <a:gdLst/>
            <a:ahLst/>
            <a:cxnLst/>
            <a:rect l="l" t="t" r="r" b="b"/>
            <a:pathLst>
              <a:path w="1088845" h="1092819">
                <a:moveTo>
                  <a:pt x="0" y="0"/>
                </a:moveTo>
                <a:lnTo>
                  <a:pt x="1088845" y="0"/>
                </a:lnTo>
                <a:lnTo>
                  <a:pt x="1088845" y="1092819"/>
                </a:lnTo>
                <a:lnTo>
                  <a:pt x="0" y="10928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024581" y="976947"/>
            <a:ext cx="5829300" cy="1296060"/>
          </a:xfrm>
          <a:prstGeom prst="rect">
            <a:avLst/>
          </a:prstGeom>
        </p:spPr>
        <p:txBody>
          <a:bodyPr wrap="square" lIns="0" tIns="0" rIns="0" bIns="0" rtlCol="0" anchor="t">
            <a:spAutoFit/>
          </a:bodyPr>
          <a:lstStyle/>
          <a:p>
            <a:pPr>
              <a:lnSpc>
                <a:spcPts val="10920"/>
              </a:lnSpc>
            </a:pPr>
            <a:r>
              <a:rPr lang="en-US" sz="8400" spc="235" dirty="0">
                <a:solidFill>
                  <a:srgbClr val="3C1053"/>
                </a:solidFill>
                <a:latin typeface="Open Sauce Bold"/>
              </a:rPr>
              <a:t>Features</a:t>
            </a:r>
          </a:p>
        </p:txBody>
      </p:sp>
      <p:sp>
        <p:nvSpPr>
          <p:cNvPr id="13" name="Freeform 13"/>
          <p:cNvSpPr/>
          <p:nvPr/>
        </p:nvSpPr>
        <p:spPr>
          <a:xfrm flipH="1">
            <a:off x="13911200" y="-16447"/>
            <a:ext cx="4376800" cy="10303447"/>
          </a:xfrm>
          <a:custGeom>
            <a:avLst/>
            <a:gdLst/>
            <a:ahLst/>
            <a:cxnLst/>
            <a:rect l="l" t="t" r="r" b="b"/>
            <a:pathLst>
              <a:path w="4376800" h="10303447">
                <a:moveTo>
                  <a:pt x="4376800" y="0"/>
                </a:moveTo>
                <a:lnTo>
                  <a:pt x="0" y="0"/>
                </a:lnTo>
                <a:lnTo>
                  <a:pt x="0" y="10303447"/>
                </a:lnTo>
                <a:lnTo>
                  <a:pt x="4376800" y="10303447"/>
                </a:lnTo>
                <a:lnTo>
                  <a:pt x="4376800" y="0"/>
                </a:lnTo>
                <a:close/>
              </a:path>
            </a:pathLst>
          </a:custGeom>
          <a:blipFill>
            <a:blip r:embed="rId4">
              <a:extLst>
                <a:ext uri="{96DAC541-7B7A-43D3-8B79-37D633B846F1}">
                  <asvg:svgBlip xmlns:asvg="http://schemas.microsoft.com/office/drawing/2016/SVG/main" r:embed="rId5"/>
                </a:ext>
              </a:extLst>
            </a:blip>
            <a:stretch>
              <a:fillRect l="-18197" b="-54"/>
            </a:stretch>
          </a:blipFill>
        </p:spPr>
      </p:sp>
      <p:sp>
        <p:nvSpPr>
          <p:cNvPr id="19" name="TextBox 19"/>
          <p:cNvSpPr txBox="1"/>
          <p:nvPr/>
        </p:nvSpPr>
        <p:spPr>
          <a:xfrm>
            <a:off x="3151281" y="3799778"/>
            <a:ext cx="5442530" cy="294953"/>
          </a:xfrm>
          <a:prstGeom prst="rect">
            <a:avLst/>
          </a:prstGeom>
        </p:spPr>
        <p:txBody>
          <a:bodyPr wrap="square" lIns="0" tIns="0" rIns="0" bIns="0" rtlCol="0" anchor="t">
            <a:spAutoFit/>
          </a:bodyPr>
          <a:lstStyle/>
          <a:p>
            <a:pPr lvl="0">
              <a:lnSpc>
                <a:spcPts val="2336"/>
              </a:lnSpc>
              <a:spcBef>
                <a:spcPct val="0"/>
              </a:spcBef>
            </a:pPr>
            <a:r>
              <a:rPr lang="en-US" sz="2000" dirty="0">
                <a:solidFill>
                  <a:srgbClr val="3C1053"/>
                </a:solidFill>
                <a:latin typeface="Open Sauce Bold"/>
              </a:rPr>
              <a:t>User Management</a:t>
            </a:r>
          </a:p>
        </p:txBody>
      </p:sp>
      <p:sp>
        <p:nvSpPr>
          <p:cNvPr id="20" name="TextBox 20"/>
          <p:cNvSpPr txBox="1"/>
          <p:nvPr/>
        </p:nvSpPr>
        <p:spPr>
          <a:xfrm>
            <a:off x="3151281" y="4150393"/>
            <a:ext cx="3476028" cy="700769"/>
          </a:xfrm>
          <a:prstGeom prst="rect">
            <a:avLst/>
          </a:prstGeom>
        </p:spPr>
        <p:txBody>
          <a:bodyPr wrap="square" lIns="0" tIns="0" rIns="0" bIns="0" rtlCol="0" anchor="t">
            <a:spAutoFit/>
          </a:bodyPr>
          <a:lstStyle/>
          <a:p>
            <a:pPr marL="285750" lvl="0" indent="-285750">
              <a:lnSpc>
                <a:spcPts val="1820"/>
              </a:lnSpc>
              <a:spcBef>
                <a:spcPct val="0"/>
              </a:spcBef>
              <a:buFont typeface="Arial" panose="020B0604020202020204" pitchFamily="34" charset="0"/>
              <a:buChar char="•"/>
            </a:pPr>
            <a:r>
              <a:rPr lang="en-US" dirty="0">
                <a:solidFill>
                  <a:srgbClr val="3C1053"/>
                </a:solidFill>
                <a:latin typeface="DM Sans"/>
              </a:rPr>
              <a:t>Sign Up</a:t>
            </a:r>
          </a:p>
          <a:p>
            <a:pPr marL="285750" lvl="0" indent="-285750">
              <a:lnSpc>
                <a:spcPts val="1820"/>
              </a:lnSpc>
              <a:spcBef>
                <a:spcPct val="0"/>
              </a:spcBef>
              <a:buFont typeface="Arial" panose="020B0604020202020204" pitchFamily="34" charset="0"/>
              <a:buChar char="•"/>
            </a:pPr>
            <a:r>
              <a:rPr lang="en-US" dirty="0">
                <a:solidFill>
                  <a:srgbClr val="3C1053"/>
                </a:solidFill>
                <a:latin typeface="DM Sans"/>
              </a:rPr>
              <a:t>Login</a:t>
            </a:r>
          </a:p>
          <a:p>
            <a:pPr marL="285750" lvl="0" indent="-285750">
              <a:lnSpc>
                <a:spcPts val="1820"/>
              </a:lnSpc>
              <a:spcBef>
                <a:spcPct val="0"/>
              </a:spcBef>
              <a:buFont typeface="Arial" panose="020B0604020202020204" pitchFamily="34" charset="0"/>
              <a:buChar char="•"/>
            </a:pPr>
            <a:r>
              <a:rPr lang="en-US" dirty="0">
                <a:solidFill>
                  <a:srgbClr val="3C1053"/>
                </a:solidFill>
                <a:latin typeface="DM Sans"/>
              </a:rPr>
              <a:t>List of Users</a:t>
            </a:r>
          </a:p>
        </p:txBody>
      </p:sp>
      <p:sp>
        <p:nvSpPr>
          <p:cNvPr id="21" name="TextBox 21"/>
          <p:cNvSpPr txBox="1"/>
          <p:nvPr/>
        </p:nvSpPr>
        <p:spPr>
          <a:xfrm>
            <a:off x="3151281" y="6788005"/>
            <a:ext cx="5334038" cy="294953"/>
          </a:xfrm>
          <a:prstGeom prst="rect">
            <a:avLst/>
          </a:prstGeom>
        </p:spPr>
        <p:txBody>
          <a:bodyPr wrap="square" lIns="0" tIns="0" rIns="0" bIns="0" rtlCol="0" anchor="t">
            <a:spAutoFit/>
          </a:bodyPr>
          <a:lstStyle/>
          <a:p>
            <a:pPr lvl="0">
              <a:lnSpc>
                <a:spcPts val="2336"/>
              </a:lnSpc>
              <a:spcBef>
                <a:spcPct val="0"/>
              </a:spcBef>
            </a:pPr>
            <a:r>
              <a:rPr lang="en-US" sz="2000" dirty="0">
                <a:solidFill>
                  <a:srgbClr val="3C1053"/>
                </a:solidFill>
                <a:latin typeface="Open Sauce Bold"/>
              </a:rPr>
              <a:t>Friend Management</a:t>
            </a:r>
          </a:p>
        </p:txBody>
      </p:sp>
      <p:sp>
        <p:nvSpPr>
          <p:cNvPr id="22" name="TextBox 22"/>
          <p:cNvSpPr txBox="1"/>
          <p:nvPr/>
        </p:nvSpPr>
        <p:spPr>
          <a:xfrm>
            <a:off x="3151281" y="7138621"/>
            <a:ext cx="3476028" cy="700769"/>
          </a:xfrm>
          <a:prstGeom prst="rect">
            <a:avLst/>
          </a:prstGeom>
        </p:spPr>
        <p:txBody>
          <a:bodyPr wrap="square" lIns="0" tIns="0" rIns="0" bIns="0" rtlCol="0" anchor="t">
            <a:spAutoFit/>
          </a:bodyPr>
          <a:lstStyle/>
          <a:p>
            <a:pPr marL="285750" lvl="0" indent="-285750">
              <a:lnSpc>
                <a:spcPts val="1820"/>
              </a:lnSpc>
              <a:spcBef>
                <a:spcPct val="0"/>
              </a:spcBef>
              <a:buFont typeface="Arial" panose="020B0604020202020204" pitchFamily="34" charset="0"/>
              <a:buChar char="•"/>
            </a:pPr>
            <a:r>
              <a:rPr lang="en-US" dirty="0">
                <a:solidFill>
                  <a:srgbClr val="3C1053"/>
                </a:solidFill>
                <a:latin typeface="DM Sans"/>
              </a:rPr>
              <a:t>Add Friend</a:t>
            </a:r>
          </a:p>
          <a:p>
            <a:pPr marL="285750" lvl="0" indent="-285750">
              <a:lnSpc>
                <a:spcPts val="1820"/>
              </a:lnSpc>
              <a:spcBef>
                <a:spcPct val="0"/>
              </a:spcBef>
              <a:buFont typeface="Arial" panose="020B0604020202020204" pitchFamily="34" charset="0"/>
              <a:buChar char="•"/>
            </a:pPr>
            <a:r>
              <a:rPr lang="en-US" dirty="0">
                <a:solidFill>
                  <a:srgbClr val="3C1053"/>
                </a:solidFill>
                <a:latin typeface="DM Sans"/>
              </a:rPr>
              <a:t>Remove Friend</a:t>
            </a:r>
          </a:p>
          <a:p>
            <a:pPr marL="285750" lvl="0" indent="-285750">
              <a:lnSpc>
                <a:spcPts val="1820"/>
              </a:lnSpc>
              <a:spcBef>
                <a:spcPct val="0"/>
              </a:spcBef>
              <a:buFont typeface="Arial" panose="020B0604020202020204" pitchFamily="34" charset="0"/>
              <a:buChar char="•"/>
            </a:pPr>
            <a:r>
              <a:rPr lang="en-US" dirty="0">
                <a:solidFill>
                  <a:srgbClr val="3C1053"/>
                </a:solidFill>
                <a:latin typeface="DM Sans"/>
              </a:rPr>
              <a:t>List of Friends</a:t>
            </a:r>
          </a:p>
        </p:txBody>
      </p:sp>
      <p:sp>
        <p:nvSpPr>
          <p:cNvPr id="23" name="TextBox 23"/>
          <p:cNvSpPr txBox="1"/>
          <p:nvPr/>
        </p:nvSpPr>
        <p:spPr>
          <a:xfrm>
            <a:off x="8835649" y="3799778"/>
            <a:ext cx="5624713" cy="294953"/>
          </a:xfrm>
          <a:prstGeom prst="rect">
            <a:avLst/>
          </a:prstGeom>
        </p:spPr>
        <p:txBody>
          <a:bodyPr wrap="square" lIns="0" tIns="0" rIns="0" bIns="0" rtlCol="0" anchor="t">
            <a:spAutoFit/>
          </a:bodyPr>
          <a:lstStyle/>
          <a:p>
            <a:pPr lvl="0">
              <a:lnSpc>
                <a:spcPts val="2336"/>
              </a:lnSpc>
              <a:spcBef>
                <a:spcPct val="0"/>
              </a:spcBef>
            </a:pPr>
            <a:r>
              <a:rPr lang="en-US" sz="2000" dirty="0">
                <a:solidFill>
                  <a:srgbClr val="3C1053"/>
                </a:solidFill>
                <a:latin typeface="Open Sauce Bold"/>
              </a:rPr>
              <a:t>Expense Tracking</a:t>
            </a:r>
          </a:p>
        </p:txBody>
      </p:sp>
      <p:sp>
        <p:nvSpPr>
          <p:cNvPr id="24" name="TextBox 24"/>
          <p:cNvSpPr txBox="1"/>
          <p:nvPr/>
        </p:nvSpPr>
        <p:spPr>
          <a:xfrm>
            <a:off x="8835649" y="4150393"/>
            <a:ext cx="5024360" cy="700769"/>
          </a:xfrm>
          <a:prstGeom prst="rect">
            <a:avLst/>
          </a:prstGeom>
        </p:spPr>
        <p:txBody>
          <a:bodyPr wrap="square" lIns="0" tIns="0" rIns="0" bIns="0" rtlCol="0" anchor="t">
            <a:spAutoFit/>
          </a:bodyPr>
          <a:lstStyle/>
          <a:p>
            <a:pPr marL="285750" lvl="0" indent="-285750">
              <a:lnSpc>
                <a:spcPts val="1820"/>
              </a:lnSpc>
              <a:spcBef>
                <a:spcPct val="0"/>
              </a:spcBef>
              <a:buFont typeface="Arial" panose="020B0604020202020204" pitchFamily="34" charset="0"/>
              <a:buChar char="•"/>
            </a:pPr>
            <a:r>
              <a:rPr lang="en-US" dirty="0">
                <a:solidFill>
                  <a:srgbClr val="3C1053"/>
                </a:solidFill>
                <a:latin typeface="DM Sans"/>
              </a:rPr>
              <a:t>Add expenses</a:t>
            </a:r>
          </a:p>
          <a:p>
            <a:pPr marL="285750" lvl="0" indent="-285750">
              <a:lnSpc>
                <a:spcPts val="1820"/>
              </a:lnSpc>
              <a:spcBef>
                <a:spcPct val="0"/>
              </a:spcBef>
              <a:buFont typeface="Arial" panose="020B0604020202020204" pitchFamily="34" charset="0"/>
              <a:buChar char="•"/>
            </a:pPr>
            <a:r>
              <a:rPr lang="en-US" dirty="0">
                <a:solidFill>
                  <a:srgbClr val="3C1053"/>
                </a:solidFill>
                <a:latin typeface="DM Sans"/>
              </a:rPr>
              <a:t>Multiple user shared Expense</a:t>
            </a:r>
          </a:p>
          <a:p>
            <a:pPr marL="285750" lvl="0" indent="-285750">
              <a:lnSpc>
                <a:spcPts val="1820"/>
              </a:lnSpc>
              <a:spcBef>
                <a:spcPct val="0"/>
              </a:spcBef>
              <a:buFont typeface="Arial" panose="020B0604020202020204" pitchFamily="34" charset="0"/>
              <a:buChar char="•"/>
            </a:pPr>
            <a:r>
              <a:rPr lang="en-US" dirty="0">
                <a:solidFill>
                  <a:srgbClr val="3C1053"/>
                </a:solidFill>
                <a:latin typeface="DM Sans"/>
              </a:rPr>
              <a:t>One user and one friend shared expense</a:t>
            </a:r>
          </a:p>
        </p:txBody>
      </p:sp>
      <p:sp>
        <p:nvSpPr>
          <p:cNvPr id="25" name="TextBox 25"/>
          <p:cNvSpPr txBox="1"/>
          <p:nvPr/>
        </p:nvSpPr>
        <p:spPr>
          <a:xfrm>
            <a:off x="8833837" y="6774161"/>
            <a:ext cx="6288368" cy="294953"/>
          </a:xfrm>
          <a:prstGeom prst="rect">
            <a:avLst/>
          </a:prstGeom>
        </p:spPr>
        <p:txBody>
          <a:bodyPr wrap="square" lIns="0" tIns="0" rIns="0" bIns="0" rtlCol="0" anchor="t">
            <a:spAutoFit/>
          </a:bodyPr>
          <a:lstStyle/>
          <a:p>
            <a:pPr lvl="0">
              <a:lnSpc>
                <a:spcPts val="2336"/>
              </a:lnSpc>
              <a:spcBef>
                <a:spcPct val="0"/>
              </a:spcBef>
            </a:pPr>
            <a:r>
              <a:rPr lang="en-US" sz="2000" dirty="0">
                <a:solidFill>
                  <a:srgbClr val="3C1053"/>
                </a:solidFill>
                <a:latin typeface="Open Sauce Bold"/>
              </a:rPr>
              <a:t>Balance Tracking</a:t>
            </a:r>
          </a:p>
        </p:txBody>
      </p:sp>
      <p:sp>
        <p:nvSpPr>
          <p:cNvPr id="26" name="TextBox 26"/>
          <p:cNvSpPr txBox="1"/>
          <p:nvPr/>
        </p:nvSpPr>
        <p:spPr>
          <a:xfrm>
            <a:off x="8833837" y="7124777"/>
            <a:ext cx="4822680" cy="700769"/>
          </a:xfrm>
          <a:prstGeom prst="rect">
            <a:avLst/>
          </a:prstGeom>
        </p:spPr>
        <p:txBody>
          <a:bodyPr wrap="square" lIns="0" tIns="0" rIns="0" bIns="0" rtlCol="0" anchor="t">
            <a:spAutoFit/>
          </a:bodyPr>
          <a:lstStyle/>
          <a:p>
            <a:pPr marL="285750" lvl="0" indent="-285750">
              <a:lnSpc>
                <a:spcPts val="1820"/>
              </a:lnSpc>
              <a:spcBef>
                <a:spcPct val="0"/>
              </a:spcBef>
              <a:buFont typeface="Arial" panose="020B0604020202020204" pitchFamily="34" charset="0"/>
              <a:buChar char="•"/>
            </a:pPr>
            <a:r>
              <a:rPr lang="en-US" dirty="0">
                <a:solidFill>
                  <a:srgbClr val="3C1053"/>
                </a:solidFill>
                <a:latin typeface="DM Sans"/>
              </a:rPr>
              <a:t>Calculate and display balances</a:t>
            </a:r>
          </a:p>
          <a:p>
            <a:pPr marL="285750" lvl="0" indent="-285750">
              <a:lnSpc>
                <a:spcPts val="1820"/>
              </a:lnSpc>
              <a:spcBef>
                <a:spcPct val="0"/>
              </a:spcBef>
              <a:buFont typeface="Arial" panose="020B0604020202020204" pitchFamily="34" charset="0"/>
              <a:buChar char="•"/>
            </a:pPr>
            <a:r>
              <a:rPr lang="en-US" dirty="0">
                <a:solidFill>
                  <a:srgbClr val="3C1053"/>
                </a:solidFill>
                <a:latin typeface="DM Sans"/>
              </a:rPr>
              <a:t>Shows who paid how much</a:t>
            </a:r>
          </a:p>
          <a:p>
            <a:pPr marL="285750" lvl="0" indent="-285750">
              <a:lnSpc>
                <a:spcPts val="1820"/>
              </a:lnSpc>
              <a:spcBef>
                <a:spcPct val="0"/>
              </a:spcBef>
              <a:buFont typeface="Arial" panose="020B0604020202020204" pitchFamily="34" charset="0"/>
              <a:buChar char="•"/>
            </a:pPr>
            <a:r>
              <a:rPr lang="en-US" dirty="0">
                <a:solidFill>
                  <a:srgbClr val="3C1053"/>
                </a:solidFill>
                <a:latin typeface="DM Sans"/>
              </a:rPr>
              <a:t>Shows how much each person owes</a:t>
            </a:r>
          </a:p>
        </p:txBody>
      </p:sp>
      <p:sp>
        <p:nvSpPr>
          <p:cNvPr id="44" name="Freeform 3">
            <a:extLst>
              <a:ext uri="{FF2B5EF4-FFF2-40B4-BE49-F238E27FC236}">
                <a16:creationId xmlns:a16="http://schemas.microsoft.com/office/drawing/2014/main" id="{D00AF7EE-B1ED-4F96-BCD1-C78DB8537B64}"/>
              </a:ext>
            </a:extLst>
          </p:cNvPr>
          <p:cNvSpPr/>
          <p:nvPr/>
        </p:nvSpPr>
        <p:spPr>
          <a:xfrm>
            <a:off x="1024581" y="6553697"/>
            <a:ext cx="1498710" cy="1504180"/>
          </a:xfrm>
          <a:custGeom>
            <a:avLst/>
            <a:gdLst/>
            <a:ahLst/>
            <a:cxnLst/>
            <a:rect l="l" t="t" r="r" b="b"/>
            <a:pathLst>
              <a:path w="1088845" h="1092819">
                <a:moveTo>
                  <a:pt x="0" y="0"/>
                </a:moveTo>
                <a:lnTo>
                  <a:pt x="1088845" y="0"/>
                </a:lnTo>
                <a:lnTo>
                  <a:pt x="1088845" y="1092819"/>
                </a:lnTo>
                <a:lnTo>
                  <a:pt x="0" y="10928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5" name="Freeform 3">
            <a:extLst>
              <a:ext uri="{FF2B5EF4-FFF2-40B4-BE49-F238E27FC236}">
                <a16:creationId xmlns:a16="http://schemas.microsoft.com/office/drawing/2014/main" id="{DDE7A39D-89D1-4680-AE8A-CB673E295A65}"/>
              </a:ext>
            </a:extLst>
          </p:cNvPr>
          <p:cNvSpPr/>
          <p:nvPr/>
        </p:nvSpPr>
        <p:spPr>
          <a:xfrm>
            <a:off x="6718535" y="6553697"/>
            <a:ext cx="1498710" cy="1504180"/>
          </a:xfrm>
          <a:custGeom>
            <a:avLst/>
            <a:gdLst/>
            <a:ahLst/>
            <a:cxnLst/>
            <a:rect l="l" t="t" r="r" b="b"/>
            <a:pathLst>
              <a:path w="1088845" h="1092819">
                <a:moveTo>
                  <a:pt x="0" y="0"/>
                </a:moveTo>
                <a:lnTo>
                  <a:pt x="1088845" y="0"/>
                </a:lnTo>
                <a:lnTo>
                  <a:pt x="1088845" y="1092819"/>
                </a:lnTo>
                <a:lnTo>
                  <a:pt x="0" y="10928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6" name="Freeform 3">
            <a:extLst>
              <a:ext uri="{FF2B5EF4-FFF2-40B4-BE49-F238E27FC236}">
                <a16:creationId xmlns:a16="http://schemas.microsoft.com/office/drawing/2014/main" id="{E621AEBA-57CF-4F29-B93E-587946549BFB}"/>
              </a:ext>
            </a:extLst>
          </p:cNvPr>
          <p:cNvSpPr/>
          <p:nvPr/>
        </p:nvSpPr>
        <p:spPr>
          <a:xfrm>
            <a:off x="6718535" y="3575987"/>
            <a:ext cx="1498710" cy="1504180"/>
          </a:xfrm>
          <a:custGeom>
            <a:avLst/>
            <a:gdLst/>
            <a:ahLst/>
            <a:cxnLst/>
            <a:rect l="l" t="t" r="r" b="b"/>
            <a:pathLst>
              <a:path w="1088845" h="1092819">
                <a:moveTo>
                  <a:pt x="0" y="0"/>
                </a:moveTo>
                <a:lnTo>
                  <a:pt x="1088845" y="0"/>
                </a:lnTo>
                <a:lnTo>
                  <a:pt x="1088845" y="1092819"/>
                </a:lnTo>
                <a:lnTo>
                  <a:pt x="0" y="10928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086928" y="3612860"/>
            <a:ext cx="1381940" cy="1430432"/>
            <a:chOff x="0" y="0"/>
            <a:chExt cx="1150381" cy="1190748"/>
          </a:xfrm>
        </p:grpSpPr>
        <p:pic>
          <p:nvPicPr>
            <p:cNvPr id="5" name="Picture 5"/>
            <p:cNvPicPr>
              <a:picLocks noChangeAspect="1"/>
            </p:cNvPicPr>
            <p:nvPr/>
          </p:nvPicPr>
          <p:blipFill rotWithShape="1">
            <a:blip r:embed="rId6" cstate="print">
              <a:extLst>
                <a:ext uri="{28A0092B-C50C-407E-A947-70E740481C1C}">
                  <a14:useLocalDpi xmlns:a14="http://schemas.microsoft.com/office/drawing/2010/main" val="0"/>
                </a:ext>
              </a:extLst>
            </a:blip>
            <a:srcRect t="-1950" r="-168" b="-1950"/>
            <a:stretch/>
          </p:blipFill>
          <p:spPr>
            <a:xfrm>
              <a:off x="0" y="0"/>
              <a:ext cx="1150381" cy="1190748"/>
            </a:xfrm>
            <a:prstGeom prst="rect">
              <a:avLst/>
            </a:prstGeom>
          </p:spPr>
        </p:pic>
      </p:grpSp>
      <p:grpSp>
        <p:nvGrpSpPr>
          <p:cNvPr id="7" name="Group 7"/>
          <p:cNvGrpSpPr/>
          <p:nvPr/>
        </p:nvGrpSpPr>
        <p:grpSpPr>
          <a:xfrm>
            <a:off x="6772541" y="3638270"/>
            <a:ext cx="1379613" cy="1379613"/>
            <a:chOff x="0" y="21152"/>
            <a:chExt cx="1148444" cy="1148444"/>
          </a:xfrm>
        </p:grpSpPr>
        <p:pic>
          <p:nvPicPr>
            <p:cNvPr id="8"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21152"/>
              <a:ext cx="1148444" cy="1148444"/>
            </a:xfrm>
            <a:prstGeom prst="rect">
              <a:avLst/>
            </a:prstGeom>
          </p:spPr>
        </p:pic>
      </p:grpSp>
      <p:pic>
        <p:nvPicPr>
          <p:cNvPr id="11" name="Picture 11"/>
          <p:cNvPicPr>
            <a:picLocks noChangeAspect="1"/>
          </p:cNvPicPr>
          <p:nvPr/>
        </p:nvPicPr>
        <p:blipFill rotWithShape="1">
          <a:blip r:embed="rId8" cstate="print">
            <a:extLst>
              <a:ext uri="{28A0092B-C50C-407E-A947-70E740481C1C}">
                <a14:useLocalDpi xmlns:a14="http://schemas.microsoft.com/office/drawing/2010/main" val="0"/>
              </a:ext>
            </a:extLst>
          </a:blip>
          <a:srcRect l="-13854" t="-1950" b="-13572"/>
          <a:stretch/>
        </p:blipFill>
        <p:spPr>
          <a:xfrm>
            <a:off x="898124" y="6606566"/>
            <a:ext cx="1570744" cy="1590411"/>
          </a:xfrm>
          <a:prstGeom prst="rect">
            <a:avLst/>
          </a:prstGeom>
        </p:spPr>
      </p:pic>
      <p:grpSp>
        <p:nvGrpSpPr>
          <p:cNvPr id="15" name="Group 15"/>
          <p:cNvGrpSpPr/>
          <p:nvPr/>
        </p:nvGrpSpPr>
        <p:grpSpPr>
          <a:xfrm>
            <a:off x="6772542" y="6615980"/>
            <a:ext cx="1379613" cy="1379613"/>
            <a:chOff x="0" y="21152"/>
            <a:chExt cx="1148444" cy="1148444"/>
          </a:xfrm>
        </p:grpSpPr>
        <p:pic>
          <p:nvPicPr>
            <p:cNvPr id="16"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21152"/>
              <a:ext cx="1148444" cy="1148444"/>
            </a:xfrm>
            <a:prstGeom prst="rect">
              <a:avLst/>
            </a:prstGeom>
          </p:spPr>
        </p:pic>
      </p:grpSp>
      <p:sp>
        <p:nvSpPr>
          <p:cNvPr id="27" name="TextBox 26">
            <a:extLst>
              <a:ext uri="{FF2B5EF4-FFF2-40B4-BE49-F238E27FC236}">
                <a16:creationId xmlns:a16="http://schemas.microsoft.com/office/drawing/2014/main" id="{1105248F-3340-45DC-9177-C2A3E924963E}"/>
              </a:ext>
            </a:extLst>
          </p:cNvPr>
          <p:cNvSpPr txBox="1"/>
          <p:nvPr/>
        </p:nvSpPr>
        <p:spPr>
          <a:xfrm>
            <a:off x="8993157" y="9710444"/>
            <a:ext cx="301686" cy="369332"/>
          </a:xfrm>
          <a:prstGeom prst="rect">
            <a:avLst/>
          </a:prstGeom>
          <a:noFill/>
        </p:spPr>
        <p:txBody>
          <a:bodyPr wrap="none" rtlCol="0">
            <a:spAutoFit/>
          </a:bodyPr>
          <a:lstStyle/>
          <a:p>
            <a:r>
              <a:rPr lang="en-US" dirty="0">
                <a:effectLst>
                  <a:outerShdw blurRad="38100" dist="38100" dir="2700000" algn="tl">
                    <a:srgbClr val="000000">
                      <a:alpha val="43137"/>
                    </a:srgbClr>
                  </a:outerShdw>
                </a:effectLst>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163204" y="0"/>
            <a:ext cx="5124796" cy="10287000"/>
          </a:xfrm>
          <a:custGeom>
            <a:avLst/>
            <a:gdLst/>
            <a:ahLst/>
            <a:cxnLst/>
            <a:rect l="l" t="t" r="r" b="b"/>
            <a:pathLst>
              <a:path w="5124796" h="10287000">
                <a:moveTo>
                  <a:pt x="0" y="0"/>
                </a:moveTo>
                <a:lnTo>
                  <a:pt x="5124796" y="0"/>
                </a:lnTo>
                <a:lnTo>
                  <a:pt x="512479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3" name="Table 3"/>
          <p:cNvGraphicFramePr>
            <a:graphicFrameLocks noGrp="1"/>
          </p:cNvGraphicFramePr>
          <p:nvPr>
            <p:extLst>
              <p:ext uri="{D42A27DB-BD31-4B8C-83A1-F6EECF244321}">
                <p14:modId xmlns:p14="http://schemas.microsoft.com/office/powerpoint/2010/main" val="316693285"/>
              </p:ext>
            </p:extLst>
          </p:nvPr>
        </p:nvGraphicFramePr>
        <p:xfrm>
          <a:off x="1696098" y="4457700"/>
          <a:ext cx="4376051" cy="2425087"/>
        </p:xfrm>
        <a:graphic>
          <a:graphicData uri="http://schemas.openxmlformats.org/drawingml/2006/table">
            <a:tbl>
              <a:tblPr/>
              <a:tblGrid>
                <a:gridCol w="882220">
                  <a:extLst>
                    <a:ext uri="{9D8B030D-6E8A-4147-A177-3AD203B41FA5}">
                      <a16:colId xmlns:a16="http://schemas.microsoft.com/office/drawing/2014/main" val="20000"/>
                    </a:ext>
                  </a:extLst>
                </a:gridCol>
                <a:gridCol w="3493831">
                  <a:extLst>
                    <a:ext uri="{9D8B030D-6E8A-4147-A177-3AD203B41FA5}">
                      <a16:colId xmlns:a16="http://schemas.microsoft.com/office/drawing/2014/main" val="20001"/>
                    </a:ext>
                  </a:extLst>
                </a:gridCol>
              </a:tblGrid>
              <a:tr h="799976">
                <a:tc>
                  <a:txBody>
                    <a:bodyPr/>
                    <a:lstStyle/>
                    <a:p>
                      <a:pPr algn="ctr">
                        <a:lnSpc>
                          <a:spcPts val="2800"/>
                        </a:lnSpc>
                        <a:defRPr/>
                      </a:pPr>
                      <a:r>
                        <a:rPr lang="en-US" sz="2800" dirty="0">
                          <a:solidFill>
                            <a:srgbClr val="AD5389"/>
                          </a:solidFill>
                          <a:latin typeface="Open Sauce Bold"/>
                        </a:rPr>
                        <a:t>1</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400" b="1" kern="1200" dirty="0">
                          <a:solidFill>
                            <a:schemeClr val="tx1"/>
                          </a:solidFill>
                          <a:effectLst/>
                          <a:latin typeface="+mn-lt"/>
                          <a:ea typeface="+mn-ea"/>
                          <a:cs typeface="+mn-cs"/>
                        </a:rPr>
                        <a:t>Inconsistent Naming</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0"/>
                  </a:ext>
                </a:extLst>
              </a:tr>
              <a:tr h="816749">
                <a:tc>
                  <a:txBody>
                    <a:bodyPr/>
                    <a:lstStyle/>
                    <a:p>
                      <a:pPr algn="ctr">
                        <a:lnSpc>
                          <a:spcPts val="2800"/>
                        </a:lnSpc>
                        <a:defRPr/>
                      </a:pPr>
                      <a:r>
                        <a:rPr lang="en-US" sz="2800" dirty="0">
                          <a:solidFill>
                            <a:srgbClr val="AD5389"/>
                          </a:solidFill>
                          <a:latin typeface="Open Sauce Bold"/>
                        </a:rPr>
                        <a:t>2</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400" b="1" kern="1200" dirty="0">
                          <a:solidFill>
                            <a:schemeClr val="tx1"/>
                          </a:solidFill>
                          <a:effectLst/>
                          <a:latin typeface="+mn-lt"/>
                          <a:ea typeface="+mn-ea"/>
                          <a:cs typeface="+mn-cs"/>
                        </a:rPr>
                        <a:t>God Class</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1"/>
                  </a:ext>
                </a:extLst>
              </a:tr>
              <a:tr h="808362">
                <a:tc>
                  <a:txBody>
                    <a:bodyPr/>
                    <a:lstStyle/>
                    <a:p>
                      <a:pPr algn="ctr">
                        <a:lnSpc>
                          <a:spcPts val="2800"/>
                        </a:lnSpc>
                        <a:defRPr/>
                      </a:pPr>
                      <a:r>
                        <a:rPr lang="en-US" sz="2800" dirty="0">
                          <a:solidFill>
                            <a:srgbClr val="AD5389"/>
                          </a:solidFill>
                          <a:latin typeface="Open Sauce Bold"/>
                        </a:rPr>
                        <a:t>3</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400" b="1" kern="1200" dirty="0">
                          <a:solidFill>
                            <a:schemeClr val="tx1"/>
                          </a:solidFill>
                          <a:effectLst/>
                          <a:latin typeface="+mn-lt"/>
                          <a:ea typeface="+mn-ea"/>
                          <a:cs typeface="+mn-cs"/>
                        </a:rPr>
                        <a:t>Duplicate Code</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4" name="Table 4"/>
          <p:cNvGraphicFramePr>
            <a:graphicFrameLocks noGrp="1"/>
          </p:cNvGraphicFramePr>
          <p:nvPr>
            <p:extLst>
              <p:ext uri="{D42A27DB-BD31-4B8C-83A1-F6EECF244321}">
                <p14:modId xmlns:p14="http://schemas.microsoft.com/office/powerpoint/2010/main" val="1481640918"/>
              </p:ext>
            </p:extLst>
          </p:nvPr>
        </p:nvGraphicFramePr>
        <p:xfrm>
          <a:off x="1759605" y="6882787"/>
          <a:ext cx="5088144" cy="2425087"/>
        </p:xfrm>
        <a:graphic>
          <a:graphicData uri="http://schemas.openxmlformats.org/drawingml/2006/table">
            <a:tbl>
              <a:tblPr/>
              <a:tblGrid>
                <a:gridCol w="762000">
                  <a:extLst>
                    <a:ext uri="{9D8B030D-6E8A-4147-A177-3AD203B41FA5}">
                      <a16:colId xmlns:a16="http://schemas.microsoft.com/office/drawing/2014/main" val="20000"/>
                    </a:ext>
                  </a:extLst>
                </a:gridCol>
                <a:gridCol w="4326144">
                  <a:extLst>
                    <a:ext uri="{9D8B030D-6E8A-4147-A177-3AD203B41FA5}">
                      <a16:colId xmlns:a16="http://schemas.microsoft.com/office/drawing/2014/main" val="20001"/>
                    </a:ext>
                  </a:extLst>
                </a:gridCol>
              </a:tblGrid>
              <a:tr h="799976">
                <a:tc>
                  <a:txBody>
                    <a:bodyPr/>
                    <a:lstStyle/>
                    <a:p>
                      <a:pPr algn="ctr">
                        <a:lnSpc>
                          <a:spcPts val="2800"/>
                        </a:lnSpc>
                        <a:defRPr/>
                      </a:pPr>
                      <a:r>
                        <a:rPr lang="en-US" sz="2800" dirty="0">
                          <a:solidFill>
                            <a:srgbClr val="AD5389"/>
                          </a:solidFill>
                          <a:latin typeface="Open Sauce Bold"/>
                        </a:rPr>
                        <a:t>4</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400" b="1" kern="1200" dirty="0">
                          <a:solidFill>
                            <a:schemeClr val="tx1"/>
                          </a:solidFill>
                          <a:effectLst/>
                          <a:latin typeface="+mn-lt"/>
                          <a:ea typeface="+mn-ea"/>
                          <a:cs typeface="+mn-cs"/>
                        </a:rPr>
                        <a:t>Data Clumps</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0"/>
                  </a:ext>
                </a:extLst>
              </a:tr>
              <a:tr h="816749">
                <a:tc>
                  <a:txBody>
                    <a:bodyPr/>
                    <a:lstStyle/>
                    <a:p>
                      <a:pPr algn="ctr">
                        <a:lnSpc>
                          <a:spcPts val="2800"/>
                        </a:lnSpc>
                        <a:defRPr/>
                      </a:pPr>
                      <a:r>
                        <a:rPr lang="en-US" sz="2800" dirty="0">
                          <a:solidFill>
                            <a:srgbClr val="AD5389"/>
                          </a:solidFill>
                          <a:latin typeface="Open Sauce Bold"/>
                        </a:rPr>
                        <a:t>5</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400" b="1" kern="1200" dirty="0">
                          <a:solidFill>
                            <a:schemeClr val="tx1"/>
                          </a:solidFill>
                          <a:effectLst/>
                          <a:latin typeface="+mn-lt"/>
                          <a:ea typeface="+mn-ea"/>
                          <a:cs typeface="+mn-cs"/>
                        </a:rPr>
                        <a:t>Black Sheep</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1"/>
                  </a:ext>
                </a:extLst>
              </a:tr>
              <a:tr h="808362">
                <a:tc>
                  <a:txBody>
                    <a:bodyPr/>
                    <a:lstStyle/>
                    <a:p>
                      <a:pPr algn="ctr">
                        <a:lnSpc>
                          <a:spcPts val="2800"/>
                        </a:lnSpc>
                        <a:defRPr/>
                      </a:pPr>
                      <a:r>
                        <a:rPr lang="en-US" sz="2800" dirty="0">
                          <a:solidFill>
                            <a:srgbClr val="AD5389"/>
                          </a:solidFill>
                          <a:latin typeface="Open Sauce Bold"/>
                        </a:rPr>
                        <a:t>6</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400" b="1" kern="1200" dirty="0">
                          <a:solidFill>
                            <a:schemeClr val="tx1"/>
                          </a:solidFill>
                          <a:effectLst/>
                          <a:latin typeface="+mn-lt"/>
                          <a:ea typeface="+mn-ea"/>
                          <a:cs typeface="+mn-cs"/>
                        </a:rPr>
                        <a:t>Shotgun Surgery</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5"/>
          <p:cNvSpPr txBox="1"/>
          <p:nvPr/>
        </p:nvSpPr>
        <p:spPr>
          <a:xfrm>
            <a:off x="1028700" y="571500"/>
            <a:ext cx="11696700" cy="3460306"/>
          </a:xfrm>
          <a:prstGeom prst="rect">
            <a:avLst/>
          </a:prstGeom>
        </p:spPr>
        <p:txBody>
          <a:bodyPr wrap="square" lIns="0" tIns="0" rIns="0" bIns="0" rtlCol="0" anchor="t">
            <a:spAutoFit/>
          </a:bodyPr>
          <a:lstStyle/>
          <a:p>
            <a:pPr>
              <a:lnSpc>
                <a:spcPts val="14040"/>
              </a:lnSpc>
            </a:pPr>
            <a:r>
              <a:rPr lang="en-US" sz="10800" spc="302" dirty="0">
                <a:solidFill>
                  <a:srgbClr val="3C1053"/>
                </a:solidFill>
                <a:latin typeface="Open Sauce Bold"/>
              </a:rPr>
              <a:t>Code and Design Smells</a:t>
            </a:r>
          </a:p>
        </p:txBody>
      </p:sp>
      <p:sp>
        <p:nvSpPr>
          <p:cNvPr id="8" name="Freeform 8"/>
          <p:cNvSpPr/>
          <p:nvPr/>
        </p:nvSpPr>
        <p:spPr>
          <a:xfrm>
            <a:off x="0" y="8643250"/>
            <a:ext cx="1643750" cy="1643750"/>
          </a:xfrm>
          <a:custGeom>
            <a:avLst/>
            <a:gdLst/>
            <a:ahLst/>
            <a:cxnLst/>
            <a:rect l="l" t="t" r="r" b="b"/>
            <a:pathLst>
              <a:path w="1643750" h="1643750">
                <a:moveTo>
                  <a:pt x="0" y="0"/>
                </a:moveTo>
                <a:lnTo>
                  <a:pt x="1643750" y="0"/>
                </a:lnTo>
                <a:lnTo>
                  <a:pt x="1643750" y="1643750"/>
                </a:lnTo>
                <a:lnTo>
                  <a:pt x="0" y="16437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8">
            <a:extLst>
              <a:ext uri="{FF2B5EF4-FFF2-40B4-BE49-F238E27FC236}">
                <a16:creationId xmlns:a16="http://schemas.microsoft.com/office/drawing/2014/main" id="{ABD953CE-C6C7-4949-8FCA-F7A2B5502DB8}"/>
              </a:ext>
            </a:extLst>
          </p:cNvPr>
          <p:cNvSpPr txBox="1"/>
          <p:nvPr/>
        </p:nvSpPr>
        <p:spPr>
          <a:xfrm>
            <a:off x="8993157" y="9599647"/>
            <a:ext cx="301686" cy="369332"/>
          </a:xfrm>
          <a:prstGeom prst="rect">
            <a:avLst/>
          </a:prstGeom>
          <a:noFill/>
        </p:spPr>
        <p:txBody>
          <a:bodyPr wrap="none" rtlCol="0">
            <a:spAutoFit/>
          </a:bodyPr>
          <a:lstStyle/>
          <a:p>
            <a:r>
              <a:rPr lang="en-US" dirty="0">
                <a:effectLst>
                  <a:outerShdw blurRad="38100" dist="38100" dir="2700000" algn="tl">
                    <a:srgbClr val="000000">
                      <a:alpha val="43137"/>
                    </a:srgbClr>
                  </a:outerShdw>
                </a:effectLst>
              </a:rPr>
              <a:t>4</a:t>
            </a:r>
          </a:p>
        </p:txBody>
      </p:sp>
      <p:graphicFrame>
        <p:nvGraphicFramePr>
          <p:cNvPr id="10" name="Table 3">
            <a:extLst>
              <a:ext uri="{FF2B5EF4-FFF2-40B4-BE49-F238E27FC236}">
                <a16:creationId xmlns:a16="http://schemas.microsoft.com/office/drawing/2014/main" id="{B6DA7FFB-9168-47BB-828D-755E2429853B}"/>
              </a:ext>
            </a:extLst>
          </p:cNvPr>
          <p:cNvGraphicFramePr>
            <a:graphicFrameLocks noGrp="1"/>
          </p:cNvGraphicFramePr>
          <p:nvPr>
            <p:extLst>
              <p:ext uri="{D42A27DB-BD31-4B8C-83A1-F6EECF244321}">
                <p14:modId xmlns:p14="http://schemas.microsoft.com/office/powerpoint/2010/main" val="3491530550"/>
              </p:ext>
            </p:extLst>
          </p:nvPr>
        </p:nvGraphicFramePr>
        <p:xfrm>
          <a:off x="7263402" y="4483750"/>
          <a:ext cx="4376051" cy="2425087"/>
        </p:xfrm>
        <a:graphic>
          <a:graphicData uri="http://schemas.openxmlformats.org/drawingml/2006/table">
            <a:tbl>
              <a:tblPr/>
              <a:tblGrid>
                <a:gridCol w="882220">
                  <a:extLst>
                    <a:ext uri="{9D8B030D-6E8A-4147-A177-3AD203B41FA5}">
                      <a16:colId xmlns:a16="http://schemas.microsoft.com/office/drawing/2014/main" val="20000"/>
                    </a:ext>
                  </a:extLst>
                </a:gridCol>
                <a:gridCol w="3493831">
                  <a:extLst>
                    <a:ext uri="{9D8B030D-6E8A-4147-A177-3AD203B41FA5}">
                      <a16:colId xmlns:a16="http://schemas.microsoft.com/office/drawing/2014/main" val="20001"/>
                    </a:ext>
                  </a:extLst>
                </a:gridCol>
              </a:tblGrid>
              <a:tr h="799976">
                <a:tc>
                  <a:txBody>
                    <a:bodyPr/>
                    <a:lstStyle/>
                    <a:p>
                      <a:pPr algn="ctr">
                        <a:lnSpc>
                          <a:spcPts val="2800"/>
                        </a:lnSpc>
                        <a:defRPr/>
                      </a:pPr>
                      <a:r>
                        <a:rPr lang="en-US" sz="2800" dirty="0">
                          <a:solidFill>
                            <a:srgbClr val="AD5389"/>
                          </a:solidFill>
                          <a:latin typeface="Open Sauce Bold"/>
                        </a:rPr>
                        <a:t>1</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400" b="1" dirty="0"/>
                        <a:t>Rigidity</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0"/>
                  </a:ext>
                </a:extLst>
              </a:tr>
              <a:tr h="816749">
                <a:tc>
                  <a:txBody>
                    <a:bodyPr/>
                    <a:lstStyle/>
                    <a:p>
                      <a:pPr algn="ctr">
                        <a:lnSpc>
                          <a:spcPts val="2800"/>
                        </a:lnSpc>
                        <a:defRPr/>
                      </a:pPr>
                      <a:r>
                        <a:rPr lang="en-US" sz="2800" dirty="0">
                          <a:solidFill>
                            <a:srgbClr val="AD5389"/>
                          </a:solidFill>
                          <a:latin typeface="Open Sauce Bold"/>
                        </a:rPr>
                        <a:t>2</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400" b="1" dirty="0"/>
                        <a:t>Fragility</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1"/>
                  </a:ext>
                </a:extLst>
              </a:tr>
              <a:tr h="808362">
                <a:tc>
                  <a:txBody>
                    <a:bodyPr/>
                    <a:lstStyle/>
                    <a:p>
                      <a:pPr algn="ctr">
                        <a:lnSpc>
                          <a:spcPts val="2800"/>
                        </a:lnSpc>
                        <a:defRPr/>
                      </a:pPr>
                      <a:r>
                        <a:rPr lang="en-US" sz="2800" dirty="0">
                          <a:solidFill>
                            <a:srgbClr val="AD5389"/>
                          </a:solidFill>
                          <a:latin typeface="Open Sauce Bold"/>
                        </a:rPr>
                        <a:t>3</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400" b="1" dirty="0"/>
                        <a:t>Viscosity</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1" name="Table 4">
            <a:extLst>
              <a:ext uri="{FF2B5EF4-FFF2-40B4-BE49-F238E27FC236}">
                <a16:creationId xmlns:a16="http://schemas.microsoft.com/office/drawing/2014/main" id="{42401F38-FC26-4E0A-9BD9-5B6FFB0B819F}"/>
              </a:ext>
            </a:extLst>
          </p:cNvPr>
          <p:cNvGraphicFramePr>
            <a:graphicFrameLocks noGrp="1"/>
          </p:cNvGraphicFramePr>
          <p:nvPr>
            <p:extLst>
              <p:ext uri="{D42A27DB-BD31-4B8C-83A1-F6EECF244321}">
                <p14:modId xmlns:p14="http://schemas.microsoft.com/office/powerpoint/2010/main" val="4015683097"/>
              </p:ext>
            </p:extLst>
          </p:nvPr>
        </p:nvGraphicFramePr>
        <p:xfrm>
          <a:off x="7281937" y="6882787"/>
          <a:ext cx="5088144" cy="2425087"/>
        </p:xfrm>
        <a:graphic>
          <a:graphicData uri="http://schemas.openxmlformats.org/drawingml/2006/table">
            <a:tbl>
              <a:tblPr/>
              <a:tblGrid>
                <a:gridCol w="762000">
                  <a:extLst>
                    <a:ext uri="{9D8B030D-6E8A-4147-A177-3AD203B41FA5}">
                      <a16:colId xmlns:a16="http://schemas.microsoft.com/office/drawing/2014/main" val="20000"/>
                    </a:ext>
                  </a:extLst>
                </a:gridCol>
                <a:gridCol w="4326144">
                  <a:extLst>
                    <a:ext uri="{9D8B030D-6E8A-4147-A177-3AD203B41FA5}">
                      <a16:colId xmlns:a16="http://schemas.microsoft.com/office/drawing/2014/main" val="20001"/>
                    </a:ext>
                  </a:extLst>
                </a:gridCol>
              </a:tblGrid>
              <a:tr h="799976">
                <a:tc>
                  <a:txBody>
                    <a:bodyPr/>
                    <a:lstStyle/>
                    <a:p>
                      <a:pPr algn="ctr">
                        <a:lnSpc>
                          <a:spcPts val="2800"/>
                        </a:lnSpc>
                        <a:defRPr/>
                      </a:pPr>
                      <a:r>
                        <a:rPr lang="en-US" sz="2800" dirty="0">
                          <a:solidFill>
                            <a:srgbClr val="AD5389"/>
                          </a:solidFill>
                          <a:latin typeface="Open Sauce Bold"/>
                        </a:rPr>
                        <a:t>4</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400" b="1" dirty="0"/>
                        <a:t>Immobility</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0"/>
                  </a:ext>
                </a:extLst>
              </a:tr>
              <a:tr h="816749">
                <a:tc>
                  <a:txBody>
                    <a:bodyPr/>
                    <a:lstStyle/>
                    <a:p>
                      <a:pPr algn="ctr">
                        <a:lnSpc>
                          <a:spcPts val="2800"/>
                        </a:lnSpc>
                        <a:defRPr/>
                      </a:pPr>
                      <a:r>
                        <a:rPr lang="en-US" sz="2800" dirty="0">
                          <a:solidFill>
                            <a:srgbClr val="AD5389"/>
                          </a:solidFill>
                          <a:latin typeface="Open Sauce Bold"/>
                        </a:rPr>
                        <a:t>5</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400" b="1" kern="1200" dirty="0">
                          <a:solidFill>
                            <a:schemeClr val="tx1"/>
                          </a:solidFill>
                          <a:effectLst/>
                          <a:latin typeface="+mn-lt"/>
                          <a:ea typeface="+mn-ea"/>
                          <a:cs typeface="+mn-cs"/>
                        </a:rPr>
                        <a:t>Needless Complexity</a:t>
                      </a:r>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1"/>
                  </a:ext>
                </a:extLst>
              </a:tr>
              <a:tr h="808362">
                <a:tc>
                  <a:txBody>
                    <a:bodyPr/>
                    <a:lstStyle/>
                    <a:p>
                      <a:pPr algn="ctr">
                        <a:lnSpc>
                          <a:spcPts val="2800"/>
                        </a:lnSpc>
                        <a:defRPr/>
                      </a:pPr>
                      <a:r>
                        <a:rPr lang="en-US" sz="2800" dirty="0">
                          <a:solidFill>
                            <a:srgbClr val="AD5389"/>
                          </a:solidFill>
                          <a:latin typeface="Open Sauce Bold"/>
                        </a:rPr>
                        <a:t>6</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tc>
                  <a:txBody>
                    <a:bodyPr/>
                    <a:lstStyle/>
                    <a:p>
                      <a:pPr algn="l">
                        <a:lnSpc>
                          <a:spcPts val="2800"/>
                        </a:lnSpc>
                        <a:defRPr/>
                      </a:pPr>
                      <a:r>
                        <a:rPr lang="en-US" sz="2400" b="1" dirty="0"/>
                        <a:t>Opacity</a:t>
                      </a:r>
                      <a:endParaRPr lang="en-US" sz="1400" dirty="0"/>
                    </a:p>
                  </a:txBody>
                  <a:tcPr marL="197740" marR="197740" marT="197740" marB="197740" anchor="ctr">
                    <a:lnL w="0" cap="flat" cmpd="sng" algn="ctr">
                      <a:solidFill>
                        <a:srgbClr val="C3ED5B"/>
                      </a:solidFill>
                      <a:prstDash val="solid"/>
                      <a:round/>
                      <a:headEnd type="none" w="med" len="med"/>
                      <a:tailEnd type="none" w="med" len="med"/>
                    </a:lnL>
                    <a:lnR w="0" cap="flat" cmpd="sng" algn="ctr">
                      <a:solidFill>
                        <a:srgbClr val="C3ED5B"/>
                      </a:solidFill>
                      <a:prstDash val="solid"/>
                      <a:round/>
                      <a:headEnd type="none" w="med" len="med"/>
                      <a:tailEnd type="none" w="med" len="med"/>
                    </a:lnR>
                    <a:lnT w="0" cap="flat" cmpd="sng" algn="ctr">
                      <a:solidFill>
                        <a:srgbClr val="C3ED5B"/>
                      </a:solidFill>
                      <a:prstDash val="solid"/>
                      <a:round/>
                      <a:headEnd type="none" w="med" len="med"/>
                      <a:tailEnd type="none" w="med" len="med"/>
                    </a:lnT>
                    <a:lnB w="0" cap="flat" cmpd="sng" algn="ctr">
                      <a:solidFill>
                        <a:srgbClr val="C3ED5B"/>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BBA44848-190D-498D-9687-CAEBF8BDC234}"/>
              </a:ext>
            </a:extLst>
          </p:cNvPr>
          <p:cNvSpPr txBox="1"/>
          <p:nvPr/>
        </p:nvSpPr>
        <p:spPr>
          <a:xfrm>
            <a:off x="1028700" y="571500"/>
            <a:ext cx="15735300" cy="1664943"/>
          </a:xfrm>
          <a:prstGeom prst="rect">
            <a:avLst/>
          </a:prstGeom>
        </p:spPr>
        <p:txBody>
          <a:bodyPr wrap="square" lIns="0" tIns="0" rIns="0" bIns="0" rtlCol="0" anchor="t">
            <a:spAutoFit/>
          </a:bodyPr>
          <a:lstStyle/>
          <a:p>
            <a:pPr>
              <a:lnSpc>
                <a:spcPts val="14040"/>
              </a:lnSpc>
            </a:pPr>
            <a:r>
              <a:rPr lang="en-US" sz="10800" spc="302" dirty="0">
                <a:solidFill>
                  <a:srgbClr val="3C1053"/>
                </a:solidFill>
                <a:latin typeface="Open Sauce Bold"/>
              </a:rPr>
              <a:t>Application of SOLID</a:t>
            </a:r>
          </a:p>
        </p:txBody>
      </p:sp>
      <p:sp>
        <p:nvSpPr>
          <p:cNvPr id="3" name="TextBox 5">
            <a:extLst>
              <a:ext uri="{FF2B5EF4-FFF2-40B4-BE49-F238E27FC236}">
                <a16:creationId xmlns:a16="http://schemas.microsoft.com/office/drawing/2014/main" id="{54DDAB6F-3F69-469B-9F7D-2FB75CA177ED}"/>
              </a:ext>
            </a:extLst>
          </p:cNvPr>
          <p:cNvSpPr txBox="1"/>
          <p:nvPr/>
        </p:nvSpPr>
        <p:spPr>
          <a:xfrm>
            <a:off x="1524000" y="2209229"/>
            <a:ext cx="15735300" cy="1505733"/>
          </a:xfrm>
          <a:prstGeom prst="rect">
            <a:avLst/>
          </a:prstGeom>
        </p:spPr>
        <p:txBody>
          <a:bodyPr wrap="square" lIns="0" tIns="0" rIns="0" bIns="0" rtlCol="0" anchor="ctr">
            <a:spAutoFit/>
          </a:bodyPr>
          <a:lstStyle/>
          <a:p>
            <a:pPr>
              <a:lnSpc>
                <a:spcPts val="14040"/>
              </a:lnSpc>
            </a:pPr>
            <a:r>
              <a:rPr lang="en-US" sz="5400" spc="302" dirty="0">
                <a:solidFill>
                  <a:srgbClr val="3C1053"/>
                </a:solidFill>
                <a:latin typeface="Open Sauce Bold"/>
              </a:rPr>
              <a:t>1. Single Responsibility Principle (SRP): </a:t>
            </a:r>
          </a:p>
        </p:txBody>
      </p:sp>
      <p:sp>
        <p:nvSpPr>
          <p:cNvPr id="4" name="TextBox 3">
            <a:extLst>
              <a:ext uri="{FF2B5EF4-FFF2-40B4-BE49-F238E27FC236}">
                <a16:creationId xmlns:a16="http://schemas.microsoft.com/office/drawing/2014/main" id="{4DC3E1F5-D262-42CE-919A-327E930A4F6F}"/>
              </a:ext>
            </a:extLst>
          </p:cNvPr>
          <p:cNvSpPr txBox="1"/>
          <p:nvPr/>
        </p:nvSpPr>
        <p:spPr>
          <a:xfrm>
            <a:off x="457200" y="4457700"/>
            <a:ext cx="10758615" cy="4774833"/>
          </a:xfrm>
          <a:prstGeom prst="rect">
            <a:avLst/>
          </a:prstGeom>
          <a:noFill/>
        </p:spPr>
        <p:txBody>
          <a:bodyPr wrap="square" rtlCol="0">
            <a:spAutoFit/>
          </a:bodyPr>
          <a:lstStyle/>
          <a:p>
            <a:pPr algn="just">
              <a:lnSpc>
                <a:spcPct val="150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The Main class of un-refactored code had multiple responsibilities such as managing the user interface, handling user input, and interacting with user-related functionalities like login, sign-up, etc. So, I Separated these responsibilities into distinct classes to ensure each class has a single responsibility. In my refactored code: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228600" algn="l"/>
              </a:tabLst>
            </a:pPr>
            <a:r>
              <a:rPr lang="en-US" sz="2400" b="1" dirty="0">
                <a:latin typeface="Calibri" panose="020F0502020204030204" pitchFamily="34" charset="0"/>
                <a:ea typeface="Calibri" panose="020F0502020204030204" pitchFamily="34" charset="0"/>
                <a:cs typeface="Times New Roman" panose="02020603050405020304" pitchFamily="18" charset="0"/>
              </a:rPr>
              <a:t>User</a:t>
            </a:r>
            <a:r>
              <a:rPr lang="en-US" sz="2400" dirty="0">
                <a:latin typeface="Calibri" panose="020F0502020204030204" pitchFamily="34" charset="0"/>
                <a:ea typeface="Calibri" panose="020F0502020204030204" pitchFamily="34" charset="0"/>
                <a:cs typeface="Times New Roman" panose="02020603050405020304" pitchFamily="18" charset="0"/>
              </a:rPr>
              <a:t> class </a:t>
            </a:r>
          </a:p>
          <a:p>
            <a:pPr marL="342900" marR="0" lvl="0" indent="-342900" algn="just">
              <a:lnSpc>
                <a:spcPct val="150000"/>
              </a:lnSpc>
              <a:spcBef>
                <a:spcPts val="0"/>
              </a:spcBef>
              <a:spcAft>
                <a:spcPts val="800"/>
              </a:spcAft>
              <a:buSzPts val="1000"/>
              <a:buFont typeface="Symbol" panose="05050102010706020507" pitchFamily="18" charset="2"/>
              <a:buChar char=""/>
              <a:tabLst>
                <a:tab pos="228600" algn="l"/>
              </a:tabLst>
            </a:pPr>
            <a:r>
              <a:rPr lang="en-US" sz="2400" b="1" dirty="0">
                <a:latin typeface="Calibri" panose="020F0502020204030204" pitchFamily="34" charset="0"/>
                <a:ea typeface="Calibri" panose="020F0502020204030204" pitchFamily="34" charset="0"/>
                <a:cs typeface="Times New Roman" panose="02020603050405020304" pitchFamily="18" charset="0"/>
              </a:rPr>
              <a:t>Expenses</a:t>
            </a:r>
            <a:r>
              <a:rPr lang="en-US" sz="2400" dirty="0">
                <a:latin typeface="Calibri" panose="020F0502020204030204" pitchFamily="34" charset="0"/>
                <a:ea typeface="Calibri" panose="020F0502020204030204" pitchFamily="34" charset="0"/>
                <a:cs typeface="Times New Roman" panose="02020603050405020304" pitchFamily="18" charset="0"/>
              </a:rPr>
              <a:t> class</a:t>
            </a:r>
          </a:p>
          <a:p>
            <a:pPr marL="342900" marR="0" lvl="0" indent="-342900" algn="just">
              <a:lnSpc>
                <a:spcPct val="150000"/>
              </a:lnSpc>
              <a:spcBef>
                <a:spcPts val="0"/>
              </a:spcBef>
              <a:spcAft>
                <a:spcPts val="800"/>
              </a:spcAft>
              <a:buSzPts val="1000"/>
              <a:buFont typeface="Symbol" panose="05050102010706020507" pitchFamily="18" charset="2"/>
              <a:buChar char=""/>
              <a:tabLst>
                <a:tab pos="2286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Operation classes (</a:t>
            </a:r>
            <a:r>
              <a:rPr lang="en-US" sz="2400" b="1" dirty="0" err="1">
                <a:latin typeface="Calibri" panose="020F0502020204030204" pitchFamily="34" charset="0"/>
                <a:ea typeface="Calibri" panose="020F0502020204030204" pitchFamily="34" charset="0"/>
                <a:cs typeface="Times New Roman" panose="02020603050405020304" pitchFamily="18" charset="0"/>
              </a:rPr>
              <a:t>GroupExpenses</a:t>
            </a: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b="1" dirty="0" err="1">
                <a:latin typeface="Calibri" panose="020F0502020204030204" pitchFamily="34" charset="0"/>
                <a:ea typeface="Calibri" panose="020F0502020204030204" pitchFamily="34" charset="0"/>
                <a:cs typeface="Times New Roman" panose="02020603050405020304" pitchFamily="18" charset="0"/>
              </a:rPr>
              <a:t>NonGroupExpenses</a:t>
            </a: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b="1" dirty="0" err="1">
                <a:latin typeface="Calibri" panose="020F0502020204030204" pitchFamily="34" charset="0"/>
                <a:ea typeface="Calibri" panose="020F0502020204030204" pitchFamily="34" charset="0"/>
                <a:cs typeface="Times New Roman" panose="02020603050405020304" pitchFamily="18" charset="0"/>
              </a:rPr>
              <a:t>GroupOperations</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err="1">
                <a:latin typeface="Calibri" panose="020F0502020204030204" pitchFamily="34" charset="0"/>
                <a:ea typeface="Calibri" panose="020F0502020204030204" pitchFamily="34" charset="0"/>
                <a:cs typeface="Times New Roman" panose="02020603050405020304" pitchFamily="18" charset="0"/>
              </a:rPr>
              <a:t>NonGroupOperations</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err="1">
                <a:latin typeface="Calibri" panose="020F0502020204030204" pitchFamily="34" charset="0"/>
                <a:ea typeface="Calibri" panose="020F0502020204030204" pitchFamily="34" charset="0"/>
                <a:cs typeface="Times New Roman" panose="02020603050405020304" pitchFamily="18" charset="0"/>
              </a:rPr>
              <a:t>ManageFriends</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err="1">
                <a:latin typeface="Calibri" panose="020F0502020204030204" pitchFamily="34" charset="0"/>
                <a:ea typeface="Calibri" panose="020F0502020204030204" pitchFamily="34" charset="0"/>
                <a:cs typeface="Times New Roman" panose="02020603050405020304" pitchFamily="18" charset="0"/>
              </a:rPr>
              <a:t>UserMenu</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err="1">
                <a:latin typeface="Calibri" panose="020F0502020204030204" pitchFamily="34" charset="0"/>
                <a:ea typeface="Calibri" panose="020F0502020204030204" pitchFamily="34" charset="0"/>
                <a:cs typeface="Times New Roman" panose="02020603050405020304" pitchFamily="18" charset="0"/>
              </a:rPr>
              <a:t>SignUp</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Login</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err="1">
                <a:latin typeface="Calibri" panose="020F0502020204030204" pitchFamily="34" charset="0"/>
                <a:ea typeface="Calibri" panose="020F0502020204030204" pitchFamily="34" charset="0"/>
                <a:cs typeface="Times New Roman" panose="02020603050405020304" pitchFamily="18" charset="0"/>
              </a:rPr>
              <a:t>HomeMenu</a:t>
            </a:r>
            <a:r>
              <a:rPr lang="en-US" sz="2400" dirty="0">
                <a:latin typeface="Calibri" panose="020F0502020204030204" pitchFamily="34" charset="0"/>
                <a:ea typeface="Calibri" panose="020F0502020204030204" pitchFamily="34" charset="0"/>
                <a:cs typeface="Times New Roman" panose="02020603050405020304" pitchFamily="18" charset="0"/>
              </a:rPr>
              <a:t>)</a:t>
            </a:r>
            <a:endParaRPr lang="en-US" dirty="0"/>
          </a:p>
        </p:txBody>
      </p:sp>
      <p:pic>
        <p:nvPicPr>
          <p:cNvPr id="6" name="Picture 5">
            <a:extLst>
              <a:ext uri="{FF2B5EF4-FFF2-40B4-BE49-F238E27FC236}">
                <a16:creationId xmlns:a16="http://schemas.microsoft.com/office/drawing/2014/main" id="{EFDA5057-528B-491F-912D-E20770C14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3400" y="4762500"/>
            <a:ext cx="6069994" cy="4735231"/>
          </a:xfrm>
          <a:prstGeom prst="rect">
            <a:avLst/>
          </a:prstGeom>
        </p:spPr>
      </p:pic>
      <p:sp>
        <p:nvSpPr>
          <p:cNvPr id="8" name="TextBox 7">
            <a:extLst>
              <a:ext uri="{FF2B5EF4-FFF2-40B4-BE49-F238E27FC236}">
                <a16:creationId xmlns:a16="http://schemas.microsoft.com/office/drawing/2014/main" id="{FF2B79B3-8822-4D44-ADCD-110B5000BE6E}"/>
              </a:ext>
            </a:extLst>
          </p:cNvPr>
          <p:cNvSpPr txBox="1"/>
          <p:nvPr/>
        </p:nvSpPr>
        <p:spPr>
          <a:xfrm>
            <a:off x="8993157" y="9599647"/>
            <a:ext cx="301686" cy="369332"/>
          </a:xfrm>
          <a:prstGeom prst="rect">
            <a:avLst/>
          </a:prstGeom>
          <a:noFill/>
        </p:spPr>
        <p:txBody>
          <a:bodyPr wrap="none" rtlCol="0">
            <a:spAutoFit/>
          </a:bodyPr>
          <a:lstStyle/>
          <a:p>
            <a:r>
              <a:rPr lang="en-US" dirty="0">
                <a:effectLst>
                  <a:outerShdw blurRad="38100" dist="38100" dir="2700000" algn="tl">
                    <a:srgbClr val="000000">
                      <a:alpha val="43137"/>
                    </a:srgbClr>
                  </a:outerShdw>
                </a:effectLst>
              </a:rPr>
              <a:t>5</a:t>
            </a:r>
          </a:p>
        </p:txBody>
      </p:sp>
    </p:spTree>
    <p:extLst>
      <p:ext uri="{BB962C8B-B14F-4D97-AF65-F5344CB8AC3E}">
        <p14:creationId xmlns:p14="http://schemas.microsoft.com/office/powerpoint/2010/main" val="303450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8D804C36-FCE7-4560-BBC9-306E9A97CDFF}"/>
              </a:ext>
            </a:extLst>
          </p:cNvPr>
          <p:cNvSpPr txBox="1"/>
          <p:nvPr/>
        </p:nvSpPr>
        <p:spPr>
          <a:xfrm>
            <a:off x="1276350" y="0"/>
            <a:ext cx="15735300" cy="1505733"/>
          </a:xfrm>
          <a:prstGeom prst="rect">
            <a:avLst/>
          </a:prstGeom>
        </p:spPr>
        <p:txBody>
          <a:bodyPr wrap="square" lIns="0" tIns="0" rIns="0" bIns="0" rtlCol="0" anchor="t">
            <a:spAutoFit/>
          </a:bodyPr>
          <a:lstStyle/>
          <a:p>
            <a:pPr>
              <a:lnSpc>
                <a:spcPts val="14040"/>
              </a:lnSpc>
            </a:pPr>
            <a:r>
              <a:rPr lang="en-US" sz="5400" spc="302" dirty="0">
                <a:solidFill>
                  <a:srgbClr val="3C1053"/>
                </a:solidFill>
                <a:latin typeface="Open Sauce Bold"/>
              </a:rPr>
              <a:t>2. Open/Closed Principle (OCP):</a:t>
            </a:r>
          </a:p>
        </p:txBody>
      </p:sp>
      <p:pic>
        <p:nvPicPr>
          <p:cNvPr id="4" name="Picture 3">
            <a:extLst>
              <a:ext uri="{FF2B5EF4-FFF2-40B4-BE49-F238E27FC236}">
                <a16:creationId xmlns:a16="http://schemas.microsoft.com/office/drawing/2014/main" id="{CA681719-3AB9-41E0-9D1A-22296FAEE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9800" y="2300390"/>
            <a:ext cx="3564245" cy="3564245"/>
          </a:xfrm>
          <a:prstGeom prst="rect">
            <a:avLst/>
          </a:prstGeom>
        </p:spPr>
      </p:pic>
      <p:sp>
        <p:nvSpPr>
          <p:cNvPr id="5" name="TextBox 4">
            <a:extLst>
              <a:ext uri="{FF2B5EF4-FFF2-40B4-BE49-F238E27FC236}">
                <a16:creationId xmlns:a16="http://schemas.microsoft.com/office/drawing/2014/main" id="{1C8F00C7-C6D0-45D9-BB01-CF929D87CD13}"/>
              </a:ext>
            </a:extLst>
          </p:cNvPr>
          <p:cNvSpPr txBox="1"/>
          <p:nvPr/>
        </p:nvSpPr>
        <p:spPr>
          <a:xfrm>
            <a:off x="1279979" y="2401126"/>
            <a:ext cx="10758615" cy="3564245"/>
          </a:xfrm>
          <a:prstGeom prst="rect">
            <a:avLst/>
          </a:prstGeom>
          <a:noFill/>
        </p:spPr>
        <p:txBody>
          <a:bodyPr wrap="square" rtlCol="0">
            <a:spAutoFit/>
          </a:bodyPr>
          <a:lstStyle/>
          <a:p>
            <a:pPr algn="just">
              <a:lnSpc>
                <a:spcPct val="150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In the Main class of un-refactored code, the menu options and related logic are hardcoded within the methods. Adding a new menu option or modifying existing behavior would require changing the existing code. After Refactoring, I can easily introduce new methods in my code.</a:t>
            </a:r>
          </a:p>
          <a:p>
            <a:pPr marL="285750" indent="-285750" algn="just">
              <a:lnSpc>
                <a:spcPct val="150000"/>
              </a:lnSpc>
              <a:spcAft>
                <a:spcPts val="800"/>
              </a:spcAft>
              <a:buFont typeface="Arial" panose="020B0604020202020204" pitchFamily="34" charset="0"/>
              <a:buChar char="•"/>
            </a:pPr>
            <a:r>
              <a:rPr lang="en-US" sz="2400" b="1" dirty="0" err="1"/>
              <a:t>IExpenses</a:t>
            </a:r>
            <a:r>
              <a:rPr lang="en-US" sz="2400" b="1" dirty="0"/>
              <a:t> </a:t>
            </a:r>
            <a:r>
              <a:rPr lang="en-US" sz="2400" dirty="0"/>
              <a:t>interface</a:t>
            </a:r>
          </a:p>
          <a:p>
            <a:pPr marL="285750" indent="-285750" algn="just">
              <a:lnSpc>
                <a:spcPct val="150000"/>
              </a:lnSpc>
              <a:spcAft>
                <a:spcPts val="800"/>
              </a:spcAft>
              <a:buFont typeface="Arial" panose="020B0604020202020204" pitchFamily="34" charset="0"/>
              <a:buChar char="•"/>
            </a:pPr>
            <a:r>
              <a:rPr lang="en-US" sz="2400" dirty="0"/>
              <a:t>Operational Classes</a:t>
            </a:r>
          </a:p>
        </p:txBody>
      </p:sp>
      <p:sp>
        <p:nvSpPr>
          <p:cNvPr id="7" name="TextBox 5">
            <a:extLst>
              <a:ext uri="{FF2B5EF4-FFF2-40B4-BE49-F238E27FC236}">
                <a16:creationId xmlns:a16="http://schemas.microsoft.com/office/drawing/2014/main" id="{DE52F8B6-14D7-42E4-A205-DA58B636FCD9}"/>
              </a:ext>
            </a:extLst>
          </p:cNvPr>
          <p:cNvSpPr txBox="1"/>
          <p:nvPr/>
        </p:nvSpPr>
        <p:spPr>
          <a:xfrm>
            <a:off x="1276350" y="5965371"/>
            <a:ext cx="15735300" cy="1505733"/>
          </a:xfrm>
          <a:prstGeom prst="rect">
            <a:avLst/>
          </a:prstGeom>
        </p:spPr>
        <p:txBody>
          <a:bodyPr wrap="square" lIns="0" tIns="0" rIns="0" bIns="0" rtlCol="0" anchor="t">
            <a:spAutoFit/>
          </a:bodyPr>
          <a:lstStyle/>
          <a:p>
            <a:pPr>
              <a:lnSpc>
                <a:spcPts val="14040"/>
              </a:lnSpc>
            </a:pPr>
            <a:r>
              <a:rPr lang="fr-FR" sz="5400" spc="302" dirty="0">
                <a:solidFill>
                  <a:srgbClr val="3C1053"/>
                </a:solidFill>
                <a:latin typeface="Open Sauce Bold"/>
              </a:rPr>
              <a:t>3. </a:t>
            </a:r>
            <a:r>
              <a:rPr lang="fr-FR" sz="5400" spc="302" dirty="0" err="1">
                <a:solidFill>
                  <a:srgbClr val="3C1053"/>
                </a:solidFill>
                <a:latin typeface="Open Sauce Bold"/>
              </a:rPr>
              <a:t>Liskov</a:t>
            </a:r>
            <a:r>
              <a:rPr lang="fr-FR" sz="5400" spc="302" dirty="0">
                <a:solidFill>
                  <a:srgbClr val="3C1053"/>
                </a:solidFill>
                <a:latin typeface="Open Sauce Bold"/>
              </a:rPr>
              <a:t> Substitution </a:t>
            </a:r>
            <a:r>
              <a:rPr lang="fr-FR" sz="5400" spc="302" dirty="0" err="1">
                <a:solidFill>
                  <a:srgbClr val="3C1053"/>
                </a:solidFill>
                <a:latin typeface="Open Sauce Bold"/>
              </a:rPr>
              <a:t>Principle</a:t>
            </a:r>
            <a:r>
              <a:rPr lang="fr-FR" sz="5400" spc="302" dirty="0">
                <a:solidFill>
                  <a:srgbClr val="3C1053"/>
                </a:solidFill>
                <a:latin typeface="Open Sauce Bold"/>
              </a:rPr>
              <a:t> (LSP):</a:t>
            </a:r>
            <a:endParaRPr lang="en-US" sz="5400" spc="302" dirty="0">
              <a:solidFill>
                <a:srgbClr val="3C1053"/>
              </a:solidFill>
              <a:latin typeface="Open Sauce Bold"/>
            </a:endParaRPr>
          </a:p>
        </p:txBody>
      </p:sp>
      <p:pic>
        <p:nvPicPr>
          <p:cNvPr id="9" name="Picture 8">
            <a:extLst>
              <a:ext uri="{FF2B5EF4-FFF2-40B4-BE49-F238E27FC236}">
                <a16:creationId xmlns:a16="http://schemas.microsoft.com/office/drawing/2014/main" id="{EB55D658-B7CA-45F3-B8F4-00229D02F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5155" y="7982117"/>
            <a:ext cx="3466495" cy="1947060"/>
          </a:xfrm>
          <a:prstGeom prst="rect">
            <a:avLst/>
          </a:prstGeom>
        </p:spPr>
      </p:pic>
      <p:sp>
        <p:nvSpPr>
          <p:cNvPr id="10" name="TextBox 9">
            <a:extLst>
              <a:ext uri="{FF2B5EF4-FFF2-40B4-BE49-F238E27FC236}">
                <a16:creationId xmlns:a16="http://schemas.microsoft.com/office/drawing/2014/main" id="{6C64CEB0-F24D-4399-B67F-F864B3696A28}"/>
              </a:ext>
            </a:extLst>
          </p:cNvPr>
          <p:cNvSpPr txBox="1"/>
          <p:nvPr/>
        </p:nvSpPr>
        <p:spPr>
          <a:xfrm flipH="1">
            <a:off x="1276350" y="8540148"/>
            <a:ext cx="7879081" cy="830997"/>
          </a:xfrm>
          <a:prstGeom prst="rect">
            <a:avLst/>
          </a:prstGeom>
          <a:noFill/>
        </p:spPr>
        <p:txBody>
          <a:bodyPr wrap="square" rtlCol="0">
            <a:spAutoFit/>
          </a:bodyPr>
          <a:lstStyle/>
          <a:p>
            <a:r>
              <a:rPr lang="en-US" sz="2400" dirty="0"/>
              <a:t>I didn’t make any use of LSP in my code.</a:t>
            </a:r>
          </a:p>
          <a:p>
            <a:endParaRPr lang="en-US" sz="2400" dirty="0"/>
          </a:p>
        </p:txBody>
      </p:sp>
      <p:sp>
        <p:nvSpPr>
          <p:cNvPr id="11" name="TextBox 10">
            <a:extLst>
              <a:ext uri="{FF2B5EF4-FFF2-40B4-BE49-F238E27FC236}">
                <a16:creationId xmlns:a16="http://schemas.microsoft.com/office/drawing/2014/main" id="{688F8AEB-68E2-45DC-83E5-1DCADEF1B776}"/>
              </a:ext>
            </a:extLst>
          </p:cNvPr>
          <p:cNvSpPr txBox="1"/>
          <p:nvPr/>
        </p:nvSpPr>
        <p:spPr>
          <a:xfrm>
            <a:off x="8993157" y="9599647"/>
            <a:ext cx="301686" cy="369332"/>
          </a:xfrm>
          <a:prstGeom prst="rect">
            <a:avLst/>
          </a:prstGeom>
          <a:noFill/>
        </p:spPr>
        <p:txBody>
          <a:bodyPr wrap="none" rtlCol="0">
            <a:spAutoFit/>
          </a:bodyPr>
          <a:lstStyle/>
          <a:p>
            <a:r>
              <a:rPr lang="en-US" dirty="0">
                <a:effectLst>
                  <a:outerShdw blurRad="38100" dist="38100" dir="2700000" algn="tl">
                    <a:srgbClr val="000000">
                      <a:alpha val="43137"/>
                    </a:srgbClr>
                  </a:outerShdw>
                </a:effectLst>
              </a:rPr>
              <a:t>6</a:t>
            </a:r>
          </a:p>
        </p:txBody>
      </p:sp>
    </p:spTree>
    <p:extLst>
      <p:ext uri="{BB962C8B-B14F-4D97-AF65-F5344CB8AC3E}">
        <p14:creationId xmlns:p14="http://schemas.microsoft.com/office/powerpoint/2010/main" val="263351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168B024A-0D85-4B75-9075-9FA0B3F4C1D7}"/>
              </a:ext>
            </a:extLst>
          </p:cNvPr>
          <p:cNvSpPr txBox="1"/>
          <p:nvPr/>
        </p:nvSpPr>
        <p:spPr>
          <a:xfrm>
            <a:off x="914400" y="-122495"/>
            <a:ext cx="15735300" cy="1505733"/>
          </a:xfrm>
          <a:prstGeom prst="rect">
            <a:avLst/>
          </a:prstGeom>
        </p:spPr>
        <p:txBody>
          <a:bodyPr wrap="square" lIns="0" tIns="0" rIns="0" bIns="0" rtlCol="0" anchor="ctr">
            <a:spAutoFit/>
          </a:bodyPr>
          <a:lstStyle/>
          <a:p>
            <a:pPr>
              <a:lnSpc>
                <a:spcPts val="14040"/>
              </a:lnSpc>
            </a:pPr>
            <a:r>
              <a:rPr lang="en-US" sz="5400" spc="302" dirty="0">
                <a:solidFill>
                  <a:srgbClr val="3C1053"/>
                </a:solidFill>
                <a:latin typeface="Open Sauce Bold"/>
              </a:rPr>
              <a:t>4. Interface Segregation Principle (ISP):</a:t>
            </a:r>
          </a:p>
        </p:txBody>
      </p:sp>
      <p:sp>
        <p:nvSpPr>
          <p:cNvPr id="3" name="TextBox 2">
            <a:extLst>
              <a:ext uri="{FF2B5EF4-FFF2-40B4-BE49-F238E27FC236}">
                <a16:creationId xmlns:a16="http://schemas.microsoft.com/office/drawing/2014/main" id="{19B314CA-15D5-4F35-9CA2-45B4ABD16379}"/>
              </a:ext>
            </a:extLst>
          </p:cNvPr>
          <p:cNvSpPr txBox="1"/>
          <p:nvPr/>
        </p:nvSpPr>
        <p:spPr>
          <a:xfrm>
            <a:off x="1310368" y="1696202"/>
            <a:ext cx="9296400" cy="2251065"/>
          </a:xfrm>
          <a:prstGeom prst="rect">
            <a:avLst/>
          </a:prstGeom>
          <a:noFill/>
        </p:spPr>
        <p:txBody>
          <a:bodyPr wrap="square" rtlCol="0">
            <a:spAutoFit/>
          </a:bodyPr>
          <a:lstStyle/>
          <a:p>
            <a:pPr algn="just">
              <a:lnSpc>
                <a:spcPct val="150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The </a:t>
            </a:r>
            <a:r>
              <a:rPr lang="en-US" sz="2400" b="1" dirty="0" err="1">
                <a:latin typeface="Calibri" panose="020F0502020204030204" pitchFamily="34" charset="0"/>
                <a:ea typeface="Calibri" panose="020F0502020204030204" pitchFamily="34" charset="0"/>
                <a:cs typeface="Times New Roman" panose="02020603050405020304" pitchFamily="18" charset="0"/>
              </a:rPr>
              <a:t>IExpenses</a:t>
            </a:r>
            <a:r>
              <a:rPr lang="en-US" sz="2400" dirty="0">
                <a:latin typeface="Calibri" panose="020F0502020204030204" pitchFamily="34" charset="0"/>
                <a:ea typeface="Calibri" panose="020F0502020204030204" pitchFamily="34" charset="0"/>
                <a:cs typeface="Times New Roman" panose="02020603050405020304" pitchFamily="18" charset="0"/>
              </a:rPr>
              <a:t> interface is used to segregate methods related to expenses. Classes that need to handle expenses implement this interface, and they only need to provide implementations for the methods relevant to their responsibilities (</a:t>
            </a:r>
            <a:r>
              <a:rPr lang="en-US" sz="2400" b="1" dirty="0" err="1">
                <a:latin typeface="Calibri" panose="020F0502020204030204" pitchFamily="34" charset="0"/>
                <a:ea typeface="Calibri" panose="020F0502020204030204" pitchFamily="34" charset="0"/>
                <a:cs typeface="Times New Roman" panose="02020603050405020304" pitchFamily="18" charset="0"/>
              </a:rPr>
              <a:t>addExpenses</a:t>
            </a: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and </a:t>
            </a:r>
            <a:r>
              <a:rPr lang="en-US" sz="2400" b="1" dirty="0">
                <a:latin typeface="Calibri" panose="020F0502020204030204" pitchFamily="34" charset="0"/>
                <a:ea typeface="Calibri" panose="020F0502020204030204" pitchFamily="34" charset="0"/>
                <a:cs typeface="Times New Roman" panose="02020603050405020304" pitchFamily="18" charset="0"/>
              </a:rPr>
              <a:t>balances()</a:t>
            </a:r>
            <a:r>
              <a:rPr lang="en-US" sz="2400" dirty="0">
                <a:latin typeface="Calibri" panose="020F0502020204030204" pitchFamily="34" charset="0"/>
                <a:ea typeface="Calibri" panose="020F0502020204030204" pitchFamily="34" charset="0"/>
                <a:cs typeface="Times New Roman" panose="02020603050405020304" pitchFamily="18" charset="0"/>
              </a:rPr>
              <a:t>).</a:t>
            </a:r>
            <a:endParaRPr lang="en-US" dirty="0"/>
          </a:p>
        </p:txBody>
      </p:sp>
      <p:pic>
        <p:nvPicPr>
          <p:cNvPr id="5" name="Picture 4">
            <a:extLst>
              <a:ext uri="{FF2B5EF4-FFF2-40B4-BE49-F238E27FC236}">
                <a16:creationId xmlns:a16="http://schemas.microsoft.com/office/drawing/2014/main" id="{16A211AF-6458-4506-8466-6312D9621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3054" y="1278072"/>
            <a:ext cx="7724775" cy="2876550"/>
          </a:xfrm>
          <a:prstGeom prst="rect">
            <a:avLst/>
          </a:prstGeom>
        </p:spPr>
      </p:pic>
      <p:sp>
        <p:nvSpPr>
          <p:cNvPr id="7" name="TextBox 5">
            <a:extLst>
              <a:ext uri="{FF2B5EF4-FFF2-40B4-BE49-F238E27FC236}">
                <a16:creationId xmlns:a16="http://schemas.microsoft.com/office/drawing/2014/main" id="{407402C1-F3AA-4CBE-A6F1-7981B6A95B1E}"/>
              </a:ext>
            </a:extLst>
          </p:cNvPr>
          <p:cNvSpPr txBox="1"/>
          <p:nvPr/>
        </p:nvSpPr>
        <p:spPr>
          <a:xfrm>
            <a:off x="936171" y="3741444"/>
            <a:ext cx="15735300" cy="1505733"/>
          </a:xfrm>
          <a:prstGeom prst="rect">
            <a:avLst/>
          </a:prstGeom>
        </p:spPr>
        <p:txBody>
          <a:bodyPr wrap="square" lIns="0" tIns="0" rIns="0" bIns="0" rtlCol="0" anchor="ctr">
            <a:spAutoFit/>
          </a:bodyPr>
          <a:lstStyle/>
          <a:p>
            <a:pPr>
              <a:lnSpc>
                <a:spcPts val="14040"/>
              </a:lnSpc>
            </a:pPr>
            <a:r>
              <a:rPr lang="en-US" sz="5400" spc="302" dirty="0">
                <a:solidFill>
                  <a:srgbClr val="3C1053"/>
                </a:solidFill>
                <a:latin typeface="Open Sauce Bold"/>
              </a:rPr>
              <a:t>5. Dependency Inversion Principle (DIP):</a:t>
            </a:r>
          </a:p>
        </p:txBody>
      </p:sp>
      <p:sp>
        <p:nvSpPr>
          <p:cNvPr id="8" name="TextBox 7">
            <a:extLst>
              <a:ext uri="{FF2B5EF4-FFF2-40B4-BE49-F238E27FC236}">
                <a16:creationId xmlns:a16="http://schemas.microsoft.com/office/drawing/2014/main" id="{8C34B297-BD18-45FA-8ED0-989CAD935A0B}"/>
              </a:ext>
            </a:extLst>
          </p:cNvPr>
          <p:cNvSpPr txBox="1"/>
          <p:nvPr/>
        </p:nvSpPr>
        <p:spPr>
          <a:xfrm>
            <a:off x="1310368" y="5555189"/>
            <a:ext cx="11023600" cy="4650632"/>
          </a:xfrm>
          <a:prstGeom prst="rect">
            <a:avLst/>
          </a:prstGeom>
          <a:noFill/>
        </p:spPr>
        <p:txBody>
          <a:bodyPr wrap="square" rtlCol="0">
            <a:spAutoFit/>
          </a:bodyPr>
          <a:lstStyle/>
          <a:p>
            <a:pPr algn="just">
              <a:lnSpc>
                <a:spcPct val="150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The Main class of un-refactored code is tightly coupled, where direct instantiation of concrete classes like Login, </a:t>
            </a:r>
            <a:r>
              <a:rPr lang="en-US" sz="2400" dirty="0" err="1">
                <a:latin typeface="Calibri" panose="020F0502020204030204" pitchFamily="34" charset="0"/>
                <a:ea typeface="Calibri" panose="020F0502020204030204" pitchFamily="34" charset="0"/>
                <a:cs typeface="Times New Roman" panose="02020603050405020304" pitchFamily="18" charset="0"/>
              </a:rPr>
              <a:t>SignUp</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UserMenu</a:t>
            </a:r>
            <a:r>
              <a:rPr lang="en-US" sz="2400" dirty="0">
                <a:latin typeface="Calibri" panose="020F0502020204030204" pitchFamily="34" charset="0"/>
                <a:ea typeface="Calibri" panose="020F0502020204030204" pitchFamily="34" charset="0"/>
                <a:cs typeface="Times New Roman" panose="02020603050405020304" pitchFamily="18" charset="0"/>
              </a:rPr>
              <a:t>, etc., is happening. So, I consider using dependency injection to decouple classes and promote better testability and flexibility. </a:t>
            </a:r>
          </a:p>
          <a:p>
            <a:pPr marL="342900" marR="0" lvl="0" indent="-342900" algn="just">
              <a:lnSpc>
                <a:spcPct val="150000"/>
              </a:lnSpc>
              <a:spcBef>
                <a:spcPts val="0"/>
              </a:spcBef>
              <a:spcAft>
                <a:spcPts val="800"/>
              </a:spcAft>
              <a:buSzPts val="1000"/>
              <a:buFont typeface="Symbol" panose="05050102010706020507" pitchFamily="18" charset="2"/>
              <a:buChar char=""/>
              <a:tabLst>
                <a:tab pos="228600" algn="l"/>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High level Modules are depending on </a:t>
            </a:r>
            <a:r>
              <a:rPr lang="en-US" sz="2400" b="1" dirty="0">
                <a:latin typeface="Calibri" panose="020F0502020204030204" pitchFamily="34" charset="0"/>
                <a:ea typeface="Calibri" panose="020F0502020204030204" pitchFamily="34" charset="0"/>
                <a:cs typeface="Times New Roman" panose="02020603050405020304" pitchFamily="18" charset="0"/>
              </a:rPr>
              <a:t>User </a:t>
            </a:r>
            <a:r>
              <a:rPr lang="en-US" sz="2400" dirty="0">
                <a:latin typeface="Calibri" panose="020F0502020204030204" pitchFamily="34" charset="0"/>
                <a:ea typeface="Calibri" panose="020F0502020204030204" pitchFamily="34" charset="0"/>
                <a:cs typeface="Times New Roman" panose="02020603050405020304" pitchFamily="18" charset="0"/>
              </a:rPr>
              <a:t>class which is abstraction instead of concrete classes.</a:t>
            </a:r>
          </a:p>
          <a:p>
            <a:pPr marL="342900" marR="0" lvl="0" indent="-342900" algn="just">
              <a:lnSpc>
                <a:spcPct val="150000"/>
              </a:lnSpc>
              <a:spcBef>
                <a:spcPts val="0"/>
              </a:spcBef>
              <a:spcAft>
                <a:spcPts val="800"/>
              </a:spcAft>
              <a:buSzPts val="1000"/>
              <a:buFont typeface="Symbol" panose="05050102010706020507" pitchFamily="18" charset="2"/>
              <a:buChar char=""/>
              <a:tabLst>
                <a:tab pos="228600" algn="l"/>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High level modules (</a:t>
            </a:r>
            <a:r>
              <a:rPr lang="en-US" sz="2400" b="1" dirty="0" err="1">
                <a:latin typeface="Calibri" panose="020F0502020204030204" pitchFamily="34" charset="0"/>
                <a:ea typeface="Calibri" panose="020F0502020204030204" pitchFamily="34" charset="0"/>
                <a:cs typeface="Times New Roman" panose="02020603050405020304" pitchFamily="18" charset="0"/>
              </a:rPr>
              <a:t>GroupOperations</a:t>
            </a: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b="1" dirty="0" err="1">
                <a:latin typeface="Calibri" panose="020F0502020204030204" pitchFamily="34" charset="0"/>
                <a:ea typeface="Calibri" panose="020F0502020204030204" pitchFamily="34" charset="0"/>
                <a:cs typeface="Times New Roman" panose="02020603050405020304" pitchFamily="18" charset="0"/>
              </a:rPr>
              <a:t>NonGroupOperations</a:t>
            </a:r>
            <a:r>
              <a:rPr lang="en-US" sz="2400" dirty="0">
                <a:latin typeface="Calibri" panose="020F0502020204030204" pitchFamily="34" charset="0"/>
                <a:ea typeface="Calibri" panose="020F0502020204030204" pitchFamily="34" charset="0"/>
                <a:cs typeface="Times New Roman" panose="02020603050405020304" pitchFamily="18" charset="0"/>
              </a:rPr>
              <a:t>) are depending on </a:t>
            </a:r>
            <a:r>
              <a:rPr lang="en-US" sz="2400" b="1" dirty="0" err="1">
                <a:latin typeface="Calibri" panose="020F0502020204030204" pitchFamily="34" charset="0"/>
                <a:ea typeface="Calibri" panose="020F0502020204030204" pitchFamily="34" charset="0"/>
                <a:cs typeface="Times New Roman" panose="02020603050405020304" pitchFamily="18" charset="0"/>
              </a:rPr>
              <a:t>IExpenses</a:t>
            </a: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interface which is also an abstraction.</a:t>
            </a:r>
          </a:p>
          <a:p>
            <a:pPr marL="342900" marR="0" lvl="0" indent="-342900" algn="just">
              <a:lnSpc>
                <a:spcPct val="150000"/>
              </a:lnSpc>
              <a:spcBef>
                <a:spcPts val="0"/>
              </a:spcBef>
              <a:spcAft>
                <a:spcPts val="800"/>
              </a:spcAft>
              <a:buSzPts val="1000"/>
              <a:buFont typeface="Symbol" panose="05050102010706020507" pitchFamily="18" charset="2"/>
              <a:buChar char=""/>
              <a:tabLst>
                <a:tab pos="228600" algn="l"/>
              </a:tabLst>
            </a:pPr>
            <a:endParaRPr lang="en-US" dirty="0"/>
          </a:p>
        </p:txBody>
      </p:sp>
      <p:pic>
        <p:nvPicPr>
          <p:cNvPr id="10" name="Picture 9">
            <a:extLst>
              <a:ext uri="{FF2B5EF4-FFF2-40B4-BE49-F238E27FC236}">
                <a16:creationId xmlns:a16="http://schemas.microsoft.com/office/drawing/2014/main" id="{D8DF3E84-D798-4A2E-9558-E0F1E940E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0" y="5607361"/>
            <a:ext cx="4733178" cy="3996044"/>
          </a:xfrm>
          <a:prstGeom prst="rect">
            <a:avLst/>
          </a:prstGeom>
        </p:spPr>
      </p:pic>
      <p:sp>
        <p:nvSpPr>
          <p:cNvPr id="9" name="TextBox 8">
            <a:extLst>
              <a:ext uri="{FF2B5EF4-FFF2-40B4-BE49-F238E27FC236}">
                <a16:creationId xmlns:a16="http://schemas.microsoft.com/office/drawing/2014/main" id="{1C38FA66-1B13-4741-A80B-E3BE613DB69D}"/>
              </a:ext>
            </a:extLst>
          </p:cNvPr>
          <p:cNvSpPr txBox="1"/>
          <p:nvPr/>
        </p:nvSpPr>
        <p:spPr>
          <a:xfrm>
            <a:off x="8993157" y="9599647"/>
            <a:ext cx="301686" cy="369332"/>
          </a:xfrm>
          <a:prstGeom prst="rect">
            <a:avLst/>
          </a:prstGeom>
          <a:noFill/>
        </p:spPr>
        <p:txBody>
          <a:bodyPr wrap="none" rtlCol="0">
            <a:spAutoFit/>
          </a:bodyPr>
          <a:lstStyle/>
          <a:p>
            <a:r>
              <a:rPr lang="en-US" dirty="0">
                <a:effectLst>
                  <a:outerShdw blurRad="38100" dist="38100" dir="2700000" algn="tl">
                    <a:srgbClr val="000000">
                      <a:alpha val="43137"/>
                    </a:srgbClr>
                  </a:outerShdw>
                </a:effectLst>
              </a:rPr>
              <a:t>7</a:t>
            </a:r>
          </a:p>
        </p:txBody>
      </p:sp>
    </p:spTree>
    <p:extLst>
      <p:ext uri="{BB962C8B-B14F-4D97-AF65-F5344CB8AC3E}">
        <p14:creationId xmlns:p14="http://schemas.microsoft.com/office/powerpoint/2010/main" val="71958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a:extLst>
              <a:ext uri="{FF2B5EF4-FFF2-40B4-BE49-F238E27FC236}">
                <a16:creationId xmlns:a16="http://schemas.microsoft.com/office/drawing/2014/main" id="{6FD02369-E773-4612-A24D-413741326A07}"/>
              </a:ext>
            </a:extLst>
          </p:cNvPr>
          <p:cNvSpPr txBox="1"/>
          <p:nvPr/>
        </p:nvSpPr>
        <p:spPr>
          <a:xfrm>
            <a:off x="5934075" y="4495470"/>
            <a:ext cx="6419850" cy="1296060"/>
          </a:xfrm>
          <a:prstGeom prst="rect">
            <a:avLst/>
          </a:prstGeom>
          <a:noFill/>
        </p:spPr>
        <p:txBody>
          <a:bodyPr wrap="square" lIns="0" tIns="0" rIns="0" bIns="0" rtlCol="0" anchor="t">
            <a:spAutoFit/>
          </a:bodyPr>
          <a:lstStyle/>
          <a:p>
            <a:pPr algn="ctr">
              <a:lnSpc>
                <a:spcPts val="10920"/>
              </a:lnSpc>
            </a:pPr>
            <a:r>
              <a:rPr lang="en-US" sz="8400" spc="235" dirty="0">
                <a:solidFill>
                  <a:srgbClr val="3C1053"/>
                </a:solidFill>
                <a:latin typeface="Open Sauce Bold"/>
              </a:rPr>
              <a:t>Thank You</a:t>
            </a:r>
          </a:p>
        </p:txBody>
      </p:sp>
      <p:sp>
        <p:nvSpPr>
          <p:cNvPr id="3" name="Freeform 2">
            <a:extLst>
              <a:ext uri="{FF2B5EF4-FFF2-40B4-BE49-F238E27FC236}">
                <a16:creationId xmlns:a16="http://schemas.microsoft.com/office/drawing/2014/main" id="{C93FC05A-7FAE-4D69-B8D5-DB43C06D3BD1}"/>
              </a:ext>
            </a:extLst>
          </p:cNvPr>
          <p:cNvSpPr/>
          <p:nvPr/>
        </p:nvSpPr>
        <p:spPr>
          <a:xfrm>
            <a:off x="12954000" y="5633289"/>
            <a:ext cx="5334000" cy="4653711"/>
          </a:xfrm>
          <a:custGeom>
            <a:avLst/>
            <a:gdLst/>
            <a:ahLst/>
            <a:cxnLst/>
            <a:rect l="l" t="t" r="r" b="b"/>
            <a:pathLst>
              <a:path w="9258300" h="8077512">
                <a:moveTo>
                  <a:pt x="0" y="0"/>
                </a:moveTo>
                <a:lnTo>
                  <a:pt x="9258300" y="0"/>
                </a:lnTo>
                <a:lnTo>
                  <a:pt x="9258300" y="8077512"/>
                </a:lnTo>
                <a:lnTo>
                  <a:pt x="0" y="8077512"/>
                </a:lnTo>
                <a:lnTo>
                  <a:pt x="0" y="0"/>
                </a:lnTo>
                <a:close/>
              </a:path>
            </a:pathLst>
          </a:custGeom>
          <a:blipFill>
            <a:blip r:embed="rId2">
              <a:extLst>
                <a:ext uri="{96DAC541-7B7A-43D3-8B79-37D633B846F1}">
                  <asvg:svgBlip xmlns:asvg="http://schemas.microsoft.com/office/drawing/2016/SVG/main" r:embed="rId3"/>
                </a:ext>
              </a:extLst>
            </a:blip>
            <a:stretch>
              <a:fillRect b="-14618"/>
            </a:stretch>
          </a:blipFill>
        </p:spPr>
      </p:sp>
      <p:sp>
        <p:nvSpPr>
          <p:cNvPr id="4" name="Freeform 2">
            <a:extLst>
              <a:ext uri="{FF2B5EF4-FFF2-40B4-BE49-F238E27FC236}">
                <a16:creationId xmlns:a16="http://schemas.microsoft.com/office/drawing/2014/main" id="{F26BDF6A-A875-4C09-9F5C-5AE47D68FBCB}"/>
              </a:ext>
            </a:extLst>
          </p:cNvPr>
          <p:cNvSpPr/>
          <p:nvPr/>
        </p:nvSpPr>
        <p:spPr>
          <a:xfrm rot="10800000">
            <a:off x="3629" y="0"/>
            <a:ext cx="5334000" cy="4653711"/>
          </a:xfrm>
          <a:custGeom>
            <a:avLst/>
            <a:gdLst/>
            <a:ahLst/>
            <a:cxnLst/>
            <a:rect l="l" t="t" r="r" b="b"/>
            <a:pathLst>
              <a:path w="9258300" h="8077512">
                <a:moveTo>
                  <a:pt x="0" y="0"/>
                </a:moveTo>
                <a:lnTo>
                  <a:pt x="9258300" y="0"/>
                </a:lnTo>
                <a:lnTo>
                  <a:pt x="9258300" y="8077512"/>
                </a:lnTo>
                <a:lnTo>
                  <a:pt x="0" y="8077512"/>
                </a:lnTo>
                <a:lnTo>
                  <a:pt x="0" y="0"/>
                </a:lnTo>
                <a:close/>
              </a:path>
            </a:pathLst>
          </a:custGeom>
          <a:blipFill>
            <a:blip r:embed="rId2">
              <a:extLst>
                <a:ext uri="{96DAC541-7B7A-43D3-8B79-37D633B846F1}">
                  <asvg:svgBlip xmlns:asvg="http://schemas.microsoft.com/office/drawing/2016/SVG/main" r:embed="rId3"/>
                </a:ext>
              </a:extLst>
            </a:blip>
            <a:stretch>
              <a:fillRect b="-14618"/>
            </a:stretch>
          </a:blipFill>
        </p:spPr>
      </p:sp>
    </p:spTree>
    <p:extLst>
      <p:ext uri="{BB962C8B-B14F-4D97-AF65-F5344CB8AC3E}">
        <p14:creationId xmlns:p14="http://schemas.microsoft.com/office/powerpoint/2010/main" val="1949142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499</Words>
  <Application>Microsoft Office PowerPoint</Application>
  <PresentationFormat>Custom</PresentationFormat>
  <Paragraphs>80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Open Sauce Bold</vt:lpstr>
      <vt:lpstr>Arial</vt:lpstr>
      <vt:lpstr>DM Sans</vt:lpstr>
      <vt:lpstr>Times New Roman</vt:lpstr>
      <vt:lpstr>Symbol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Asus</cp:lastModifiedBy>
  <cp:revision>15</cp:revision>
  <dcterms:created xsi:type="dcterms:W3CDTF">2006-08-16T00:00:00Z</dcterms:created>
  <dcterms:modified xsi:type="dcterms:W3CDTF">2024-01-19T07:35:22Z</dcterms:modified>
  <dc:identifier>DAF6TIihSjY</dc:identifier>
</cp:coreProperties>
</file>