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4" r:id="rId5"/>
    <p:sldId id="265" r:id="rId6"/>
    <p:sldId id="267" r:id="rId7"/>
    <p:sldId id="268"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08" autoAdjust="0"/>
    <p:restoredTop sz="94631"/>
  </p:normalViewPr>
  <p:slideViewPr>
    <p:cSldViewPr snapToGrid="0">
      <p:cViewPr varScale="1">
        <p:scale>
          <a:sx n="74" d="100"/>
          <a:sy n="74" d="100"/>
        </p:scale>
        <p:origin x="189"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FE462D-BF9F-4563-B039-227BF40B086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29487-F626-4553-BA8D-E3D47B792512}" type="slidenum">
              <a:rPr lang="en-US" smtClean="0"/>
              <a:t>‹#›</a:t>
            </a:fld>
            <a:endParaRPr lang="en-US"/>
          </a:p>
        </p:txBody>
      </p:sp>
    </p:spTree>
    <p:extLst>
      <p:ext uri="{BB962C8B-B14F-4D97-AF65-F5344CB8AC3E}">
        <p14:creationId xmlns:p14="http://schemas.microsoft.com/office/powerpoint/2010/main" val="289759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E462D-BF9F-4563-B039-227BF40B086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29487-F626-4553-BA8D-E3D47B792512}" type="slidenum">
              <a:rPr lang="en-US" smtClean="0"/>
              <a:t>‹#›</a:t>
            </a:fld>
            <a:endParaRPr lang="en-US"/>
          </a:p>
        </p:txBody>
      </p:sp>
    </p:spTree>
    <p:extLst>
      <p:ext uri="{BB962C8B-B14F-4D97-AF65-F5344CB8AC3E}">
        <p14:creationId xmlns:p14="http://schemas.microsoft.com/office/powerpoint/2010/main" val="57006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E462D-BF9F-4563-B039-227BF40B086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29487-F626-4553-BA8D-E3D47B792512}" type="slidenum">
              <a:rPr lang="en-US" smtClean="0"/>
              <a:t>‹#›</a:t>
            </a:fld>
            <a:endParaRPr lang="en-US"/>
          </a:p>
        </p:txBody>
      </p:sp>
    </p:spTree>
    <p:extLst>
      <p:ext uri="{BB962C8B-B14F-4D97-AF65-F5344CB8AC3E}">
        <p14:creationId xmlns:p14="http://schemas.microsoft.com/office/powerpoint/2010/main" val="240559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rgbClr val="2E74B6"/>
                </a:solidFill>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FE462D-BF9F-4563-B039-227BF40B086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29487-F626-4553-BA8D-E3D47B792512}" type="slidenum">
              <a:rPr lang="en-US" smtClean="0"/>
              <a:t>‹#›</a:t>
            </a:fld>
            <a:endParaRPr lang="en-US"/>
          </a:p>
        </p:txBody>
      </p:sp>
    </p:spTree>
    <p:extLst>
      <p:ext uri="{BB962C8B-B14F-4D97-AF65-F5344CB8AC3E}">
        <p14:creationId xmlns:p14="http://schemas.microsoft.com/office/powerpoint/2010/main" val="152089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543489"/>
            <a:ext cx="10515600" cy="1681532"/>
          </a:xfrm>
        </p:spPr>
        <p:txBody>
          <a:bodyPr anchor="b">
            <a:normAutofit/>
          </a:bodyPr>
          <a:lstStyle>
            <a:lvl1pPr algn="ctr">
              <a:defRPr sz="54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3426781"/>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E462D-BF9F-4563-B039-227BF40B086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29487-F626-4553-BA8D-E3D47B792512}" type="slidenum">
              <a:rPr lang="en-US" smtClean="0"/>
              <a:t>‹#›</a:t>
            </a:fld>
            <a:endParaRPr lang="en-US"/>
          </a:p>
        </p:txBody>
      </p:sp>
      <p:cxnSp>
        <p:nvCxnSpPr>
          <p:cNvPr id="7" name="Straight Connector 6"/>
          <p:cNvCxnSpPr/>
          <p:nvPr userDrawn="1"/>
        </p:nvCxnSpPr>
        <p:spPr>
          <a:xfrm>
            <a:off x="0" y="3391270"/>
            <a:ext cx="12192000" cy="35511"/>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882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FE462D-BF9F-4563-B039-227BF40B0867}"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29487-F626-4553-BA8D-E3D47B792512}" type="slidenum">
              <a:rPr lang="en-US" smtClean="0"/>
              <a:t>‹#›</a:t>
            </a:fld>
            <a:endParaRPr lang="en-US"/>
          </a:p>
        </p:txBody>
      </p:sp>
    </p:spTree>
    <p:extLst>
      <p:ext uri="{BB962C8B-B14F-4D97-AF65-F5344CB8AC3E}">
        <p14:creationId xmlns:p14="http://schemas.microsoft.com/office/powerpoint/2010/main" val="205521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FE462D-BF9F-4563-B039-227BF40B0867}"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929487-F626-4553-BA8D-E3D47B792512}" type="slidenum">
              <a:rPr lang="en-US" smtClean="0"/>
              <a:t>‹#›</a:t>
            </a:fld>
            <a:endParaRPr lang="en-US"/>
          </a:p>
        </p:txBody>
      </p:sp>
    </p:spTree>
    <p:extLst>
      <p:ext uri="{BB962C8B-B14F-4D97-AF65-F5344CB8AC3E}">
        <p14:creationId xmlns:p14="http://schemas.microsoft.com/office/powerpoint/2010/main" val="148169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FE462D-BF9F-4563-B039-227BF40B0867}"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929487-F626-4553-BA8D-E3D47B792512}" type="slidenum">
              <a:rPr lang="en-US" smtClean="0"/>
              <a:t>‹#›</a:t>
            </a:fld>
            <a:endParaRPr lang="en-US"/>
          </a:p>
        </p:txBody>
      </p:sp>
    </p:spTree>
    <p:extLst>
      <p:ext uri="{BB962C8B-B14F-4D97-AF65-F5344CB8AC3E}">
        <p14:creationId xmlns:p14="http://schemas.microsoft.com/office/powerpoint/2010/main" val="2585865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E462D-BF9F-4563-B039-227BF40B0867}"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929487-F626-4553-BA8D-E3D47B792512}" type="slidenum">
              <a:rPr lang="en-US" smtClean="0"/>
              <a:t>‹#›</a:t>
            </a:fld>
            <a:endParaRPr lang="en-US"/>
          </a:p>
        </p:txBody>
      </p:sp>
    </p:spTree>
    <p:extLst>
      <p:ext uri="{BB962C8B-B14F-4D97-AF65-F5344CB8AC3E}">
        <p14:creationId xmlns:p14="http://schemas.microsoft.com/office/powerpoint/2010/main" val="4193412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E462D-BF9F-4563-B039-227BF40B0867}"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29487-F626-4553-BA8D-E3D47B792512}" type="slidenum">
              <a:rPr lang="en-US" smtClean="0"/>
              <a:t>‹#›</a:t>
            </a:fld>
            <a:endParaRPr lang="en-US"/>
          </a:p>
        </p:txBody>
      </p:sp>
    </p:spTree>
    <p:extLst>
      <p:ext uri="{BB962C8B-B14F-4D97-AF65-F5344CB8AC3E}">
        <p14:creationId xmlns:p14="http://schemas.microsoft.com/office/powerpoint/2010/main" val="232130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E462D-BF9F-4563-B039-227BF40B0867}"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29487-F626-4553-BA8D-E3D47B792512}" type="slidenum">
              <a:rPr lang="en-US" smtClean="0"/>
              <a:t>‹#›</a:t>
            </a:fld>
            <a:endParaRPr lang="en-US"/>
          </a:p>
        </p:txBody>
      </p:sp>
    </p:spTree>
    <p:extLst>
      <p:ext uri="{BB962C8B-B14F-4D97-AF65-F5344CB8AC3E}">
        <p14:creationId xmlns:p14="http://schemas.microsoft.com/office/powerpoint/2010/main" val="151142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E462D-BF9F-4563-B039-227BF40B0867}" type="datetimeFigureOut">
              <a:rPr lang="en-US" smtClean="0"/>
              <a:t>5/29/2018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29487-F626-4553-BA8D-E3D47B792512}" type="slidenum">
              <a:rPr lang="en-US" smtClean="0"/>
              <a:t>‹#›</a:t>
            </a:fld>
            <a:endParaRPr lang="en-US"/>
          </a:p>
        </p:txBody>
      </p:sp>
    </p:spTree>
    <p:extLst>
      <p:ext uri="{BB962C8B-B14F-4D97-AF65-F5344CB8AC3E}">
        <p14:creationId xmlns:p14="http://schemas.microsoft.com/office/powerpoint/2010/main" val="3911133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6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solidFill>
                  <a:schemeClr val="bg1"/>
                </a:solidFill>
              </a:rPr>
              <a:t>DAM, AMD and CDN Architecture</a:t>
            </a:r>
            <a:endParaRPr lang="en-US" dirty="0"/>
          </a:p>
        </p:txBody>
      </p:sp>
      <p:sp>
        <p:nvSpPr>
          <p:cNvPr id="5" name="Subtitle 4"/>
          <p:cNvSpPr>
            <a:spLocks noGrp="1"/>
          </p:cNvSpPr>
          <p:nvPr>
            <p:ph type="subTitle" idx="1"/>
          </p:nvPr>
        </p:nvSpPr>
        <p:spPr/>
        <p:txBody>
          <a:bodyPr/>
          <a:lstStyle/>
          <a:p>
            <a:r>
              <a:rPr lang="en-US" dirty="0" smtClean="0">
                <a:solidFill>
                  <a:schemeClr val="bg1"/>
                </a:solidFill>
              </a:rPr>
              <a:t>Georgia Pacific</a:t>
            </a:r>
            <a:endParaRPr lang="en-US" dirty="0">
              <a:solidFill>
                <a:schemeClr val="bg1"/>
              </a:solidFill>
            </a:endParaRPr>
          </a:p>
          <a:p>
            <a:endParaRPr lang="en-US" dirty="0"/>
          </a:p>
        </p:txBody>
      </p:sp>
    </p:spTree>
    <p:extLst>
      <p:ext uri="{BB962C8B-B14F-4D97-AF65-F5344CB8AC3E}">
        <p14:creationId xmlns:p14="http://schemas.microsoft.com/office/powerpoint/2010/main" val="150875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Definitions</a:t>
            </a:r>
            <a:endParaRPr lang="en-US" dirty="0"/>
          </a:p>
        </p:txBody>
      </p:sp>
      <p:sp>
        <p:nvSpPr>
          <p:cNvPr id="3" name="Content Placeholder 2"/>
          <p:cNvSpPr>
            <a:spLocks noGrp="1"/>
          </p:cNvSpPr>
          <p:nvPr>
            <p:ph idx="1"/>
          </p:nvPr>
        </p:nvSpPr>
        <p:spPr/>
        <p:txBody>
          <a:bodyPr/>
          <a:lstStyle/>
          <a:p>
            <a:r>
              <a:rPr lang="en-US" dirty="0" smtClean="0"/>
              <a:t>DAM: Digital Asset Management system at Georgia Pacific based on the </a:t>
            </a:r>
            <a:r>
              <a:rPr lang="en-US" dirty="0" err="1" smtClean="0"/>
              <a:t>OpenText</a:t>
            </a:r>
            <a:r>
              <a:rPr lang="en-US" dirty="0" smtClean="0"/>
              <a:t> Digital Asset Management (OTMM, also known as SAP DAM) system.</a:t>
            </a:r>
          </a:p>
          <a:p>
            <a:r>
              <a:rPr lang="en-US" dirty="0" smtClean="0"/>
              <a:t>AMD: Adaptive Media Delivery module provided by OTMM as a free feature that allows assets to be delivered directly from within OTMM repository. It is designed to be scalable, provides caching and integration into CDNs.</a:t>
            </a:r>
          </a:p>
          <a:p>
            <a:r>
              <a:rPr lang="en-US" dirty="0" smtClean="0"/>
              <a:t>CDN: Content Delivery Network services that provide an efficient distribution of content to different physical parts of the work in order to speed the load times of content from end-user systems. </a:t>
            </a:r>
            <a:endParaRPr lang="en-US" dirty="0"/>
          </a:p>
          <a:p>
            <a:endParaRPr lang="en-US" dirty="0"/>
          </a:p>
        </p:txBody>
      </p:sp>
    </p:spTree>
    <p:extLst>
      <p:ext uri="{BB962C8B-B14F-4D97-AF65-F5344CB8AC3E}">
        <p14:creationId xmlns:p14="http://schemas.microsoft.com/office/powerpoint/2010/main" val="173898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WS-CS-751_cloudfront-map_update_v2_Cloudfront-Map 1.10.18.2ac2416e2bf233c3c416458fdc2cc1d6fa59519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553" y="2007419"/>
            <a:ext cx="4407810" cy="2499032"/>
          </a:xfrm>
          <a:prstGeom prst="rect">
            <a:avLst/>
          </a:prstGeom>
        </p:spPr>
      </p:pic>
      <p:sp>
        <p:nvSpPr>
          <p:cNvPr id="5" name="Rounded Rectangle 4"/>
          <p:cNvSpPr/>
          <p:nvPr/>
        </p:nvSpPr>
        <p:spPr>
          <a:xfrm>
            <a:off x="1065161" y="2023806"/>
            <a:ext cx="1655097" cy="10405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OTMM</a:t>
            </a:r>
            <a:endParaRPr lang="en-US" dirty="0"/>
          </a:p>
        </p:txBody>
      </p:sp>
      <p:sp>
        <p:nvSpPr>
          <p:cNvPr id="6" name="Rounded Rectangle 5"/>
          <p:cNvSpPr/>
          <p:nvPr/>
        </p:nvSpPr>
        <p:spPr>
          <a:xfrm>
            <a:off x="1319159" y="4129548"/>
            <a:ext cx="1155291" cy="9586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File Repository</a:t>
            </a:r>
            <a:endParaRPr lang="en-US" sz="1400" dirty="0"/>
          </a:p>
        </p:txBody>
      </p:sp>
      <p:sp>
        <p:nvSpPr>
          <p:cNvPr id="9" name="Rounded Rectangle 8"/>
          <p:cNvSpPr/>
          <p:nvPr/>
        </p:nvSpPr>
        <p:spPr>
          <a:xfrm>
            <a:off x="3560916" y="3716593"/>
            <a:ext cx="1155291" cy="625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Local Cache</a:t>
            </a:r>
            <a:endParaRPr lang="en-US" sz="1400" dirty="0"/>
          </a:p>
        </p:txBody>
      </p:sp>
      <p:sp>
        <p:nvSpPr>
          <p:cNvPr id="11" name="Rounded Rectangle 10"/>
          <p:cNvSpPr/>
          <p:nvPr/>
        </p:nvSpPr>
        <p:spPr>
          <a:xfrm>
            <a:off x="3516670" y="2025444"/>
            <a:ext cx="1224117" cy="10405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AMD</a:t>
            </a:r>
            <a:endParaRPr lang="en-US" dirty="0"/>
          </a:p>
        </p:txBody>
      </p:sp>
      <p:sp>
        <p:nvSpPr>
          <p:cNvPr id="13" name="Rounded Rectangle 12"/>
          <p:cNvSpPr/>
          <p:nvPr/>
        </p:nvSpPr>
        <p:spPr>
          <a:xfrm>
            <a:off x="8552425" y="2507226"/>
            <a:ext cx="714477" cy="48178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Edge Server</a:t>
            </a:r>
            <a:endParaRPr lang="en-US" sz="1200" dirty="0"/>
          </a:p>
        </p:txBody>
      </p:sp>
      <p:sp>
        <p:nvSpPr>
          <p:cNvPr id="14" name="Rounded Rectangle 13"/>
          <p:cNvSpPr/>
          <p:nvPr/>
        </p:nvSpPr>
        <p:spPr>
          <a:xfrm>
            <a:off x="8200103" y="3424903"/>
            <a:ext cx="714477" cy="48178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Edge Server</a:t>
            </a:r>
            <a:endParaRPr lang="en-US" sz="1200" dirty="0"/>
          </a:p>
        </p:txBody>
      </p:sp>
      <p:sp>
        <p:nvSpPr>
          <p:cNvPr id="16" name="Rounded Rectangle 15"/>
          <p:cNvSpPr/>
          <p:nvPr/>
        </p:nvSpPr>
        <p:spPr>
          <a:xfrm>
            <a:off x="6766232" y="4072194"/>
            <a:ext cx="714477" cy="48178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Edge Server</a:t>
            </a:r>
            <a:endParaRPr lang="en-US" sz="1200" dirty="0"/>
          </a:p>
        </p:txBody>
      </p:sp>
      <p:sp>
        <p:nvSpPr>
          <p:cNvPr id="17" name="Rectangle 16"/>
          <p:cNvSpPr/>
          <p:nvPr/>
        </p:nvSpPr>
        <p:spPr>
          <a:xfrm>
            <a:off x="7382389" y="1212643"/>
            <a:ext cx="817714" cy="5325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t>Commerce Site</a:t>
            </a:r>
            <a:endParaRPr lang="en-US" sz="1050" dirty="0"/>
          </a:p>
        </p:txBody>
      </p:sp>
      <p:sp>
        <p:nvSpPr>
          <p:cNvPr id="18" name="Rectangle 17"/>
          <p:cNvSpPr/>
          <p:nvPr/>
        </p:nvSpPr>
        <p:spPr>
          <a:xfrm>
            <a:off x="9435691" y="1283109"/>
            <a:ext cx="815892" cy="5325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t>Commerce Site</a:t>
            </a:r>
            <a:endParaRPr lang="en-US" sz="1050" dirty="0"/>
          </a:p>
        </p:txBody>
      </p:sp>
      <p:sp>
        <p:nvSpPr>
          <p:cNvPr id="19" name="Rectangle 18"/>
          <p:cNvSpPr/>
          <p:nvPr/>
        </p:nvSpPr>
        <p:spPr>
          <a:xfrm>
            <a:off x="10112478" y="2107380"/>
            <a:ext cx="850488" cy="5325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t>Commerce Site</a:t>
            </a:r>
            <a:endParaRPr lang="en-US" sz="1050" dirty="0"/>
          </a:p>
        </p:txBody>
      </p:sp>
      <p:sp>
        <p:nvSpPr>
          <p:cNvPr id="20" name="Rectangle 19"/>
          <p:cNvSpPr/>
          <p:nvPr/>
        </p:nvSpPr>
        <p:spPr>
          <a:xfrm>
            <a:off x="8912942" y="4619522"/>
            <a:ext cx="866877" cy="5325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t>Commerce Site</a:t>
            </a:r>
            <a:endParaRPr lang="en-US" sz="1050" dirty="0"/>
          </a:p>
        </p:txBody>
      </p:sp>
      <p:sp>
        <p:nvSpPr>
          <p:cNvPr id="21" name="Rectangle 20"/>
          <p:cNvSpPr/>
          <p:nvPr/>
        </p:nvSpPr>
        <p:spPr>
          <a:xfrm>
            <a:off x="8409040" y="936113"/>
            <a:ext cx="857862" cy="5325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t>Commerce Site</a:t>
            </a:r>
            <a:endParaRPr lang="en-US" sz="1050" dirty="0"/>
          </a:p>
        </p:txBody>
      </p:sp>
      <p:sp>
        <p:nvSpPr>
          <p:cNvPr id="22" name="Rectangle 21"/>
          <p:cNvSpPr/>
          <p:nvPr/>
        </p:nvSpPr>
        <p:spPr>
          <a:xfrm>
            <a:off x="6263032" y="1089741"/>
            <a:ext cx="860438" cy="5325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smtClean="0"/>
              <a:t>Commerce Site</a:t>
            </a:r>
            <a:endParaRPr lang="en-US" sz="1050" dirty="0"/>
          </a:p>
        </p:txBody>
      </p:sp>
      <p:cxnSp>
        <p:nvCxnSpPr>
          <p:cNvPr id="25" name="Straight Arrow Connector 24"/>
          <p:cNvCxnSpPr>
            <a:stCxn id="20" idx="1"/>
            <a:endCxn id="14" idx="2"/>
          </p:cNvCxnSpPr>
          <p:nvPr/>
        </p:nvCxnSpPr>
        <p:spPr>
          <a:xfrm flipH="1" flipV="1">
            <a:off x="8557342" y="3906683"/>
            <a:ext cx="355600" cy="97913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4" idx="1"/>
            <a:endCxn id="11" idx="3"/>
          </p:cNvCxnSpPr>
          <p:nvPr/>
        </p:nvCxnSpPr>
        <p:spPr>
          <a:xfrm flipH="1" flipV="1">
            <a:off x="4740787" y="2545735"/>
            <a:ext cx="3459316" cy="112005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1"/>
            <a:endCxn id="11" idx="3"/>
          </p:cNvCxnSpPr>
          <p:nvPr/>
        </p:nvCxnSpPr>
        <p:spPr>
          <a:xfrm flipH="1" flipV="1">
            <a:off x="4740787" y="2545735"/>
            <a:ext cx="804606" cy="5489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5" idx="0"/>
            <a:endCxn id="22" idx="2"/>
          </p:cNvCxnSpPr>
          <p:nvPr/>
        </p:nvCxnSpPr>
        <p:spPr>
          <a:xfrm flipV="1">
            <a:off x="5902632" y="1622322"/>
            <a:ext cx="790619" cy="7374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2" idx="0"/>
            <a:endCxn id="17" idx="2"/>
          </p:cNvCxnSpPr>
          <p:nvPr/>
        </p:nvCxnSpPr>
        <p:spPr>
          <a:xfrm flipV="1">
            <a:off x="6844890" y="1745224"/>
            <a:ext cx="946356" cy="6391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2" idx="0"/>
            <a:endCxn id="21" idx="2"/>
          </p:cNvCxnSpPr>
          <p:nvPr/>
        </p:nvCxnSpPr>
        <p:spPr>
          <a:xfrm flipV="1">
            <a:off x="6844890" y="1468694"/>
            <a:ext cx="1993081" cy="91563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3" idx="0"/>
            <a:endCxn id="18" idx="2"/>
          </p:cNvCxnSpPr>
          <p:nvPr/>
        </p:nvCxnSpPr>
        <p:spPr>
          <a:xfrm flipV="1">
            <a:off x="8909664" y="1815690"/>
            <a:ext cx="933973" cy="69153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3" idx="3"/>
            <a:endCxn id="19" idx="1"/>
          </p:cNvCxnSpPr>
          <p:nvPr/>
        </p:nvCxnSpPr>
        <p:spPr>
          <a:xfrm flipV="1">
            <a:off x="9266902" y="2373671"/>
            <a:ext cx="845576" cy="37444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1" idx="3"/>
            <a:endCxn id="13" idx="1"/>
          </p:cNvCxnSpPr>
          <p:nvPr/>
        </p:nvCxnSpPr>
        <p:spPr>
          <a:xfrm>
            <a:off x="4740787" y="2545735"/>
            <a:ext cx="3811638" cy="20238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5545393" y="2359742"/>
            <a:ext cx="714477" cy="48178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Edge Server</a:t>
            </a:r>
            <a:endParaRPr lang="en-US" sz="1200" dirty="0"/>
          </a:p>
        </p:txBody>
      </p:sp>
      <p:sp>
        <p:nvSpPr>
          <p:cNvPr id="12" name="Rounded Rectangle 11"/>
          <p:cNvSpPr/>
          <p:nvPr/>
        </p:nvSpPr>
        <p:spPr>
          <a:xfrm>
            <a:off x="6487651" y="2384324"/>
            <a:ext cx="714477" cy="48178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Edge Server</a:t>
            </a:r>
            <a:endParaRPr lang="en-US" sz="1200" dirty="0"/>
          </a:p>
        </p:txBody>
      </p:sp>
      <p:cxnSp>
        <p:nvCxnSpPr>
          <p:cNvPr id="52" name="Straight Arrow Connector 51"/>
          <p:cNvCxnSpPr>
            <a:stCxn id="9" idx="0"/>
            <a:endCxn id="11" idx="2"/>
          </p:cNvCxnSpPr>
          <p:nvPr/>
        </p:nvCxnSpPr>
        <p:spPr>
          <a:xfrm flipH="1" flipV="1">
            <a:off x="4128729" y="3066025"/>
            <a:ext cx="9833" cy="65056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1" idx="1"/>
            <a:endCxn id="5" idx="3"/>
          </p:cNvCxnSpPr>
          <p:nvPr/>
        </p:nvCxnSpPr>
        <p:spPr>
          <a:xfrm flipH="1" flipV="1">
            <a:off x="2720258" y="2544097"/>
            <a:ext cx="796412" cy="163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6" idx="0"/>
            <a:endCxn id="5" idx="2"/>
          </p:cNvCxnSpPr>
          <p:nvPr/>
        </p:nvCxnSpPr>
        <p:spPr>
          <a:xfrm flipH="1" flipV="1">
            <a:off x="1892710" y="3064387"/>
            <a:ext cx="4095" cy="106516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1" name="Oval 60"/>
          <p:cNvSpPr/>
          <p:nvPr/>
        </p:nvSpPr>
        <p:spPr>
          <a:xfrm>
            <a:off x="8488515" y="4318000"/>
            <a:ext cx="204839" cy="212425"/>
          </a:xfrm>
          <a:prstGeom prst="ellipse">
            <a:avLst/>
          </a:prstGeom>
        </p:spPr>
        <p:style>
          <a:lnRef idx="2">
            <a:schemeClr val="accent2"/>
          </a:lnRef>
          <a:fillRef idx="1">
            <a:schemeClr val="lt1"/>
          </a:fillRef>
          <a:effectRef idx="0">
            <a:schemeClr val="accent2"/>
          </a:effectRef>
          <a:fontRef idx="minor">
            <a:schemeClr val="dk1"/>
          </a:fontRef>
        </p:style>
        <p:txBody>
          <a:bodyPr lIns="0" tIns="0" rIns="0" bIns="45720" rtlCol="0" anchor="t" anchorCtr="1"/>
          <a:lstStyle/>
          <a:p>
            <a:pPr algn="ctr"/>
            <a:r>
              <a:rPr lang="en-US" sz="700" dirty="0" smtClean="0">
                <a:solidFill>
                  <a:srgbClr val="FF0000"/>
                </a:solidFill>
              </a:rPr>
              <a:t>1</a:t>
            </a:r>
          </a:p>
        </p:txBody>
      </p:sp>
      <p:sp>
        <p:nvSpPr>
          <p:cNvPr id="62" name="Oval 61"/>
          <p:cNvSpPr/>
          <p:nvPr/>
        </p:nvSpPr>
        <p:spPr>
          <a:xfrm>
            <a:off x="5248786" y="2774336"/>
            <a:ext cx="204839" cy="212425"/>
          </a:xfrm>
          <a:prstGeom prst="ellipse">
            <a:avLst/>
          </a:prstGeom>
        </p:spPr>
        <p:style>
          <a:lnRef idx="2">
            <a:schemeClr val="accent2"/>
          </a:lnRef>
          <a:fillRef idx="1">
            <a:schemeClr val="lt1"/>
          </a:fillRef>
          <a:effectRef idx="0">
            <a:schemeClr val="accent2"/>
          </a:effectRef>
          <a:fontRef idx="minor">
            <a:schemeClr val="dk1"/>
          </a:fontRef>
        </p:style>
        <p:txBody>
          <a:bodyPr lIns="0" tIns="0" rIns="0" bIns="45720" rtlCol="0" anchor="t" anchorCtr="1"/>
          <a:lstStyle/>
          <a:p>
            <a:pPr algn="ctr"/>
            <a:r>
              <a:rPr lang="en-US" sz="700" dirty="0" smtClean="0">
                <a:solidFill>
                  <a:srgbClr val="FF0000"/>
                </a:solidFill>
              </a:rPr>
              <a:t>2</a:t>
            </a:r>
          </a:p>
        </p:txBody>
      </p:sp>
      <p:sp>
        <p:nvSpPr>
          <p:cNvPr id="63" name="Oval 62"/>
          <p:cNvSpPr/>
          <p:nvPr/>
        </p:nvSpPr>
        <p:spPr>
          <a:xfrm>
            <a:off x="3023419" y="2302387"/>
            <a:ext cx="204839" cy="212425"/>
          </a:xfrm>
          <a:prstGeom prst="ellipse">
            <a:avLst/>
          </a:prstGeom>
        </p:spPr>
        <p:style>
          <a:lnRef idx="2">
            <a:schemeClr val="accent2"/>
          </a:lnRef>
          <a:fillRef idx="1">
            <a:schemeClr val="lt1"/>
          </a:fillRef>
          <a:effectRef idx="0">
            <a:schemeClr val="accent2"/>
          </a:effectRef>
          <a:fontRef idx="minor">
            <a:schemeClr val="dk1"/>
          </a:fontRef>
        </p:style>
        <p:txBody>
          <a:bodyPr lIns="0" tIns="0" rIns="0" bIns="45720" rtlCol="0" anchor="t" anchorCtr="1"/>
          <a:lstStyle/>
          <a:p>
            <a:pPr algn="ctr"/>
            <a:r>
              <a:rPr lang="en-US" sz="700" dirty="0" smtClean="0">
                <a:solidFill>
                  <a:srgbClr val="FF0000"/>
                </a:solidFill>
              </a:rPr>
              <a:t>3</a:t>
            </a:r>
          </a:p>
        </p:txBody>
      </p:sp>
      <p:sp>
        <p:nvSpPr>
          <p:cNvPr id="64" name="Oval 63"/>
          <p:cNvSpPr/>
          <p:nvPr/>
        </p:nvSpPr>
        <p:spPr>
          <a:xfrm>
            <a:off x="1917290" y="3457678"/>
            <a:ext cx="204839" cy="212425"/>
          </a:xfrm>
          <a:prstGeom prst="ellipse">
            <a:avLst/>
          </a:prstGeom>
        </p:spPr>
        <p:style>
          <a:lnRef idx="2">
            <a:schemeClr val="accent2"/>
          </a:lnRef>
          <a:fillRef idx="1">
            <a:schemeClr val="lt1"/>
          </a:fillRef>
          <a:effectRef idx="0">
            <a:schemeClr val="accent2"/>
          </a:effectRef>
          <a:fontRef idx="minor">
            <a:schemeClr val="dk1"/>
          </a:fontRef>
        </p:style>
        <p:txBody>
          <a:bodyPr lIns="0" tIns="0" rIns="0" bIns="45720" rtlCol="0" anchor="t" anchorCtr="1"/>
          <a:lstStyle/>
          <a:p>
            <a:pPr algn="ctr"/>
            <a:r>
              <a:rPr lang="en-US" sz="700" dirty="0" smtClean="0">
                <a:solidFill>
                  <a:srgbClr val="FF0000"/>
                </a:solidFill>
              </a:rPr>
              <a:t>4</a:t>
            </a:r>
          </a:p>
        </p:txBody>
      </p:sp>
      <p:sp>
        <p:nvSpPr>
          <p:cNvPr id="65" name="Oval 64"/>
          <p:cNvSpPr/>
          <p:nvPr/>
        </p:nvSpPr>
        <p:spPr>
          <a:xfrm>
            <a:off x="3023418" y="2646515"/>
            <a:ext cx="204839" cy="212425"/>
          </a:xfrm>
          <a:prstGeom prst="ellipse">
            <a:avLst/>
          </a:prstGeom>
        </p:spPr>
        <p:style>
          <a:lnRef idx="2">
            <a:schemeClr val="accent2"/>
          </a:lnRef>
          <a:fillRef idx="1">
            <a:schemeClr val="lt1"/>
          </a:fillRef>
          <a:effectRef idx="0">
            <a:schemeClr val="accent2"/>
          </a:effectRef>
          <a:fontRef idx="minor">
            <a:schemeClr val="dk1"/>
          </a:fontRef>
        </p:style>
        <p:txBody>
          <a:bodyPr lIns="0" tIns="0" rIns="0" bIns="45720" rtlCol="0" anchor="t" anchorCtr="1"/>
          <a:lstStyle/>
          <a:p>
            <a:pPr algn="ctr"/>
            <a:r>
              <a:rPr lang="en-US" sz="700" dirty="0" smtClean="0">
                <a:solidFill>
                  <a:srgbClr val="FF0000"/>
                </a:solidFill>
              </a:rPr>
              <a:t>5</a:t>
            </a:r>
          </a:p>
        </p:txBody>
      </p:sp>
      <p:sp>
        <p:nvSpPr>
          <p:cNvPr id="66" name="Oval 65"/>
          <p:cNvSpPr/>
          <p:nvPr/>
        </p:nvSpPr>
        <p:spPr>
          <a:xfrm>
            <a:off x="4195097" y="3285612"/>
            <a:ext cx="204839" cy="212425"/>
          </a:xfrm>
          <a:prstGeom prst="ellipse">
            <a:avLst/>
          </a:prstGeom>
        </p:spPr>
        <p:style>
          <a:lnRef idx="2">
            <a:schemeClr val="accent2"/>
          </a:lnRef>
          <a:fillRef idx="1">
            <a:schemeClr val="lt1"/>
          </a:fillRef>
          <a:effectRef idx="0">
            <a:schemeClr val="accent2"/>
          </a:effectRef>
          <a:fontRef idx="minor">
            <a:schemeClr val="dk1"/>
          </a:fontRef>
        </p:style>
        <p:txBody>
          <a:bodyPr lIns="0" tIns="0" rIns="0" bIns="45720" rtlCol="0" anchor="t" anchorCtr="1"/>
          <a:lstStyle/>
          <a:p>
            <a:pPr algn="ctr"/>
            <a:r>
              <a:rPr lang="en-US" sz="700" dirty="0" smtClean="0">
                <a:solidFill>
                  <a:srgbClr val="FF0000"/>
                </a:solidFill>
              </a:rPr>
              <a:t>6</a:t>
            </a:r>
          </a:p>
        </p:txBody>
      </p:sp>
      <p:sp>
        <p:nvSpPr>
          <p:cNvPr id="67" name="Oval 66"/>
          <p:cNvSpPr/>
          <p:nvPr/>
        </p:nvSpPr>
        <p:spPr>
          <a:xfrm>
            <a:off x="5530645" y="2867742"/>
            <a:ext cx="204839" cy="212425"/>
          </a:xfrm>
          <a:prstGeom prst="ellipse">
            <a:avLst/>
          </a:prstGeom>
        </p:spPr>
        <p:style>
          <a:lnRef idx="2">
            <a:schemeClr val="accent2"/>
          </a:lnRef>
          <a:fillRef idx="1">
            <a:schemeClr val="lt1"/>
          </a:fillRef>
          <a:effectRef idx="0">
            <a:schemeClr val="accent2"/>
          </a:effectRef>
          <a:fontRef idx="minor">
            <a:schemeClr val="dk1"/>
          </a:fontRef>
        </p:style>
        <p:txBody>
          <a:bodyPr lIns="0" tIns="0" rIns="0" bIns="45720" rtlCol="0" anchor="t" anchorCtr="1"/>
          <a:lstStyle/>
          <a:p>
            <a:pPr algn="ctr"/>
            <a:r>
              <a:rPr lang="en-US" sz="700" dirty="0" smtClean="0">
                <a:solidFill>
                  <a:srgbClr val="FF0000"/>
                </a:solidFill>
              </a:rPr>
              <a:t>7</a:t>
            </a:r>
          </a:p>
        </p:txBody>
      </p:sp>
      <p:sp>
        <p:nvSpPr>
          <p:cNvPr id="68" name="Oval 67"/>
          <p:cNvSpPr/>
          <p:nvPr/>
        </p:nvSpPr>
        <p:spPr>
          <a:xfrm>
            <a:off x="8734322" y="4137742"/>
            <a:ext cx="204839" cy="212425"/>
          </a:xfrm>
          <a:prstGeom prst="ellipse">
            <a:avLst/>
          </a:prstGeom>
        </p:spPr>
        <p:style>
          <a:lnRef idx="2">
            <a:schemeClr val="accent2"/>
          </a:lnRef>
          <a:fillRef idx="1">
            <a:schemeClr val="lt1"/>
          </a:fillRef>
          <a:effectRef idx="0">
            <a:schemeClr val="accent2"/>
          </a:effectRef>
          <a:fontRef idx="minor">
            <a:schemeClr val="dk1"/>
          </a:fontRef>
        </p:style>
        <p:txBody>
          <a:bodyPr lIns="0" tIns="0" rIns="0" bIns="45720" rtlCol="0" anchor="t" anchorCtr="1"/>
          <a:lstStyle/>
          <a:p>
            <a:pPr algn="ctr"/>
            <a:r>
              <a:rPr lang="en-US" sz="700" dirty="0" smtClean="0">
                <a:solidFill>
                  <a:srgbClr val="FF0000"/>
                </a:solidFill>
              </a:rPr>
              <a:t>8</a:t>
            </a:r>
          </a:p>
        </p:txBody>
      </p:sp>
    </p:spTree>
    <p:extLst>
      <p:ext uri="{BB962C8B-B14F-4D97-AF65-F5344CB8AC3E}">
        <p14:creationId xmlns:p14="http://schemas.microsoft.com/office/powerpoint/2010/main" val="326127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Data Flow</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Email Recipient opens the email and the images are loaded by executing a GET request to the CDN URL. This is handled by the closes Edge server to the user.</a:t>
            </a:r>
          </a:p>
          <a:p>
            <a:pPr marL="514350" indent="-514350">
              <a:buFont typeface="+mj-lt"/>
              <a:buAutoNum type="arabicPeriod"/>
            </a:pPr>
            <a:r>
              <a:rPr lang="en-US" dirty="0" smtClean="0"/>
              <a:t>Edge server checks the cached image and if it is not found, it requests it from the Origin server, which is the AMD server. If the image is cached, the image is returned immediately.</a:t>
            </a:r>
          </a:p>
          <a:p>
            <a:pPr marL="514350" indent="-514350">
              <a:buFont typeface="+mj-lt"/>
              <a:buAutoNum type="arabicPeriod"/>
            </a:pPr>
            <a:r>
              <a:rPr lang="en-US" dirty="0" smtClean="0"/>
              <a:t>AMD checks its local cache. If it is not in the local cache, it requests the image from OTMM. If the image is in the local cache, it is delivered to Edge server.</a:t>
            </a:r>
          </a:p>
          <a:p>
            <a:pPr marL="514350" indent="-514350">
              <a:buFont typeface="+mj-lt"/>
              <a:buAutoNum type="arabicPeriod"/>
            </a:pPr>
            <a:r>
              <a:rPr lang="en-US" dirty="0" smtClean="0"/>
              <a:t>OTMM retrieves the image from repository.</a:t>
            </a:r>
          </a:p>
          <a:p>
            <a:pPr marL="514350" indent="-514350">
              <a:buFont typeface="+mj-lt"/>
              <a:buAutoNum type="arabicPeriod"/>
            </a:pPr>
            <a:r>
              <a:rPr lang="en-US" dirty="0" smtClean="0"/>
              <a:t>OTMM returns the original image to AMD where AMD converts the image to the format that is requested in the URL. </a:t>
            </a:r>
          </a:p>
          <a:p>
            <a:pPr marL="514350" indent="-514350">
              <a:buFont typeface="+mj-lt"/>
              <a:buAutoNum type="arabicPeriod"/>
            </a:pPr>
            <a:r>
              <a:rPr lang="en-US" dirty="0" smtClean="0"/>
              <a:t>AMD stores the image in local cache for future requests.</a:t>
            </a:r>
          </a:p>
          <a:p>
            <a:pPr marL="514350" indent="-514350">
              <a:buFont typeface="+mj-lt"/>
              <a:buAutoNum type="arabicPeriod"/>
            </a:pPr>
            <a:r>
              <a:rPr lang="en-US" dirty="0" smtClean="0"/>
              <a:t>AMD returns the image to the Edge server and caches it internally for future requests.</a:t>
            </a:r>
          </a:p>
          <a:p>
            <a:pPr marL="514350" indent="-514350">
              <a:buFont typeface="+mj-lt"/>
              <a:buAutoNum type="arabicPeriod"/>
            </a:pPr>
            <a:r>
              <a:rPr lang="en-US" dirty="0" smtClean="0"/>
              <a:t>Edge server returns the image to the end client.</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22987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pc="1000" dirty="0" err="1">
                <a:solidFill>
                  <a:schemeClr val="bg1"/>
                </a:solidFill>
                <a:latin typeface="+mn-lt"/>
              </a:rPr>
              <a:t>www.cyangate.com</a:t>
            </a:r>
            <a:endParaRPr lang="en-US" sz="4000" dirty="0">
              <a:latin typeface="+mn-lt"/>
            </a:endParaRPr>
          </a:p>
        </p:txBody>
      </p:sp>
      <p:sp>
        <p:nvSpPr>
          <p:cNvPr id="3" name="Text Placeholder 2"/>
          <p:cNvSpPr>
            <a:spLocks noGrp="1"/>
          </p:cNvSpPr>
          <p:nvPr>
            <p:ph type="body" idx="1"/>
          </p:nvPr>
        </p:nvSpPr>
        <p:spPr/>
        <p:txBody>
          <a:bodyPr>
            <a:noAutofit/>
          </a:bodyPr>
          <a:lstStyle/>
          <a:p>
            <a:pPr algn="l" fontAlgn="base"/>
            <a:endParaRPr lang="en-US" dirty="0">
              <a:solidFill>
                <a:schemeClr val="bg1"/>
              </a:solidFill>
            </a:endParaRPr>
          </a:p>
          <a:p>
            <a:pPr algn="l" fontAlgn="base"/>
            <a:r>
              <a:rPr lang="en-US" dirty="0">
                <a:solidFill>
                  <a:schemeClr val="bg1"/>
                </a:solidFill>
              </a:rPr>
              <a:t>	Address : </a:t>
            </a:r>
            <a:r>
              <a:rPr lang="en-US" dirty="0" smtClean="0">
                <a:solidFill>
                  <a:schemeClr val="bg1"/>
                </a:solidFill>
              </a:rPr>
              <a:t>8593 Concord Hills Cir</a:t>
            </a:r>
            <a:r>
              <a:rPr lang="en-US" dirty="0">
                <a:solidFill>
                  <a:schemeClr val="bg1"/>
                </a:solidFill>
              </a:rPr>
              <a:t>	Phone : + 1 </a:t>
            </a:r>
            <a:r>
              <a:rPr lang="en-US" dirty="0" smtClean="0">
                <a:solidFill>
                  <a:schemeClr val="bg1"/>
                </a:solidFill>
              </a:rPr>
              <a:t>(833) DAM XPRT</a:t>
            </a:r>
            <a:endParaRPr lang="en-US" dirty="0">
              <a:solidFill>
                <a:schemeClr val="bg1"/>
              </a:solidFill>
            </a:endParaRPr>
          </a:p>
          <a:p>
            <a:pPr algn="l" fontAlgn="base"/>
            <a:r>
              <a:rPr lang="en-US" dirty="0">
                <a:solidFill>
                  <a:schemeClr val="bg1"/>
                </a:solidFill>
              </a:rPr>
              <a:t>	Cincinnati, OH, </a:t>
            </a:r>
            <a:r>
              <a:rPr lang="en-US" dirty="0" smtClean="0">
                <a:solidFill>
                  <a:schemeClr val="bg1"/>
                </a:solidFill>
              </a:rPr>
              <a:t>45243, </a:t>
            </a:r>
            <a:r>
              <a:rPr lang="en-US" dirty="0">
                <a:solidFill>
                  <a:schemeClr val="bg1"/>
                </a:solidFill>
              </a:rPr>
              <a:t>USA 		Email : </a:t>
            </a:r>
            <a:r>
              <a:rPr lang="en-US" dirty="0" err="1">
                <a:solidFill>
                  <a:schemeClr val="bg1"/>
                </a:solidFill>
              </a:rPr>
              <a:t>info@cyangate.com</a:t>
            </a:r>
            <a:endParaRPr lang="en-US" dirty="0">
              <a:solidFill>
                <a:schemeClr val="bg1"/>
              </a:solidFill>
            </a:endParaRPr>
          </a:p>
          <a:p>
            <a:pPr algn="l" fontAlgn="base"/>
            <a:r>
              <a:rPr lang="en-US" dirty="0">
                <a:solidFill>
                  <a:schemeClr val="bg1"/>
                </a:solidFill>
              </a:rPr>
              <a:t>		</a:t>
            </a:r>
          </a:p>
          <a:p>
            <a:endParaRPr lang="en-US" dirty="0">
              <a:solidFill>
                <a:schemeClr val="bg1"/>
              </a:solidFill>
            </a:endParaRPr>
          </a:p>
          <a:p>
            <a:endParaRPr lang="en-US" dirty="0"/>
          </a:p>
        </p:txBody>
      </p:sp>
    </p:spTree>
    <p:extLst>
      <p:ext uri="{BB962C8B-B14F-4D97-AF65-F5344CB8AC3E}">
        <p14:creationId xmlns:p14="http://schemas.microsoft.com/office/powerpoint/2010/main" val="1668522834"/>
      </p:ext>
    </p:extLst>
  </p:cSld>
  <p:clrMapOvr>
    <a:masterClrMapping/>
  </p:clrMapOvr>
</p:sld>
</file>

<file path=ppt/theme/theme1.xml><?xml version="1.0" encoding="utf-8"?>
<a:theme xmlns:a="http://schemas.openxmlformats.org/drawingml/2006/main" name="CyanG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yanGate" id="{AE05177F-589A-A245-8674-4C1AE7EF9C7A}" vid="{2959E332-131E-4B4B-A5EE-294676ACF6C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9179709E53AE44B88AC87A5483231E6" ma:contentTypeVersion="9" ma:contentTypeDescription="Create a new document." ma:contentTypeScope="" ma:versionID="005ad068dea7b550b33a2a92a3a6384c">
  <xsd:schema xmlns:xsd="http://www.w3.org/2001/XMLSchema" xmlns:xs="http://www.w3.org/2001/XMLSchema" xmlns:p="http://schemas.microsoft.com/office/2006/metadata/properties" xmlns:ns2="68224f0e-bba5-48eb-ac51-ba2126e60c4f" xmlns:ns3="d2d11ed1-c697-4a80-903d-b738841034b5" targetNamespace="http://schemas.microsoft.com/office/2006/metadata/properties" ma:root="true" ma:fieldsID="5bc954132f34be23fa7660720d2b2fa1" ns2:_="" ns3:_="">
    <xsd:import namespace="68224f0e-bba5-48eb-ac51-ba2126e60c4f"/>
    <xsd:import namespace="d2d11ed1-c697-4a80-903d-b738841034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24f0e-bba5-48eb-ac51-ba2126e60c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d11ed1-c697-4a80-903d-b738841034b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AA5391-759F-409C-858F-CFF08F16F299}">
  <ds:schemaRefs>
    <ds:schemaRef ds:uri="http://schemas.microsoft.com/office/2006/documentManagement/types"/>
    <ds:schemaRef ds:uri="http://schemas.microsoft.com/office/infopath/2007/PartnerControls"/>
    <ds:schemaRef ds:uri="d2d11ed1-c697-4a80-903d-b738841034b5"/>
    <ds:schemaRef ds:uri="http://purl.org/dc/elements/1.1/"/>
    <ds:schemaRef ds:uri="http://schemas.microsoft.com/office/2006/metadata/properties"/>
    <ds:schemaRef ds:uri="http://purl.org/dc/terms/"/>
    <ds:schemaRef ds:uri="68224f0e-bba5-48eb-ac51-ba2126e60c4f"/>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4D99712-D68E-4CB7-B29A-06D2BF848F7C}">
  <ds:schemaRefs>
    <ds:schemaRef ds:uri="http://schemas.microsoft.com/sharepoint/v3/contenttype/forms"/>
  </ds:schemaRefs>
</ds:datastoreItem>
</file>

<file path=customXml/itemProps3.xml><?xml version="1.0" encoding="utf-8"?>
<ds:datastoreItem xmlns:ds="http://schemas.openxmlformats.org/officeDocument/2006/customXml" ds:itemID="{129C7D3F-E024-4A38-A70B-8145385D79EA}"/>
</file>

<file path=docProps/app.xml><?xml version="1.0" encoding="utf-8"?>
<Properties xmlns="http://schemas.openxmlformats.org/officeDocument/2006/extended-properties" xmlns:vt="http://schemas.openxmlformats.org/officeDocument/2006/docPropsVTypes">
  <Template>CyanGate.potx</Template>
  <TotalTime>85</TotalTime>
  <Words>322</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CyanGate</vt:lpstr>
      <vt:lpstr>DAM, AMD and CDN Architecture</vt:lpstr>
      <vt:lpstr>Definitions</vt:lpstr>
      <vt:lpstr>PowerPoint Presentation</vt:lpstr>
      <vt:lpstr>Data Flow</vt:lpstr>
      <vt:lpstr>www.cyangate.com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Wendy Campanella</dc:creator>
  <cp:lastModifiedBy>Vengaldas, Venkat</cp:lastModifiedBy>
  <cp:revision>11</cp:revision>
  <dcterms:created xsi:type="dcterms:W3CDTF">2016-08-27T22:23:29Z</dcterms:created>
  <dcterms:modified xsi:type="dcterms:W3CDTF">2018-05-29T18:58:06Z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0x01010069179709E53AE44B88AC87A5483231E6</vt:lpwstr>
  </property>
</Properties>
</file>