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67" r:id="rId3"/>
    <p:sldId id="270" r:id="rId4"/>
    <p:sldId id="269" r:id="rId5"/>
    <p:sldId id="271" r:id="rId6"/>
    <p:sldId id="272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152" autoAdjust="0"/>
  </p:normalViewPr>
  <p:slideViewPr>
    <p:cSldViewPr snapToGrid="0" showGuides="1">
      <p:cViewPr>
        <p:scale>
          <a:sx n="66" d="100"/>
          <a:sy n="66" d="100"/>
        </p:scale>
        <p:origin x="1632" y="918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כ"ד/אדר 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611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March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dv-r.hadley.nz/quasiquota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tidy functions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84C1-34F8-4C60-8871-A05994A5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D4A3-54A8-4C4F-A9B1-F76998D3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some_tibble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one_of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("var1", "var2", "var3"))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[, "carb"]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("ggplot2")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some_tibble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select(var1, var2, var3)</a:t>
            </a:r>
            <a:endParaRPr lang="en-US" dirty="0"/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mtcars$carb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1338-7E67-4FE9-B521-A3054588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98458-B148-4DA2-93DF-FD1CA6D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513A12-2FAA-4282-88EC-93CC31484AD9}"/>
              </a:ext>
            </a:extLst>
          </p:cNvPr>
          <p:cNvSpPr/>
          <p:nvPr/>
        </p:nvSpPr>
        <p:spPr>
          <a:xfrm>
            <a:off x="7632071" y="2388667"/>
            <a:ext cx="2833735" cy="766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Evaluation (of a string)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C54562-5C99-400F-90FD-A8926952B94C}"/>
              </a:ext>
            </a:extLst>
          </p:cNvPr>
          <p:cNvSpPr/>
          <p:nvPr/>
        </p:nvSpPr>
        <p:spPr>
          <a:xfrm>
            <a:off x="7632070" y="4621561"/>
            <a:ext cx="2833735" cy="766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 Standard Evaluation (NSE)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5760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E5AB-BF23-45A6-BD03-71178AB8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89F5-15AB-403C-8738-EEE0BC82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Adopted from </a:t>
            </a:r>
            <a:r>
              <a:rPr lang="en-US" dirty="0">
                <a:hlinkClick r:id="rId3"/>
              </a:rPr>
              <a:t>Advanced R, by Hadley </a:t>
            </a:r>
            <a:r>
              <a:rPr lang="en-US" dirty="0" err="1">
                <a:hlinkClick r:id="rId3"/>
              </a:rPr>
              <a:t>Wickam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CA1A9-E725-4248-8FB7-8316D1C0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8B632-100C-4C6B-82BD-55A9806C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908F8-E0CF-46B9-984E-2D735A27F9CB}"/>
              </a:ext>
            </a:extLst>
          </p:cNvPr>
          <p:cNvSpPr txBox="1"/>
          <p:nvPr/>
        </p:nvSpPr>
        <p:spPr>
          <a:xfrm>
            <a:off x="1231271" y="2734147"/>
            <a:ext cx="9602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paste("good", "morning",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riskified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cement &lt;- function(...){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ensyms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paste(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::map(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collapse = " 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cement(good, morning,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riskified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582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F5F01F4-C196-4EDE-AF9E-BDB3DF581659}"/>
              </a:ext>
            </a:extLst>
          </p:cNvPr>
          <p:cNvSpPr txBox="1"/>
          <p:nvPr/>
        </p:nvSpPr>
        <p:spPr>
          <a:xfrm>
            <a:off x="10232009" y="530038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quoted -&gt; 6, </a:t>
            </a:r>
            <a:br>
              <a:rPr lang="en-US" dirty="0"/>
            </a:br>
            <a:r>
              <a:rPr lang="en-US" dirty="0"/>
              <a:t>evaluated -&gt; 5</a:t>
            </a:r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CAD7E-5EFB-41D4-A52B-99A852E4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Quiz, in pairs, which of the following arguments (in functions) are quoted and which evaluated?</a:t>
            </a:r>
            <a:endParaRPr lang="en-IL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8C754-08F0-4049-928D-08731E05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022A8-8B2A-4BA8-AB79-20DAB806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E0BCE96-970B-4776-B37C-0AA079EF5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9913" y="2434059"/>
            <a:ext cx="5984094" cy="24929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dplyr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(ggplot2)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by_cyl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&lt;-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mtcars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8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group_by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8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summarise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mean =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(mpg))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by_cyl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mean))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847FD2-D0D0-45E0-B01B-229DD55B0103}"/>
              </a:ext>
            </a:extLst>
          </p:cNvPr>
          <p:cNvSpPr/>
          <p:nvPr/>
        </p:nvSpPr>
        <p:spPr>
          <a:xfrm>
            <a:off x="1144711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0FBE7C-C156-4ADF-8ADA-5B46268881BE}"/>
              </a:ext>
            </a:extLst>
          </p:cNvPr>
          <p:cNvSpPr/>
          <p:nvPr/>
        </p:nvSpPr>
        <p:spPr>
          <a:xfrm>
            <a:off x="10889393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B6B9F4-55A2-4FBD-A9CE-C4E5A4768CC4}"/>
              </a:ext>
            </a:extLst>
          </p:cNvPr>
          <p:cNvSpPr/>
          <p:nvPr/>
        </p:nvSpPr>
        <p:spPr>
          <a:xfrm>
            <a:off x="10331671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F8E40-88ED-4046-B121-E02AA0B94137}"/>
              </a:ext>
            </a:extLst>
          </p:cNvPr>
          <p:cNvSpPr txBox="1"/>
          <p:nvPr/>
        </p:nvSpPr>
        <p:spPr>
          <a:xfrm>
            <a:off x="8554026" y="4938760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6 minutes</a:t>
            </a:r>
            <a:endParaRPr lang="he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A851DE-2FEE-483F-84A8-441E18C4F3A8}"/>
              </a:ext>
            </a:extLst>
          </p:cNvPr>
          <p:cNvSpPr/>
          <p:nvPr/>
        </p:nvSpPr>
        <p:spPr>
          <a:xfrm>
            <a:off x="9773949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3D1CF8-6C41-4F37-B901-BC882CAF0DDB}"/>
              </a:ext>
            </a:extLst>
          </p:cNvPr>
          <p:cNvSpPr/>
          <p:nvPr/>
        </p:nvSpPr>
        <p:spPr>
          <a:xfrm>
            <a:off x="9216227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5DBA7-D848-4B88-B60C-37DC55F00C3E}"/>
              </a:ext>
            </a:extLst>
          </p:cNvPr>
          <p:cNvSpPr/>
          <p:nvPr/>
        </p:nvSpPr>
        <p:spPr>
          <a:xfrm>
            <a:off x="865850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760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0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9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600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9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5000"/>
                            </p:stCondLst>
                            <p:childTnLst>
                              <p:par>
                                <p:cTn id="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AD7E-5EFB-41D4-A52B-99A852E4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Quiz, in pairs, which of the following arguments (in functions) are quoted and which evaluated? – answers</a:t>
            </a:r>
            <a:endParaRPr lang="en-IL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8C754-08F0-4049-928D-08731E05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022A8-8B2A-4BA8-AB79-20DAB806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E0BCE96-970B-4776-B37C-0AA079EF5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9913" y="2434059"/>
            <a:ext cx="5984094" cy="24929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sng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dplyr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ggplot2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by_cyl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&lt;-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mtcars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8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en-IL" altLang="en-IL" sz="1800" b="1" i="1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group_by</a:t>
            </a:r>
            <a: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1" u="sng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cyl</a:t>
            </a:r>
            <a: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8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summarise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mean =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1" i="1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mpg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by_cyl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IL" altLang="en-IL" sz="1800" b="1" i="1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sng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IL" altLang="en-IL" sz="1800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A4840-DB0A-452C-9756-C6400BF3C2E9}"/>
              </a:ext>
            </a:extLst>
          </p:cNvPr>
          <p:cNvSpPr txBox="1"/>
          <p:nvPr/>
        </p:nvSpPr>
        <p:spPr>
          <a:xfrm>
            <a:off x="7798067" y="2569029"/>
            <a:ext cx="3833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underline arguments are quoted</a:t>
            </a:r>
            <a:endParaRPr lang="en-US" dirty="0"/>
          </a:p>
          <a:p>
            <a:endParaRPr lang="en-US" i="1" dirty="0"/>
          </a:p>
          <a:p>
            <a:r>
              <a:rPr lang="en-US" i="1" dirty="0"/>
              <a:t>italics are evaluated</a:t>
            </a:r>
            <a:endParaRPr lang="en-IL" i="1" dirty="0"/>
          </a:p>
        </p:txBody>
      </p:sp>
    </p:spTree>
    <p:extLst>
      <p:ext uri="{BB962C8B-B14F-4D97-AF65-F5344CB8AC3E}">
        <p14:creationId xmlns:p14="http://schemas.microsoft.com/office/powerpoint/2010/main" val="181680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7A03-9C4A-4E09-9735-231FA21E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implement quotation and evaluation in a tidy manner?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C820-1D86-4378-B7D3-B77EAD73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63351"/>
            <a:ext cx="10058400" cy="1899049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i="1" dirty="0" err="1"/>
              <a:t>enquo</a:t>
            </a:r>
            <a:r>
              <a:rPr lang="en-US" i="1" dirty="0"/>
              <a:t>()</a:t>
            </a:r>
            <a:r>
              <a:rPr lang="en-US" dirty="0"/>
              <a:t> to tell the function that the argument should be quoted and not evaluated</a:t>
            </a:r>
          </a:p>
          <a:p>
            <a:r>
              <a:rPr lang="en-US" dirty="0"/>
              <a:t>Use </a:t>
            </a:r>
            <a:r>
              <a:rPr lang="en-US" i="1" dirty="0"/>
              <a:t>!!</a:t>
            </a:r>
            <a:r>
              <a:rPr lang="en-US" dirty="0"/>
              <a:t> (bang-bang, or unquote) to use the argument in context</a:t>
            </a:r>
          </a:p>
          <a:p>
            <a:r>
              <a:rPr lang="en-US" dirty="0"/>
              <a:t>Multiple arguments can be simply transferred via ... </a:t>
            </a:r>
          </a:p>
          <a:p>
            <a:pPr lvl="1"/>
            <a:r>
              <a:rPr lang="en-US" dirty="0"/>
              <a:t>If needed, they can be unquoted using </a:t>
            </a:r>
            <a:r>
              <a:rPr lang="en-US" i="1" dirty="0" err="1"/>
              <a:t>enquos</a:t>
            </a:r>
            <a:r>
              <a:rPr lang="en-US" i="1" dirty="0"/>
              <a:t>()</a:t>
            </a:r>
            <a:r>
              <a:rPr lang="en-US" dirty="0"/>
              <a:t> and </a:t>
            </a:r>
            <a:r>
              <a:rPr lang="en-US" i="1" dirty="0"/>
              <a:t>!!!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FC467-EB07-4E92-9EA4-7A0A93C6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5EC3A-EA79-4E31-AC83-039DD27D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8E55E-4CFF-4AE1-9136-C72902C86747}"/>
              </a:ext>
            </a:extLst>
          </p:cNvPr>
          <p:cNvSpPr txBox="1"/>
          <p:nvPr/>
        </p:nvSpPr>
        <p:spPr>
          <a:xfrm>
            <a:off x="1264603" y="4034400"/>
            <a:ext cx="536877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prop &lt;- function(data,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...){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grouping_var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data %&gt;%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count(!!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grouping_var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…) %&gt;%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(!!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grouping_var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mutate(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prop_col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n/sum(n)) %&gt;%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select(-n)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58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3CF2-9D8A-4555-8301-91DBFE85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“tip of the iceberg”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276D-9E37-4EBF-9673-E848B23AD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“04-Building tidy </a:t>
            </a:r>
            <a:r>
              <a:rPr lang="en-US" dirty="0" err="1"/>
              <a:t>functions.R</a:t>
            </a:r>
            <a:r>
              <a:rPr lang="en-US" dirty="0"/>
              <a:t>” (note the use of a script and not an </a:t>
            </a:r>
            <a:r>
              <a:rPr lang="en-US" dirty="0" err="1"/>
              <a:t>RMarkdown</a:t>
            </a:r>
            <a:r>
              <a:rPr lang="en-US" dirty="0"/>
              <a:t> – since we’re building functions, easier to work with a script)</a:t>
            </a:r>
          </a:p>
          <a:p>
            <a:r>
              <a:rPr lang="en-US" dirty="0"/>
              <a:t>Build a tidy function “like” </a:t>
            </a:r>
            <a:r>
              <a:rPr lang="en-US" i="1" dirty="0"/>
              <a:t>count</a:t>
            </a:r>
            <a:r>
              <a:rPr lang="en-US" dirty="0"/>
              <a:t> and </a:t>
            </a:r>
            <a:r>
              <a:rPr lang="en-US" i="1" dirty="0" err="1"/>
              <a:t>add_count</a:t>
            </a:r>
            <a:r>
              <a:rPr lang="en-US" dirty="0"/>
              <a:t> but for:</a:t>
            </a:r>
          </a:p>
          <a:p>
            <a:pPr lvl="1"/>
            <a:r>
              <a:rPr lang="en-US" i="1" dirty="0" err="1"/>
              <a:t>simple_prop</a:t>
            </a:r>
            <a:r>
              <a:rPr lang="en-US" dirty="0"/>
              <a:t> – computes the proportion of variable values</a:t>
            </a:r>
          </a:p>
          <a:p>
            <a:pPr lvl="1"/>
            <a:r>
              <a:rPr lang="en-US" i="1" dirty="0" err="1"/>
              <a:t>add_mean</a:t>
            </a:r>
            <a:r>
              <a:rPr lang="en-US" i="1" dirty="0"/>
              <a:t> </a:t>
            </a:r>
            <a:r>
              <a:rPr lang="en-US" dirty="0"/>
              <a:t>– adds the mean of group as a new column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F61BC-6863-4C62-8045-0406BCCD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A4DD7-B356-4863-A215-DDC1A884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46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848</TotalTime>
  <Words>602</Words>
  <Application>Microsoft Office PowerPoint</Application>
  <PresentationFormat>Widescreen</PresentationFormat>
  <Paragraphs>81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Bookman Old Style</vt:lpstr>
      <vt:lpstr>Calibri</vt:lpstr>
      <vt:lpstr>Century Gothic</vt:lpstr>
      <vt:lpstr>Consolas</vt:lpstr>
      <vt:lpstr>Courier New</vt:lpstr>
      <vt:lpstr>Gisha</vt:lpstr>
      <vt:lpstr>Times New Roman</vt:lpstr>
      <vt:lpstr>Wingdings</vt:lpstr>
      <vt:lpstr>Wood Type</vt:lpstr>
      <vt:lpstr>Building tidy functions</vt:lpstr>
      <vt:lpstr>Spot the differences</vt:lpstr>
      <vt:lpstr>Example</vt:lpstr>
      <vt:lpstr>Quiz, in pairs, which of the following arguments (in functions) are quoted and which evaluated?</vt:lpstr>
      <vt:lpstr>Quiz, in pairs, which of the following arguments (in functions) are quoted and which evaluated? – answers</vt:lpstr>
      <vt:lpstr>How to implement quotation and evaluation in a tidy manner?</vt:lpstr>
      <vt:lpstr>Exercise – “tip of the iceberg”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Adi</cp:lastModifiedBy>
  <cp:revision>104</cp:revision>
  <dcterms:created xsi:type="dcterms:W3CDTF">2019-03-31T05:35:53Z</dcterms:created>
  <dcterms:modified xsi:type="dcterms:W3CDTF">2019-03-31T19:44:02Z</dcterms:modified>
</cp:coreProperties>
</file>