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7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י"ט/אדר ב/תשע"ט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March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bbble.com/shots/1231599-Data-Monster-2x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Telling stories with charts – Mastering ggplot2</a:t>
            </a:r>
            <a:endParaRPr lang="he-IL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D28F-E57A-4D34-BFB2-19F6F1BC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“drawing board”</a:t>
            </a:r>
            <a:br>
              <a:rPr lang="en-US" dirty="0"/>
            </a:br>
            <a:r>
              <a:rPr lang="en-US" sz="2000" dirty="0"/>
              <a:t>Open up the ggplot2 cheat sheet and look at the left side of the first page</a:t>
            </a:r>
            <a:endParaRPr lang="en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FF529-D481-424A-B578-283049D28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ggplot</a:t>
            </a:r>
            <a:r>
              <a:rPr lang="en-US" dirty="0"/>
              <a:t> is comprised of:</a:t>
            </a:r>
          </a:p>
          <a:p>
            <a:pPr lvl="1"/>
            <a:r>
              <a:rPr lang="en-US" dirty="0"/>
              <a:t>Mappings (“</a:t>
            </a:r>
            <a:r>
              <a:rPr lang="en-US" dirty="0" err="1"/>
              <a:t>aes</a:t>
            </a:r>
            <a:r>
              <a:rPr lang="en-US" dirty="0"/>
              <a:t>()”) which control how variables are mapped to properties</a:t>
            </a:r>
          </a:p>
          <a:p>
            <a:pPr lvl="2"/>
            <a:r>
              <a:rPr lang="en-US" dirty="0"/>
              <a:t>Can be global or local</a:t>
            </a:r>
          </a:p>
          <a:p>
            <a:pPr lvl="1"/>
            <a:r>
              <a:rPr lang="en-US" dirty="0" err="1"/>
              <a:t>Geoms</a:t>
            </a:r>
            <a:r>
              <a:rPr lang="en-US" dirty="0"/>
              <a:t> (</a:t>
            </a:r>
            <a:r>
              <a:rPr lang="en-US" dirty="0" err="1"/>
              <a:t>geom</a:t>
            </a:r>
            <a:r>
              <a:rPr lang="en-US" dirty="0"/>
              <a:t>_*) which control the graphic expression of the mappings</a:t>
            </a:r>
          </a:p>
          <a:p>
            <a:pPr lvl="2"/>
            <a:r>
              <a:rPr lang="en-US" dirty="0"/>
              <a:t>Such as </a:t>
            </a:r>
            <a:r>
              <a:rPr lang="en-US" dirty="0" err="1"/>
              <a:t>geom_point</a:t>
            </a:r>
            <a:r>
              <a:rPr lang="en-US" dirty="0"/>
              <a:t> for scatterplots, </a:t>
            </a:r>
            <a:r>
              <a:rPr lang="en-US" dirty="0" err="1"/>
              <a:t>geom_line</a:t>
            </a:r>
            <a:r>
              <a:rPr lang="en-US" dirty="0"/>
              <a:t>, </a:t>
            </a:r>
            <a:r>
              <a:rPr lang="en-US" dirty="0" err="1"/>
              <a:t>geom_histogram</a:t>
            </a:r>
            <a:r>
              <a:rPr lang="en-US" dirty="0"/>
              <a:t>, </a:t>
            </a:r>
            <a:r>
              <a:rPr lang="en-US" dirty="0" err="1"/>
              <a:t>geom_boxplot</a:t>
            </a:r>
            <a:r>
              <a:rPr lang="en-US" dirty="0"/>
              <a:t>,… there are ~50 different </a:t>
            </a:r>
            <a:r>
              <a:rPr lang="en-US" dirty="0" err="1"/>
              <a:t>geom</a:t>
            </a:r>
            <a:r>
              <a:rPr lang="en-US" dirty="0"/>
              <a:t>_* functions</a:t>
            </a:r>
          </a:p>
          <a:p>
            <a:r>
              <a:rPr lang="en-US" dirty="0"/>
              <a:t>Additional features include</a:t>
            </a:r>
          </a:p>
          <a:p>
            <a:pPr lvl="1"/>
            <a:r>
              <a:rPr lang="en-US" dirty="0"/>
              <a:t>Stats which add “statistical dressing” to the chart </a:t>
            </a:r>
          </a:p>
          <a:p>
            <a:pPr lvl="2"/>
            <a:r>
              <a:rPr lang="en-US" dirty="0"/>
              <a:t>Such as smoothing, density, </a:t>
            </a:r>
            <a:r>
              <a:rPr lang="en-US" dirty="0" err="1"/>
              <a:t>ecdf</a:t>
            </a:r>
            <a:r>
              <a:rPr lang="en-US" dirty="0"/>
              <a:t>,… there are ~30 different stat_* functions</a:t>
            </a:r>
          </a:p>
          <a:p>
            <a:pPr lvl="1"/>
            <a:r>
              <a:rPr lang="en-US" dirty="0"/>
              <a:t>Coordinates for controlling axis (~10 different </a:t>
            </a:r>
            <a:r>
              <a:rPr lang="en-US" dirty="0" err="1"/>
              <a:t>coord</a:t>
            </a:r>
            <a:r>
              <a:rPr lang="en-US" dirty="0"/>
              <a:t>_* functions)</a:t>
            </a:r>
          </a:p>
          <a:p>
            <a:pPr lvl="1"/>
            <a:r>
              <a:rPr lang="en-US" dirty="0"/>
              <a:t>Facets (splits the graph)</a:t>
            </a:r>
          </a:p>
          <a:p>
            <a:pPr lvl="1"/>
            <a:r>
              <a:rPr lang="en-US" dirty="0"/>
              <a:t>Scale (scale_*_* controls properties of the aesthetics, such as colors, axis labels, etc.)</a:t>
            </a:r>
          </a:p>
          <a:p>
            <a:pPr lvl="1"/>
            <a:r>
              <a:rPr lang="en-US" dirty="0"/>
              <a:t>Theme (theme()) which gives us control on all other elements of the graph</a:t>
            </a:r>
          </a:p>
          <a:p>
            <a:pPr lvl="1"/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2790B-0B41-4C1B-8137-649441F0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CC11B-DC0D-491D-86DA-77E96994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19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E675-66CF-4E25-9F92-303637A9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stories with charts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6357E-A73D-40A9-AC3F-BA3581FA2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have the chance to practice all these elements and technical aspects in exercises, but first, how do you build the “right” chart?</a:t>
            </a:r>
          </a:p>
          <a:p>
            <a:r>
              <a:rPr lang="en-US" sz="1800" dirty="0"/>
              <a:t>These set of questions will help guide you:</a:t>
            </a:r>
          </a:p>
          <a:p>
            <a:pPr lvl="1"/>
            <a:r>
              <a:rPr lang="en-US" sz="1600" dirty="0"/>
              <a:t>How many variables are involved?</a:t>
            </a:r>
          </a:p>
          <a:p>
            <a:pPr lvl="1"/>
            <a:r>
              <a:rPr lang="en-US" sz="1600" dirty="0"/>
              <a:t>What are the properties of each variable?</a:t>
            </a:r>
          </a:p>
          <a:p>
            <a:pPr lvl="2"/>
            <a:r>
              <a:rPr lang="en-US" sz="1400" dirty="0"/>
              <a:t>Continuous (numeric) / Discrete (factor) / Ordinal (ordered factor) / Date / Logical</a:t>
            </a:r>
          </a:p>
          <a:p>
            <a:pPr lvl="1"/>
            <a:r>
              <a:rPr lang="en-US" sz="1600" dirty="0"/>
              <a:t>Consider what are appropriate mappings</a:t>
            </a:r>
          </a:p>
          <a:p>
            <a:pPr lvl="2"/>
            <a:r>
              <a:rPr lang="en-US" sz="1400" dirty="0"/>
              <a:t>By axis / color / shape / fill / size / other</a:t>
            </a:r>
            <a:endParaRPr lang="he-IL" sz="1400" dirty="0"/>
          </a:p>
          <a:p>
            <a:r>
              <a:rPr lang="en-US" sz="1800" dirty="0"/>
              <a:t>Fine tuning: titles, axis titles, size, legend</a:t>
            </a:r>
          </a:p>
          <a:p>
            <a:pPr lvl="1"/>
            <a:r>
              <a:rPr lang="en-US" sz="1600" dirty="0"/>
              <a:t>Are you missing important data? </a:t>
            </a:r>
          </a:p>
          <a:p>
            <a:pPr lvl="1"/>
            <a:r>
              <a:rPr lang="en-US" sz="1600" dirty="0"/>
              <a:t>Are you creating any distortions due to axis or scales?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18EF2-B0E8-4298-9DEC-4FE3B0133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CA3FF-D224-4C09-B520-3C478C64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1FEA-EE45-4752-AEFA-585F15DC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D936B-2FFD-4BDE-A96F-5D15E574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exercise folder open 02-Plotting.Rmd</a:t>
            </a:r>
          </a:p>
          <a:p>
            <a:r>
              <a:rPr lang="en-US" dirty="0"/>
              <a:t>Before starting, if you want a stable copy of your work, it is recommended you save it in a separate location (to not run it over when you git pull in the future)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734D6-FA65-466A-A27E-4FA40499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0097D-4E81-4431-8D21-B04E268F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6E88-D539-4C57-9CDC-55C46CD0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from  the previous unit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82839-7E49-4D42-811E-21F44A231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talked about RStudio and got to know the environment</a:t>
            </a:r>
          </a:p>
          <a:p>
            <a:r>
              <a:rPr lang="en-US" dirty="0"/>
              <a:t>We cloned the repository, opened a new project, opened a new markdown</a:t>
            </a:r>
          </a:p>
          <a:p>
            <a:r>
              <a:rPr lang="en-US" dirty="0"/>
              <a:t>Understood the difference between scripts and </a:t>
            </a:r>
            <a:r>
              <a:rPr lang="en-US" dirty="0" err="1"/>
              <a:t>RMarkdown</a:t>
            </a:r>
            <a:endParaRPr lang="en-US" dirty="0"/>
          </a:p>
          <a:p>
            <a:r>
              <a:rPr lang="en-US" dirty="0"/>
              <a:t>We learned the base-r syntax, including loops, and functions</a:t>
            </a:r>
          </a:p>
          <a:p>
            <a:r>
              <a:rPr lang="en-US" dirty="0"/>
              <a:t>We created an example function which computes the </a:t>
            </a:r>
            <a:r>
              <a:rPr lang="en-US" dirty="0" err="1"/>
              <a:t>Fibonnacci</a:t>
            </a:r>
            <a:r>
              <a:rPr lang="en-US" dirty="0"/>
              <a:t> series, and we did that in two methods: recursion and a loop</a:t>
            </a:r>
          </a:p>
          <a:p>
            <a:r>
              <a:rPr lang="en-US" dirty="0"/>
              <a:t>We talked about debugging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B83F0-8587-4A1A-82DC-B4FCEB31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A7289-6ED6-4463-9E7D-54D0FDE0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DF7DA0-91A8-4B95-B791-8D5BC33C8E5A}"/>
              </a:ext>
            </a:extLst>
          </p:cNvPr>
          <p:cNvSpPr/>
          <p:nvPr/>
        </p:nvSpPr>
        <p:spPr>
          <a:xfrm>
            <a:off x="1259457" y="5158596"/>
            <a:ext cx="9540815" cy="10136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Today we will be discussing visualizations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352423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7CD3-04B8-4097-963A-FD9A6EF6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start with visualizations?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BAA9F-F570-4EBB-BA0A-059DA5204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you “up to speed” with data exploration, the crucial triangle of the workflow, in which “Visualize” is a key part</a:t>
            </a:r>
          </a:p>
          <a:p>
            <a:r>
              <a:rPr lang="en-US" dirty="0"/>
              <a:t>Visualizations help our understanding but are also a key part in communicating</a:t>
            </a:r>
          </a:p>
          <a:p>
            <a:r>
              <a:rPr lang="en-US" dirty="0"/>
              <a:t>With charts you can generate leads for in-depth exploration</a:t>
            </a:r>
          </a:p>
          <a:p>
            <a:r>
              <a:rPr lang="en-US" dirty="0"/>
              <a:t>Sometimes to generate a plot we have to use some transformations, so you will see some transformations as well</a:t>
            </a:r>
            <a:endParaRPr lang="he-IL" dirty="0"/>
          </a:p>
          <a:p>
            <a:r>
              <a:rPr lang="en-US" dirty="0"/>
              <a:t>Why ggplot2? a very advanced and flexible interface, which is also based on a sound theory “the grammar of graphics”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51C05-EEDC-4DDC-83E6-87F5D1C6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5E1C4-E9B1-40BD-BE00-460B1282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9AE611-72DE-4C0E-AA91-606A02DF9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210" y="5415818"/>
            <a:ext cx="3599918" cy="132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0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C60B-E853-4D60-94B7-D3E4A8C7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 the “aesthetics”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9D00-1DAA-4EE3-BB24-3EE01238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Each </a:t>
            </a:r>
            <a:r>
              <a:rPr lang="en-US" sz="1400" dirty="0" err="1"/>
              <a:t>ggplot</a:t>
            </a:r>
            <a:r>
              <a:rPr lang="en-US" sz="1400" dirty="0"/>
              <a:t> is based on “aesthetics”, the different elements which are data-dependent and are “mapping” data elements into chart elements (like a function). I.e., how the data influences the chart (e.g., fill, color, axis, etc.)</a:t>
            </a:r>
          </a:p>
          <a:p>
            <a:r>
              <a:rPr lang="en-US" sz="1400" dirty="0"/>
              <a:t>How many “aesthetics” can you spot in the following graph?</a:t>
            </a:r>
          </a:p>
          <a:p>
            <a:r>
              <a:rPr lang="en-US" sz="1400" dirty="0"/>
              <a:t>What story does this chart tells you?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1BF29-FF90-4A9A-B665-2C73C44C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62469-26A6-4915-8901-64B7198F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93CB1B-1E50-4C28-8C95-19774C0C6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509" y="2806117"/>
            <a:ext cx="4247619" cy="346666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50FDB1-6009-45E9-B801-240E0B9CD4CE}"/>
              </a:ext>
            </a:extLst>
          </p:cNvPr>
          <p:cNvSpPr/>
          <p:nvPr/>
        </p:nvSpPr>
        <p:spPr>
          <a:xfrm>
            <a:off x="880872" y="3429000"/>
            <a:ext cx="6253173" cy="60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mapping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I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4E7F34-7DDC-4722-A253-105E48349053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878786" y="4032849"/>
            <a:ext cx="79237" cy="300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7372E7-C2A0-4598-BE1D-3299FC79B01B}"/>
              </a:ext>
            </a:extLst>
          </p:cNvPr>
          <p:cNvSpPr txBox="1"/>
          <p:nvPr/>
        </p:nvSpPr>
        <p:spPr>
          <a:xfrm>
            <a:off x="952090" y="4333441"/>
            <a:ext cx="1853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Use the </a:t>
            </a:r>
            <a:r>
              <a:rPr lang="en-US" sz="1000" dirty="0" err="1"/>
              <a:t>mtcars</a:t>
            </a:r>
            <a:r>
              <a:rPr lang="en-US" sz="1000" dirty="0"/>
              <a:t> </a:t>
            </a:r>
            <a:r>
              <a:rPr lang="en-US" sz="1000" dirty="0" err="1"/>
              <a:t>data.frame</a:t>
            </a:r>
            <a:endParaRPr lang="en-IL" sz="1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285206-0B28-42CB-9DB1-DA49AF6111C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3105686" y="4060281"/>
            <a:ext cx="942768" cy="584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129B09-46DA-415D-9BA6-D56E1D0C9303}"/>
              </a:ext>
            </a:extLst>
          </p:cNvPr>
          <p:cNvSpPr txBox="1"/>
          <p:nvPr/>
        </p:nvSpPr>
        <p:spPr>
          <a:xfrm>
            <a:off x="2294406" y="4644956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disp</a:t>
            </a:r>
            <a:r>
              <a:rPr lang="en-US" sz="1000" dirty="0"/>
              <a:t> (displacement) </a:t>
            </a:r>
          </a:p>
          <a:p>
            <a:r>
              <a:rPr lang="en-US" sz="1000" dirty="0"/>
              <a:t>should be mapped to x</a:t>
            </a:r>
            <a:endParaRPr lang="en-IL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D9D3BD-BDA2-4DBE-9BE6-54D73C48F3C3}"/>
              </a:ext>
            </a:extLst>
          </p:cNvPr>
          <p:cNvSpPr txBox="1"/>
          <p:nvPr/>
        </p:nvSpPr>
        <p:spPr>
          <a:xfrm>
            <a:off x="3934662" y="4548526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mpg (miles per </a:t>
            </a:r>
            <a:r>
              <a:rPr lang="en-US" sz="1000" dirty="0" err="1"/>
              <a:t>galon</a:t>
            </a:r>
            <a:r>
              <a:rPr lang="en-US" sz="1000" dirty="0"/>
              <a:t>) </a:t>
            </a:r>
          </a:p>
          <a:p>
            <a:r>
              <a:rPr lang="en-US" sz="1000" dirty="0"/>
              <a:t>should be mapped to y</a:t>
            </a:r>
            <a:endParaRPr lang="en-IL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629D54-F75E-424B-9783-3528D588C511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744339" y="4129280"/>
            <a:ext cx="228739" cy="419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341B20-F410-4AC6-8215-5EAC5B84284C}"/>
              </a:ext>
            </a:extLst>
          </p:cNvPr>
          <p:cNvCxnSpPr>
            <a:cxnSpLocks/>
          </p:cNvCxnSpPr>
          <p:nvPr/>
        </p:nvCxnSpPr>
        <p:spPr>
          <a:xfrm flipV="1">
            <a:off x="6259902" y="4060281"/>
            <a:ext cx="0" cy="838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F9F70D-266C-4C0C-B3CA-69E163DA4BFD}"/>
              </a:ext>
            </a:extLst>
          </p:cNvPr>
          <p:cNvSpPr txBox="1"/>
          <p:nvPr/>
        </p:nvSpPr>
        <p:spPr>
          <a:xfrm>
            <a:off x="5430647" y="4898851"/>
            <a:ext cx="1904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Add a layer of points</a:t>
            </a:r>
          </a:p>
          <a:p>
            <a:r>
              <a:rPr lang="en-US" sz="1000" dirty="0"/>
              <a:t>(scatter plot) which uses the </a:t>
            </a:r>
          </a:p>
          <a:p>
            <a:r>
              <a:rPr lang="en-US" sz="1000" dirty="0"/>
              <a:t>aforementioned aesthetics</a:t>
            </a:r>
            <a:endParaRPr lang="en-IL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287932-748D-4B94-B754-B8D7B01C116E}"/>
              </a:ext>
            </a:extLst>
          </p:cNvPr>
          <p:cNvSpPr txBox="1"/>
          <p:nvPr/>
        </p:nvSpPr>
        <p:spPr>
          <a:xfrm>
            <a:off x="1069675" y="5710685"/>
            <a:ext cx="462658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If specified “in order” the “data =” and “mapping =” can be dropped: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50" dirty="0">
                <a:cs typeface="Courier New" panose="02070309020205020404" pitchFamily="49" charset="0"/>
              </a:rPr>
              <a:t>This is generally true for every function’s arguments</a:t>
            </a:r>
            <a:endParaRPr lang="en-IL" sz="105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0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5" grpId="0"/>
      <p:bldP spid="19" grpId="0"/>
      <p:bldP spid="27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4CD1-D69A-4D86-ACD2-5484B65D1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complicate things</a:t>
            </a:r>
            <a:br>
              <a:rPr lang="en-US" dirty="0"/>
            </a:br>
            <a:r>
              <a:rPr lang="en-US" dirty="0"/>
              <a:t>Spot the aesthetics (2)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FB69-23DC-475D-8D3A-439478173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have I added?</a:t>
            </a:r>
          </a:p>
          <a:p>
            <a:r>
              <a:rPr lang="en-US" dirty="0"/>
              <a:t>What can you deduce from this chart, </a:t>
            </a:r>
            <a:br>
              <a:rPr lang="en-US" dirty="0"/>
            </a:br>
            <a:r>
              <a:rPr lang="en-US" dirty="0"/>
              <a:t>that you couldn’t from the previous one?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6EE71-4EE2-4260-B415-74C283F3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EC0FB-9507-4067-BD01-27B91FDB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E8602-6315-42CC-839F-5AB556525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509" y="2806117"/>
            <a:ext cx="4247619" cy="346666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A325CF-D527-4424-9E07-4C7277BA4B67}"/>
              </a:ext>
            </a:extLst>
          </p:cNvPr>
          <p:cNvSpPr/>
          <p:nvPr/>
        </p:nvSpPr>
        <p:spPr>
          <a:xfrm>
            <a:off x="880872" y="3429000"/>
            <a:ext cx="6253173" cy="60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mapping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(size = hp))</a:t>
            </a:r>
            <a:endParaRPr lang="en-I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33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4CD1-D69A-4D86-ACD2-5484B65D1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further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FB69-23DC-475D-8D3A-439478173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added </a:t>
            </a:r>
            <a:r>
              <a:rPr lang="en-US" i="1" dirty="0"/>
              <a:t>vs</a:t>
            </a:r>
            <a:r>
              <a:rPr lang="en-US" dirty="0"/>
              <a:t>: 0=V-shaped engine, 1=strait</a:t>
            </a:r>
          </a:p>
          <a:p>
            <a:r>
              <a:rPr lang="en-US" dirty="0"/>
              <a:t>What can you deduce from this chart, </a:t>
            </a:r>
            <a:br>
              <a:rPr lang="en-US" dirty="0"/>
            </a:br>
            <a:r>
              <a:rPr lang="en-US" dirty="0"/>
              <a:t>that you couldn’t from the previous one?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6EE71-4EE2-4260-B415-74C283F3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EC0FB-9507-4067-BD01-27B91FDB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C32249-B223-4BF5-B990-073230D2B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509" y="1561719"/>
            <a:ext cx="4247619" cy="5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9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C940-DFDC-4AAC-841E-BF44AD50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06DCE-794B-4DDB-B667-00A5C5C9B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27022"/>
            <a:ext cx="10058400" cy="4050792"/>
          </a:xfrm>
        </p:spPr>
        <p:txBody>
          <a:bodyPr>
            <a:normAutofit/>
          </a:bodyPr>
          <a:lstStyle/>
          <a:p>
            <a:r>
              <a:rPr lang="en-US" sz="1800" dirty="0"/>
              <a:t>We can “split” the chart (or look at different levels), using “facets”</a:t>
            </a:r>
          </a:p>
          <a:p>
            <a:pPr lvl="1"/>
            <a:r>
              <a:rPr lang="en-US" sz="1600" dirty="0"/>
              <a:t>For example, split by the transmission type (1 = manual, 0 = automatic)</a:t>
            </a:r>
          </a:p>
          <a:p>
            <a:pPr lvl="1"/>
            <a:r>
              <a:rPr lang="en-US" sz="1600" dirty="0"/>
              <a:t>Try to analyze the graph, what makes cars more efficient (=higher mpg)</a:t>
            </a:r>
            <a:endParaRPr lang="en-IL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D6306-D5B4-4E02-8066-A9A7B3EC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D20BF-BD6D-4817-BDDD-2F63C650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76EBCC-E48F-47E3-A919-4EB5D598D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97" y="2841408"/>
            <a:ext cx="10785683" cy="328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81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E057CF9-ABD7-425F-BE48-AD81FD659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33" y="2628203"/>
            <a:ext cx="11723809" cy="3571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812891-2D1D-4ADA-9AF3-EA282C7B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AB82B-C281-46D6-84FB-A45E84F81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We can add various “statistics helpers”, such as smoothing (linear regression, </a:t>
            </a:r>
            <a:r>
              <a:rPr lang="en-US" sz="1600" dirty="0" err="1"/>
              <a:t>lowess</a:t>
            </a:r>
            <a:r>
              <a:rPr lang="en-US" sz="1600" dirty="0"/>
              <a:t>, </a:t>
            </a:r>
            <a:r>
              <a:rPr lang="en-US" sz="1600" dirty="0" err="1"/>
              <a:t>polynoms</a:t>
            </a:r>
            <a:r>
              <a:rPr lang="en-US" sz="1600" dirty="0"/>
              <a:t>, etc.)</a:t>
            </a:r>
            <a:endParaRPr lang="en-IL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A5D77-C501-485E-90F1-DDD7979D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D7F98-717F-43D8-AAEB-53F80227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774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2891-2D1D-4ADA-9AF3-EA282C7B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Warning!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AB82B-C281-46D6-84FB-A45E84F81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stop here. </a:t>
            </a:r>
          </a:p>
          <a:p>
            <a:r>
              <a:rPr lang="en-US" dirty="0"/>
              <a:t>ggplot2 has a lot of flexibility, </a:t>
            </a:r>
            <a:br>
              <a:rPr lang="en-US" dirty="0"/>
            </a:br>
            <a:r>
              <a:rPr lang="en-US" dirty="0"/>
              <a:t>but does that mean we should “push it”?</a:t>
            </a:r>
          </a:p>
          <a:p>
            <a:r>
              <a:rPr lang="en-US" dirty="0"/>
              <a:t>6</a:t>
            </a:r>
            <a:r>
              <a:rPr lang="en-US" sz="1400" dirty="0"/>
              <a:t> dimensions (mpg, </a:t>
            </a:r>
            <a:r>
              <a:rPr lang="en-US" sz="1400" dirty="0" err="1"/>
              <a:t>disp</a:t>
            </a:r>
            <a:r>
              <a:rPr lang="en-US" sz="1400" dirty="0"/>
              <a:t>, hp, vs, gear, am) means</a:t>
            </a:r>
          </a:p>
          <a:p>
            <a:r>
              <a:rPr lang="en-US" dirty="0"/>
              <a:t>15</a:t>
            </a:r>
            <a:r>
              <a:rPr lang="en-US" sz="1400" dirty="0"/>
              <a:t> (6 choose 2) 2-vars relationships</a:t>
            </a:r>
          </a:p>
          <a:p>
            <a:r>
              <a:rPr lang="en-US" dirty="0"/>
              <a:t>20</a:t>
            </a:r>
            <a:r>
              <a:rPr lang="en-US" sz="1400" dirty="0"/>
              <a:t> (6 choose 3) 3-vars relationships….</a:t>
            </a:r>
          </a:p>
          <a:p>
            <a:r>
              <a:rPr lang="en-US" sz="1400" dirty="0"/>
              <a:t>Not really helpful: our short-term memory can process up to 7±2 “items” (some say even less)</a:t>
            </a:r>
          </a:p>
          <a:p>
            <a:r>
              <a:rPr lang="en-US" sz="1400" dirty="0"/>
              <a:t>Too complex chart simply get lost in translation, and here comes our true challenge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A5D77-C501-485E-90F1-DDD7979D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D7F98-717F-43D8-AAEB-53F80227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CC009FF-3278-4499-9257-58CBD8999AD6}"/>
              </a:ext>
            </a:extLst>
          </p:cNvPr>
          <p:cNvGrpSpPr/>
          <p:nvPr/>
        </p:nvGrpSpPr>
        <p:grpSpPr>
          <a:xfrm>
            <a:off x="8169396" y="94886"/>
            <a:ext cx="3937085" cy="2934095"/>
            <a:chOff x="6155547" y="1269124"/>
            <a:chExt cx="8252476" cy="615012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9BACB6-495D-457D-85CE-B36020CD8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7620" y="1704245"/>
              <a:ext cx="7620000" cy="571499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EC0062-9F7B-4D20-9B5B-776BE62C0681}"/>
                </a:ext>
              </a:extLst>
            </p:cNvPr>
            <p:cNvSpPr txBox="1"/>
            <p:nvPr/>
          </p:nvSpPr>
          <p:spPr>
            <a:xfrm>
              <a:off x="6155547" y="1269124"/>
              <a:ext cx="8252476" cy="532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hlinkClick r:id="rId3"/>
                </a:rPr>
                <a:t>https://dribbble.com/shots/1231599-Data-Monster-2x</a:t>
              </a:r>
              <a:endParaRPr lang="en-IL" sz="1050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30F46F-F47D-4905-8120-8DB8D6DAA916}"/>
              </a:ext>
            </a:extLst>
          </p:cNvPr>
          <p:cNvSpPr/>
          <p:nvPr/>
        </p:nvSpPr>
        <p:spPr>
          <a:xfrm>
            <a:off x="2620991" y="5253487"/>
            <a:ext cx="6962955" cy="101929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Match the chart’s complexity to your audience</a:t>
            </a:r>
          </a:p>
          <a:p>
            <a:pPr marL="342900" indent="-342900">
              <a:buAutoNum type="arabicPeriod"/>
            </a:pPr>
            <a:r>
              <a:rPr lang="en-US" dirty="0"/>
              <a:t>Generate charts that drive understanding and insights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CDEF8D-2942-4932-AE01-8C734C145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0483" y="3625523"/>
            <a:ext cx="2667251" cy="8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4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685</TotalTime>
  <Words>1103</Words>
  <Application>Microsoft Office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Bookman Old Style</vt:lpstr>
      <vt:lpstr>Calibri</vt:lpstr>
      <vt:lpstr>Century Gothic</vt:lpstr>
      <vt:lpstr>Courier New</vt:lpstr>
      <vt:lpstr>Gisha</vt:lpstr>
      <vt:lpstr>Times New Roman</vt:lpstr>
      <vt:lpstr>Wingdings</vt:lpstr>
      <vt:lpstr>Wood Type</vt:lpstr>
      <vt:lpstr>Telling stories with charts – Mastering ggplot2</vt:lpstr>
      <vt:lpstr>Reminder from  the previous unit</vt:lpstr>
      <vt:lpstr>Why start with visualizations?</vt:lpstr>
      <vt:lpstr>Spot the “aesthetics”</vt:lpstr>
      <vt:lpstr>Let’s complicate things Spot the aesthetics (2)</vt:lpstr>
      <vt:lpstr>Even further</vt:lpstr>
      <vt:lpstr>Facets</vt:lpstr>
      <vt:lpstr>Stats</vt:lpstr>
      <vt:lpstr>Warning!</vt:lpstr>
      <vt:lpstr>Back to the “drawing board” Open up the ggplot2 cheat sheet and look at the left side of the first page</vt:lpstr>
      <vt:lpstr>Telling stories with charts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Adi</dc:creator>
  <cp:lastModifiedBy>Adi Adi</cp:lastModifiedBy>
  <cp:revision>37</cp:revision>
  <dcterms:created xsi:type="dcterms:W3CDTF">2019-03-26T21:36:33Z</dcterms:created>
  <dcterms:modified xsi:type="dcterms:W3CDTF">2019-03-27T09:02:17Z</dcterms:modified>
</cp:coreProperties>
</file>