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Telling stories with charts – Mastering ggplot2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D28F-E57A-4D34-BFB2-19F6F1BC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“drawing board”</a:t>
            </a:r>
            <a:br>
              <a:rPr lang="en-US" dirty="0"/>
            </a:br>
            <a:r>
              <a:rPr lang="en-US" sz="2000" dirty="0"/>
              <a:t>Open up the ggplot2 cheat sheet and look at the left side of the first page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F529-D481-424A-B578-283049D2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is comprised of:</a:t>
            </a:r>
          </a:p>
          <a:p>
            <a:pPr lvl="1"/>
            <a:r>
              <a:rPr lang="en-US" dirty="0"/>
              <a:t>Mappings (“</a:t>
            </a:r>
            <a:r>
              <a:rPr lang="en-US" dirty="0" err="1"/>
              <a:t>aes</a:t>
            </a:r>
            <a:r>
              <a:rPr lang="en-US" dirty="0"/>
              <a:t>()”) which control how variables are mapped to properties</a:t>
            </a:r>
          </a:p>
          <a:p>
            <a:pPr lvl="2"/>
            <a:r>
              <a:rPr lang="en-US" dirty="0"/>
              <a:t>Can be global or local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(</a:t>
            </a:r>
            <a:r>
              <a:rPr lang="en-US" dirty="0" err="1"/>
              <a:t>geom</a:t>
            </a:r>
            <a:r>
              <a:rPr lang="en-US" dirty="0"/>
              <a:t>_*) which control the graphic expression of the mappings</a:t>
            </a:r>
          </a:p>
          <a:p>
            <a:pPr lvl="2"/>
            <a:r>
              <a:rPr lang="en-US" dirty="0"/>
              <a:t>Such as </a:t>
            </a:r>
            <a:r>
              <a:rPr lang="en-US" dirty="0" err="1"/>
              <a:t>geom_point</a:t>
            </a:r>
            <a:r>
              <a:rPr lang="en-US" dirty="0"/>
              <a:t> for scatterplots, </a:t>
            </a:r>
            <a:r>
              <a:rPr lang="en-US" dirty="0" err="1"/>
              <a:t>geom_line</a:t>
            </a:r>
            <a:r>
              <a:rPr lang="en-US" dirty="0"/>
              <a:t>, </a:t>
            </a:r>
            <a:r>
              <a:rPr lang="en-US" dirty="0" err="1"/>
              <a:t>geom_histogram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,… there are ~50 different </a:t>
            </a:r>
            <a:r>
              <a:rPr lang="en-US" dirty="0" err="1"/>
              <a:t>geom</a:t>
            </a:r>
            <a:r>
              <a:rPr lang="en-US" dirty="0"/>
              <a:t>_* functions</a:t>
            </a:r>
          </a:p>
          <a:p>
            <a:r>
              <a:rPr lang="en-US" dirty="0"/>
              <a:t>Additional features include</a:t>
            </a:r>
          </a:p>
          <a:p>
            <a:pPr lvl="1"/>
            <a:r>
              <a:rPr lang="en-US" dirty="0"/>
              <a:t>Stats which add “statistical dressing” to the chart </a:t>
            </a:r>
          </a:p>
          <a:p>
            <a:pPr lvl="2"/>
            <a:r>
              <a:rPr lang="en-US" dirty="0"/>
              <a:t>Such as smoothing, density, </a:t>
            </a:r>
            <a:r>
              <a:rPr lang="en-US" dirty="0" err="1"/>
              <a:t>ecdf</a:t>
            </a:r>
            <a:r>
              <a:rPr lang="en-US" dirty="0"/>
              <a:t>,… there are ~30 different stat_* functions</a:t>
            </a:r>
          </a:p>
          <a:p>
            <a:pPr lvl="1"/>
            <a:r>
              <a:rPr lang="en-US" dirty="0"/>
              <a:t>Coordinates for controlling axis (~10 different </a:t>
            </a:r>
            <a:r>
              <a:rPr lang="en-US" dirty="0" err="1"/>
              <a:t>coord</a:t>
            </a:r>
            <a:r>
              <a:rPr lang="en-US" dirty="0"/>
              <a:t>_* functions)</a:t>
            </a:r>
          </a:p>
          <a:p>
            <a:pPr lvl="1"/>
            <a:r>
              <a:rPr lang="en-US" dirty="0"/>
              <a:t>Facets (splits the graph)</a:t>
            </a:r>
          </a:p>
          <a:p>
            <a:pPr lvl="1"/>
            <a:r>
              <a:rPr lang="en-US" dirty="0"/>
              <a:t>Scale (scale_*_* controls properties of the aesthetics, such as colors, axis labels, etc.)</a:t>
            </a:r>
          </a:p>
          <a:p>
            <a:pPr lvl="1"/>
            <a:r>
              <a:rPr lang="en-US" dirty="0"/>
              <a:t>Theme (theme()) which gives us control on all other elements of the graph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790B-0B41-4C1B-8137-649441F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C11B-DC0D-491D-86DA-77E9699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E675-66CF-4E25-9F92-303637A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stories with charts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357E-A73D-40A9-AC3F-BA3581FA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have the chance to practice all these elements and technical aspects in exercises, but first, how do you build the “right” chart?</a:t>
            </a:r>
          </a:p>
          <a:p>
            <a:r>
              <a:rPr lang="en-US" sz="1800" dirty="0"/>
              <a:t>These set of questions will help guide you:</a:t>
            </a:r>
          </a:p>
          <a:p>
            <a:pPr lvl="1"/>
            <a:r>
              <a:rPr lang="en-US" sz="1600" dirty="0"/>
              <a:t>How many variables are involved?</a:t>
            </a:r>
          </a:p>
          <a:p>
            <a:pPr lvl="1"/>
            <a:r>
              <a:rPr lang="en-US" sz="1600" dirty="0"/>
              <a:t>What are the properties of each variable?</a:t>
            </a:r>
          </a:p>
          <a:p>
            <a:pPr lvl="2"/>
            <a:r>
              <a:rPr lang="en-US" sz="1400" dirty="0"/>
              <a:t>Continuous (numeric) / Discrete (factor) / Ordinal (ordered factor) / Date / Logical</a:t>
            </a:r>
          </a:p>
          <a:p>
            <a:pPr lvl="1"/>
            <a:r>
              <a:rPr lang="en-US" sz="1600" dirty="0"/>
              <a:t>Consider what are appropriate mappings</a:t>
            </a:r>
          </a:p>
          <a:p>
            <a:pPr lvl="2"/>
            <a:r>
              <a:rPr lang="en-US" sz="1400" dirty="0"/>
              <a:t>By axis / color / shape / fill / size / other</a:t>
            </a:r>
            <a:endParaRPr lang="he-IL" sz="1400" dirty="0"/>
          </a:p>
          <a:p>
            <a:r>
              <a:rPr lang="en-US" sz="1800" dirty="0"/>
              <a:t>Fine tuning: titles, axis titles, size, legend</a:t>
            </a:r>
          </a:p>
          <a:p>
            <a:pPr lvl="1"/>
            <a:r>
              <a:rPr lang="en-US" sz="1600" dirty="0"/>
              <a:t>Are you missing important data? </a:t>
            </a:r>
          </a:p>
          <a:p>
            <a:pPr lvl="1"/>
            <a:r>
              <a:rPr lang="en-US" sz="1600" dirty="0"/>
              <a:t>Are you creating any distortions due to axis or scales?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8EF2-B0E8-4298-9DEC-4FE3B013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CA3FF-D224-4C09-B520-3C478C6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ADA1-9A7F-4E33-85E2-9F46EAD0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prerequisites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D0E0-D7BC-4206-A8F0-0CB1B65F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exercise you might also have the chance to use the following </a:t>
            </a:r>
            <a:r>
              <a:rPr lang="en-US" dirty="0" err="1"/>
              <a:t>tidyverse</a:t>
            </a:r>
            <a:r>
              <a:rPr lang="en-US" dirty="0"/>
              <a:t> (</a:t>
            </a:r>
            <a:r>
              <a:rPr lang="en-US" dirty="0" err="1"/>
              <a:t>dplyr</a:t>
            </a:r>
            <a:r>
              <a:rPr lang="en-US" dirty="0"/>
              <a:t>) functions:</a:t>
            </a:r>
          </a:p>
          <a:p>
            <a:pPr lvl="1"/>
            <a:r>
              <a:rPr lang="en-US" dirty="0"/>
              <a:t>mutate() – create a new variable</a:t>
            </a:r>
          </a:p>
          <a:p>
            <a:pPr lvl="1"/>
            <a:r>
              <a:rPr lang="en-US" dirty="0"/>
              <a:t>glimpse() – show the first few values of each vector</a:t>
            </a:r>
          </a:p>
          <a:p>
            <a:pPr lvl="1"/>
            <a:r>
              <a:rPr lang="en-US" dirty="0"/>
              <a:t>filter() – filter the data according to a specific condition</a:t>
            </a:r>
          </a:p>
          <a:p>
            <a:pPr lvl="1"/>
            <a:r>
              <a:rPr lang="en-US" dirty="0"/>
              <a:t>count() – count the number of observations per each combination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 – group the dataset by a specific set of variables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– conduct summarizing operations (like mean or sum) according to the dataset’s grouping</a:t>
            </a:r>
          </a:p>
          <a:p>
            <a:pPr lvl="1"/>
            <a:r>
              <a:rPr lang="en-US" dirty="0"/>
              <a:t>%&gt;% pipe operator</a:t>
            </a:r>
          </a:p>
          <a:p>
            <a:pPr lvl="1"/>
            <a:endParaRPr lang="en-US" dirty="0"/>
          </a:p>
          <a:p>
            <a:r>
              <a:rPr lang="en-US" dirty="0"/>
              <a:t>Lets demonstrate these over a live R session, via the </a:t>
            </a:r>
            <a:r>
              <a:rPr lang="en-US" i="1" dirty="0" err="1"/>
              <a:t>mtcars</a:t>
            </a:r>
            <a:r>
              <a:rPr lang="en-US" i="1" dirty="0"/>
              <a:t> </a:t>
            </a:r>
            <a:r>
              <a:rPr lang="en-US" dirty="0"/>
              <a:t>dataset.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BD3F-B0EB-460D-B12C-DC32D058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5ED5-CF19-4EF4-A0F9-D5D8330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exercise folder open 02-Plotting.Rmd and start </a:t>
            </a:r>
          </a:p>
          <a:p>
            <a:pPr lvl="1"/>
            <a:r>
              <a:rPr lang="en-US" dirty="0"/>
              <a:t>“Exercise 1: the </a:t>
            </a:r>
            <a:r>
              <a:rPr lang="en-US" i="1" dirty="0"/>
              <a:t>google play</a:t>
            </a:r>
            <a:r>
              <a:rPr lang="en-US" dirty="0"/>
              <a:t> dataset”</a:t>
            </a:r>
          </a:p>
          <a:p>
            <a:r>
              <a:rPr lang="en-US" dirty="0"/>
              <a:t>Before starting, if you want a stable copy of your work, it is recommended you save it in a separate location (to not run it over when you git pull in the future)</a:t>
            </a:r>
          </a:p>
          <a:p>
            <a:endParaRPr lang="en-US" dirty="0"/>
          </a:p>
          <a:p>
            <a:r>
              <a:rPr lang="en-US" dirty="0"/>
              <a:t>After we solve the exercise together (or if you finished early on), continue to exercise 1.5 (related)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D11-AADC-4B18-BE13-2B28936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 exercise – how would you…(1)?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787B-96B1-404B-9E29-D07D3585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Use the ggplot2 cheat sheet</a:t>
            </a:r>
          </a:p>
          <a:p>
            <a:r>
              <a:rPr lang="en-US" sz="1800" dirty="0"/>
              <a:t>Answer in groups of 2-3</a:t>
            </a:r>
          </a:p>
          <a:p>
            <a:r>
              <a:rPr lang="en-US" sz="1800" dirty="0"/>
              <a:t>What are the </a:t>
            </a:r>
            <a:r>
              <a:rPr lang="en-US" sz="1800" b="1" dirty="0"/>
              <a:t>three</a:t>
            </a:r>
            <a:r>
              <a:rPr lang="en-US" sz="1800" dirty="0"/>
              <a:t> </a:t>
            </a:r>
            <a:r>
              <a:rPr lang="en-US" sz="1800" dirty="0" err="1"/>
              <a:t>geoms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required to produce this chart?</a:t>
            </a:r>
          </a:p>
          <a:p>
            <a:r>
              <a:rPr lang="en-US" sz="1800" dirty="0"/>
              <a:t>What are the aesthetic </a:t>
            </a:r>
            <a:br>
              <a:rPr lang="en-US" sz="1800" dirty="0"/>
            </a:br>
            <a:r>
              <a:rPr lang="en-US" sz="1800" dirty="0"/>
              <a:t>mappings?</a:t>
            </a:r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637F-A1EC-47F2-A63B-746BB242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B81D-412B-442C-84A6-A4FB46A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3D0D9-51F3-497C-85E1-FB414B12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13" y="2020824"/>
            <a:ext cx="666666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59E52-8AFC-435F-99EB-0C8D72A74802}"/>
              </a:ext>
            </a:extLst>
          </p:cNvPr>
          <p:cNvSpPr/>
          <p:nvPr/>
        </p:nvSpPr>
        <p:spPr>
          <a:xfrm>
            <a:off x="3997328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C116-6E38-48A8-AF6C-276DDF64211D}"/>
              </a:ext>
            </a:extLst>
          </p:cNvPr>
          <p:cNvSpPr/>
          <p:nvPr/>
        </p:nvSpPr>
        <p:spPr>
          <a:xfrm>
            <a:off x="2909140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543A3-7582-4518-99EB-B3BC33A9CDBE}"/>
              </a:ext>
            </a:extLst>
          </p:cNvPr>
          <p:cNvSpPr/>
          <p:nvPr/>
        </p:nvSpPr>
        <p:spPr>
          <a:xfrm>
            <a:off x="179369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78226-E789-4B5D-9C4A-377CA962484F}"/>
              </a:ext>
            </a:extLst>
          </p:cNvPr>
          <p:cNvSpPr txBox="1"/>
          <p:nvPr/>
        </p:nvSpPr>
        <p:spPr>
          <a:xfrm>
            <a:off x="66100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75F97-2B28-485A-A2EF-7F6E58DF5F42}"/>
              </a:ext>
            </a:extLst>
          </p:cNvPr>
          <p:cNvSpPr/>
          <p:nvPr/>
        </p:nvSpPr>
        <p:spPr>
          <a:xfrm>
            <a:off x="678254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5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D11-AADC-4B18-BE13-2B28936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 exercise – how would you…(2)?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787B-96B1-404B-9E29-D07D3585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TSLA (Tesla) stock closing price</a:t>
            </a:r>
          </a:p>
          <a:p>
            <a:r>
              <a:rPr lang="en-US" sz="1800" b="1" dirty="0"/>
              <a:t>Use the ggplot2 cheat sheet</a:t>
            </a:r>
          </a:p>
          <a:p>
            <a:r>
              <a:rPr lang="en-US" sz="1800" dirty="0"/>
              <a:t>Answer in groups of 2-3</a:t>
            </a:r>
          </a:p>
          <a:p>
            <a:r>
              <a:rPr lang="en-US" sz="1800" dirty="0"/>
              <a:t>What is the </a:t>
            </a:r>
            <a:r>
              <a:rPr lang="en-US" sz="1800" b="1" dirty="0"/>
              <a:t>one </a:t>
            </a:r>
            <a:r>
              <a:rPr lang="en-US" sz="1800" dirty="0" err="1"/>
              <a:t>geom</a:t>
            </a:r>
            <a:br>
              <a:rPr lang="en-US" sz="1800" dirty="0"/>
            </a:br>
            <a:r>
              <a:rPr lang="en-US" sz="1800" dirty="0"/>
              <a:t>required to produce this chart?</a:t>
            </a:r>
          </a:p>
          <a:p>
            <a:r>
              <a:rPr lang="en-US" sz="1800" dirty="0"/>
              <a:t>What are the aesthetic </a:t>
            </a:r>
            <a:br>
              <a:rPr lang="en-US" sz="1800" dirty="0"/>
            </a:br>
            <a:r>
              <a:rPr lang="en-US" sz="1800" dirty="0"/>
              <a:t>mappings?</a:t>
            </a:r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637F-A1EC-47F2-A63B-746BB242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B81D-412B-442C-84A6-A4FB46A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59E52-8AFC-435F-99EB-0C8D72A74802}"/>
              </a:ext>
            </a:extLst>
          </p:cNvPr>
          <p:cNvSpPr/>
          <p:nvPr/>
        </p:nvSpPr>
        <p:spPr>
          <a:xfrm>
            <a:off x="4549833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C116-6E38-48A8-AF6C-276DDF64211D}"/>
              </a:ext>
            </a:extLst>
          </p:cNvPr>
          <p:cNvSpPr/>
          <p:nvPr/>
        </p:nvSpPr>
        <p:spPr>
          <a:xfrm>
            <a:off x="3461645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543A3-7582-4518-99EB-B3BC33A9CDBE}"/>
              </a:ext>
            </a:extLst>
          </p:cNvPr>
          <p:cNvSpPr/>
          <p:nvPr/>
        </p:nvSpPr>
        <p:spPr>
          <a:xfrm>
            <a:off x="2346202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78226-E789-4B5D-9C4A-377CA962484F}"/>
              </a:ext>
            </a:extLst>
          </p:cNvPr>
          <p:cNvSpPr txBox="1"/>
          <p:nvPr/>
        </p:nvSpPr>
        <p:spPr>
          <a:xfrm>
            <a:off x="1213507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75F97-2B28-485A-A2EF-7F6E58DF5F42}"/>
              </a:ext>
            </a:extLst>
          </p:cNvPr>
          <p:cNvSpPr/>
          <p:nvPr/>
        </p:nvSpPr>
        <p:spPr>
          <a:xfrm>
            <a:off x="123075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E046C-4C7F-43EC-AE2A-B901FF20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6" r="27960"/>
          <a:stretch/>
        </p:blipFill>
        <p:spPr>
          <a:xfrm>
            <a:off x="8074325" y="1794551"/>
            <a:ext cx="294160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02-Plotting.Rmd, continue to exercise 2.</a:t>
            </a:r>
          </a:p>
          <a:p>
            <a:r>
              <a:rPr lang="en-US" dirty="0"/>
              <a:t>In 02-Plotting.Rmd, continue to exercise 3.</a:t>
            </a:r>
          </a:p>
          <a:p>
            <a:r>
              <a:rPr lang="en-US"/>
              <a:t>In 02-Plotting.Rmd, continue to exercise 4.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E88-D539-4C57-9CDC-55C46C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from  the previous unit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2839-7E49-4D42-811E-21F44A23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RStudio and got to know the environment</a:t>
            </a:r>
          </a:p>
          <a:p>
            <a:r>
              <a:rPr lang="en-US" dirty="0"/>
              <a:t>We cloned the repository, opened a new project, opened a new markdown</a:t>
            </a:r>
          </a:p>
          <a:p>
            <a:r>
              <a:rPr lang="en-US" dirty="0"/>
              <a:t>Understood the difference between scripts and </a:t>
            </a:r>
            <a:r>
              <a:rPr lang="en-US" dirty="0" err="1"/>
              <a:t>RMarkdown</a:t>
            </a:r>
            <a:endParaRPr lang="en-US" dirty="0"/>
          </a:p>
          <a:p>
            <a:r>
              <a:rPr lang="en-US" dirty="0"/>
              <a:t>We learned the base-r syntax, including loops, and functions</a:t>
            </a:r>
          </a:p>
          <a:p>
            <a:r>
              <a:rPr lang="en-US" dirty="0"/>
              <a:t>We created an example function which computes the </a:t>
            </a:r>
            <a:r>
              <a:rPr lang="en-US" dirty="0" err="1"/>
              <a:t>Fibonnacci</a:t>
            </a:r>
            <a:r>
              <a:rPr lang="en-US" dirty="0"/>
              <a:t> series, and we did that in two methods: recursion and a loop</a:t>
            </a:r>
          </a:p>
          <a:p>
            <a:r>
              <a:rPr lang="en-US" dirty="0"/>
              <a:t>We talked about debugging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83F0-8587-4A1A-82DC-B4FCEB31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7289-6ED6-4463-9E7D-54D0FDE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DF7DA0-91A8-4B95-B791-8D5BC33C8E5A}"/>
              </a:ext>
            </a:extLst>
          </p:cNvPr>
          <p:cNvSpPr/>
          <p:nvPr/>
        </p:nvSpPr>
        <p:spPr>
          <a:xfrm>
            <a:off x="1259457" y="5158596"/>
            <a:ext cx="9540815" cy="1013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Today we will be discussing visualizations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24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CD3-04B8-4097-963A-FD9A6EF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start with visualizations?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A9F-F570-4EBB-BA0A-059DA520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 “up to speed” with data exploration, the crucial triangle of the workflow, in which “Visualize” is a key part</a:t>
            </a:r>
          </a:p>
          <a:p>
            <a:r>
              <a:rPr lang="en-US" dirty="0"/>
              <a:t>Visualizations help our understanding but are also a key part in communicating</a:t>
            </a:r>
          </a:p>
          <a:p>
            <a:r>
              <a:rPr lang="en-US" dirty="0"/>
              <a:t>With charts you can generate leads for in-depth exploration</a:t>
            </a:r>
          </a:p>
          <a:p>
            <a:r>
              <a:rPr lang="en-US" dirty="0"/>
              <a:t>Sometimes to generate a plot we have to use some transformations, so you will see some transformations as well</a:t>
            </a:r>
            <a:endParaRPr lang="he-IL" dirty="0"/>
          </a:p>
          <a:p>
            <a:r>
              <a:rPr lang="en-US" dirty="0"/>
              <a:t>Why ggplot2? a very advanced and flexible interface, which is also based on a sound theory “the grammar of graphics”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1C05-EEDC-4DDC-83E6-87F5D1C6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1C4-E9B1-40BD-BE00-460B128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AE611-72DE-4C0E-AA91-606A02D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10" y="5415818"/>
            <a:ext cx="3599918" cy="1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“aesthetics”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1509</TotalTime>
  <Words>1414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Telling stories with charts – Mastering ggplot2</vt:lpstr>
      <vt:lpstr>Reminder from  the previous unit</vt:lpstr>
      <vt:lpstr>Why start with visualizations?</vt:lpstr>
      <vt:lpstr>Spot the “aesthetics”</vt:lpstr>
      <vt:lpstr>Let’s complicate things Spot the aesthetics (2)</vt:lpstr>
      <vt:lpstr>Even further</vt:lpstr>
      <vt:lpstr>Facets</vt:lpstr>
      <vt:lpstr>Stats</vt:lpstr>
      <vt:lpstr>Warning!</vt:lpstr>
      <vt:lpstr>Back to the “drawing board” Open up the ggplot2 cheat sheet and look at the left side of the first page</vt:lpstr>
      <vt:lpstr>Telling stories with charts</vt:lpstr>
      <vt:lpstr>tidyverse prerequisites</vt:lpstr>
      <vt:lpstr>Exercise</vt:lpstr>
      <vt:lpstr>Mini exercise – how would you…(1)?</vt:lpstr>
      <vt:lpstr>Mini exercise – how would you…(2)?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64</cp:revision>
  <dcterms:created xsi:type="dcterms:W3CDTF">2019-03-26T21:36:33Z</dcterms:created>
  <dcterms:modified xsi:type="dcterms:W3CDTF">2019-03-27T23:25:38Z</dcterms:modified>
</cp:coreProperties>
</file>