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43" autoAdjust="0"/>
  </p:normalViewPr>
  <p:slideViewPr>
    <p:cSldViewPr snapToGrid="0" showGuides="1">
      <p:cViewPr varScale="1">
        <p:scale>
          <a:sx n="103" d="100"/>
          <a:sy n="103" d="100"/>
        </p:scale>
        <p:origin x="828" y="108"/>
      </p:cViewPr>
      <p:guideLst>
        <p:guide orient="horz" pos="28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י"ז/אדר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bu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7480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Before we start… </a:t>
            </a:r>
            <a:br>
              <a:rPr lang="en-US" sz="4400" dirty="0"/>
            </a:br>
            <a:r>
              <a:rPr lang="en-US" sz="3200" dirty="0"/>
              <a:t>following the introduction lesson</a:t>
            </a:r>
            <a:br>
              <a:rPr lang="en-US" sz="3200" dirty="0"/>
            </a:br>
            <a:r>
              <a:rPr lang="en-US" sz="2000" dirty="0"/>
              <a:t>(This slide will be an exercise for the intermediate group)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exercise you opened up a new R project</a:t>
            </a:r>
          </a:p>
          <a:p>
            <a:pPr lvl="1"/>
            <a:r>
              <a:rPr lang="en-US" dirty="0"/>
              <a:t>R projects are a good practice, but why is that? answer the following questions</a:t>
            </a:r>
          </a:p>
          <a:p>
            <a:r>
              <a:rPr lang="en-US" dirty="0"/>
              <a:t>Explain why analysis should save scripts rather than environments.</a:t>
            </a:r>
          </a:p>
          <a:p>
            <a:r>
              <a:rPr lang="en-US" dirty="0"/>
              <a:t>Explain what a </a:t>
            </a:r>
            <a:r>
              <a:rPr lang="en-US" i="1" dirty="0"/>
              <a:t>working directory</a:t>
            </a:r>
            <a:r>
              <a:rPr lang="en-US" dirty="0"/>
              <a:t> is.</a:t>
            </a:r>
          </a:p>
          <a:p>
            <a:r>
              <a:rPr lang="en-US" dirty="0"/>
              <a:t>Why is </a:t>
            </a:r>
            <a:r>
              <a:rPr lang="en-US" i="1" dirty="0" err="1"/>
              <a:t>setwd</a:t>
            </a:r>
            <a:r>
              <a:rPr lang="en-US" i="1" dirty="0"/>
              <a:t>()</a:t>
            </a:r>
            <a:r>
              <a:rPr lang="en-US" dirty="0"/>
              <a:t> a bad idea to use in your scripts?</a:t>
            </a:r>
          </a:p>
          <a:p>
            <a:r>
              <a:rPr lang="en-US" dirty="0"/>
              <a:t>Explain the difference between an absolute path and a relative path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1934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94030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47650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425700" y="516890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5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Iterations (loops)</a:t>
            </a:r>
            <a:br>
              <a:rPr lang="en-US" sz="4000" dirty="0"/>
            </a:br>
            <a:r>
              <a:rPr lang="en-US" sz="3200" dirty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2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Iterations (loops)</a:t>
            </a:r>
            <a:br>
              <a:rPr lang="en-US" sz="4000" dirty="0"/>
            </a:br>
            <a:r>
              <a:rPr lang="en-US" sz="3200" dirty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32161" y="3773347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9618561" y="5555848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8341567" y="3796496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2425959" y="5509549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928458" y="2534508"/>
            <a:ext cx="10938076" cy="3634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Answers will appear here after a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0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(if…else if…else)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22734"/>
          </a:xfrm>
        </p:spPr>
        <p:txBody>
          <a:bodyPr/>
          <a:lstStyle/>
          <a:p>
            <a:r>
              <a:rPr lang="en-US" dirty="0"/>
              <a:t>Check a condition and decide what code should run</a:t>
            </a:r>
          </a:p>
          <a:p>
            <a:r>
              <a:rPr lang="en-US" dirty="0"/>
              <a:t>Very useful from within functions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217762"/>
            <a:ext cx="744252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(length(a)&lt;100){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short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(length(a) &lt; 1000)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medium sized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long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4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“01-Syntax, functions, loops, data </a:t>
            </a:r>
            <a:r>
              <a:rPr lang="en-US" dirty="0" err="1"/>
              <a:t>types.Rmd</a:t>
            </a:r>
            <a:r>
              <a:rPr lang="en-US" dirty="0"/>
              <a:t>” and start the exercise.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BA29-C55F-467A-A01E-13AD2800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522C-104D-4D09-8260-F9A800EE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bug is an error which makes your program/function crash or to not work properly</a:t>
            </a:r>
          </a:p>
          <a:p>
            <a:r>
              <a:rPr lang="en-US" dirty="0"/>
              <a:t>Sometimes, bugs are hard to identify and to locate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RStudio has some built-in tools to help us debug our code</a:t>
            </a:r>
          </a:p>
          <a:p>
            <a:pPr lvl="1"/>
            <a:r>
              <a:rPr lang="en-US" dirty="0"/>
              <a:t>Editor break points, next, step-in functions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1A6F8-C248-4BB6-9869-B5476BEA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46B7-FE09-4F76-890B-543C249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AC507-320C-4CE9-91CC-0BB22857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466" y="1"/>
            <a:ext cx="2357534" cy="185735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B33F7146-4B7D-4007-A5AF-FD9E6144598E}"/>
              </a:ext>
            </a:extLst>
          </p:cNvPr>
          <p:cNvSpPr txBox="1"/>
          <p:nvPr/>
        </p:nvSpPr>
        <p:spPr>
          <a:xfrm>
            <a:off x="10161030" y="156754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wikipedia</a:t>
            </a:r>
            <a:r>
              <a:rPr lang="en-US" sz="1100" dirty="0"/>
              <a:t>: software bug</a:t>
            </a:r>
            <a:endParaRPr lang="en-I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7423B0-3BE7-498F-ACD9-8AFBA50FE829}"/>
              </a:ext>
            </a:extLst>
          </p:cNvPr>
          <p:cNvSpPr/>
          <p:nvPr/>
        </p:nvSpPr>
        <p:spPr>
          <a:xfrm>
            <a:off x="1250302" y="3321698"/>
            <a:ext cx="173549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Realize you have a bug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D45035-6EB7-4BA1-9270-D920DC116073}"/>
              </a:ext>
            </a:extLst>
          </p:cNvPr>
          <p:cNvSpPr/>
          <p:nvPr/>
        </p:nvSpPr>
        <p:spPr>
          <a:xfrm>
            <a:off x="3800732" y="3321698"/>
            <a:ext cx="238546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it repeatable (</a:t>
            </a:r>
            <a:r>
              <a:rPr lang="en-US" dirty="0" err="1"/>
              <a:t>reprex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7BD6A0-6A73-4DE1-BAD9-98CA5133491E}"/>
              </a:ext>
            </a:extLst>
          </p:cNvPr>
          <p:cNvSpPr/>
          <p:nvPr/>
        </p:nvSpPr>
        <p:spPr>
          <a:xfrm>
            <a:off x="7001133" y="3321698"/>
            <a:ext cx="171366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out where it is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0405D3-5711-47FC-A857-AB09BFA119B4}"/>
              </a:ext>
            </a:extLst>
          </p:cNvPr>
          <p:cNvSpPr/>
          <p:nvPr/>
        </p:nvSpPr>
        <p:spPr>
          <a:xfrm>
            <a:off x="9529730" y="3321698"/>
            <a:ext cx="171366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it and test it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A09471-2226-4699-B66A-24510ED3A39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985796" y="3648270"/>
            <a:ext cx="81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ECB06-4441-454F-88DA-7BCDEA5476E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186196" y="3648270"/>
            <a:ext cx="81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0A8CC9-F2CD-49F4-A41D-16949DF6559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714793" y="3648270"/>
            <a:ext cx="81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A274FA-0609-4619-B669-3E1937B4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47" y="5000052"/>
            <a:ext cx="2925213" cy="1003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9B3043-F714-4C95-BDE1-40991D906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476" y="5140088"/>
            <a:ext cx="2534622" cy="7232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E4AB67-D1A9-40C9-A460-A39AA4F6E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133" y="5458722"/>
            <a:ext cx="4629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Syntax, functions, loops, and data types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types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2802194"/>
            <a:ext cx="2438400" cy="75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Syntax types</a:t>
            </a:r>
            <a:endParaRPr lang="he-IL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2116" y="2025444"/>
            <a:ext cx="2514928" cy="1485703"/>
            <a:chOff x="462116" y="2025444"/>
            <a:chExt cx="2514928" cy="1485703"/>
          </a:xfrm>
        </p:grpSpPr>
        <p:sp>
          <p:nvSpPr>
            <p:cNvPr id="9" name="Rounded Rectangle 8"/>
            <p:cNvSpPr/>
            <p:nvPr/>
          </p:nvSpPr>
          <p:spPr>
            <a:xfrm>
              <a:off x="462116" y="2025444"/>
              <a:ext cx="1671484" cy="6489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Loops</a:t>
              </a:r>
            </a:p>
            <a:p>
              <a:pPr algn="ctr"/>
              <a:r>
                <a:rPr lang="en-US" dirty="0"/>
                <a:t>(for, while)</a:t>
              </a:r>
              <a:endParaRPr lang="he-IL" dirty="0"/>
            </a:p>
          </p:txBody>
        </p:sp>
        <p:cxnSp>
          <p:nvCxnSpPr>
            <p:cNvPr id="31" name="Straight Connector 30"/>
            <p:cNvCxnSpPr>
              <a:stCxn id="7" idx="1"/>
              <a:endCxn id="9" idx="3"/>
            </p:cNvCxnSpPr>
            <p:nvPr/>
          </p:nvCxnSpPr>
          <p:spPr>
            <a:xfrm flipH="1" flipV="1">
              <a:off x="2133600" y="2349909"/>
              <a:ext cx="843444" cy="1161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52285" y="3511147"/>
            <a:ext cx="2524759" cy="2652659"/>
            <a:chOff x="452285" y="3511147"/>
            <a:chExt cx="2524759" cy="2652659"/>
          </a:xfrm>
        </p:grpSpPr>
        <p:grpSp>
          <p:nvGrpSpPr>
            <p:cNvPr id="15" name="Group 14"/>
            <p:cNvGrpSpPr/>
            <p:nvPr/>
          </p:nvGrpSpPr>
          <p:grpSpPr>
            <a:xfrm>
              <a:off x="452285" y="4636927"/>
              <a:ext cx="1809135" cy="1526879"/>
              <a:chOff x="196645" y="3586315"/>
              <a:chExt cx="1809135" cy="152687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793" y="3918508"/>
                <a:ext cx="1537987" cy="1194686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196645" y="3586315"/>
                <a:ext cx="1671484" cy="6489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Base plots</a:t>
                </a:r>
                <a:endParaRPr lang="he-IL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3" name="Straight Connector 32"/>
            <p:cNvCxnSpPr>
              <a:stCxn id="7" idx="1"/>
              <a:endCxn id="10" idx="3"/>
            </p:cNvCxnSpPr>
            <p:nvPr/>
          </p:nvCxnSpPr>
          <p:spPr>
            <a:xfrm flipH="1">
              <a:off x="2123769" y="3511147"/>
              <a:ext cx="853275" cy="1450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910350" y="2408904"/>
            <a:ext cx="1966450" cy="1575222"/>
            <a:chOff x="2910350" y="2408904"/>
            <a:chExt cx="1966450" cy="15752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44" y="3038168"/>
              <a:ext cx="1223058" cy="9459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10350" y="2408904"/>
              <a:ext cx="145905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dirty="0"/>
                <a:t>Base-</a:t>
              </a:r>
              <a:endParaRPr lang="he-IL" sz="3600" dirty="0"/>
            </a:p>
          </p:txBody>
        </p:sp>
        <p:cxnSp>
          <p:nvCxnSpPr>
            <p:cNvPr id="35" name="Straight Connector 34"/>
            <p:cNvCxnSpPr>
              <a:stCxn id="7" idx="3"/>
              <a:endCxn id="6" idx="1"/>
            </p:cNvCxnSpPr>
            <p:nvPr/>
          </p:nvCxnSpPr>
          <p:spPr>
            <a:xfrm flipV="1">
              <a:off x="4200102" y="3180736"/>
              <a:ext cx="676698" cy="330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143135" y="1435780"/>
            <a:ext cx="4881717" cy="4694632"/>
            <a:chOff x="7143135" y="1435780"/>
            <a:chExt cx="4881717" cy="46946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027" y="2946248"/>
              <a:ext cx="1012792" cy="116917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0064077" y="4569356"/>
              <a:ext cx="1665806" cy="1546724"/>
              <a:chOff x="10044412" y="4254725"/>
              <a:chExt cx="1665806" cy="154672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412" y="4552334"/>
                <a:ext cx="1608056" cy="124911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191" y="4254725"/>
                <a:ext cx="703027" cy="81488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891251" y="1435780"/>
              <a:ext cx="2133601" cy="1238593"/>
              <a:chOff x="9891251" y="1435780"/>
              <a:chExt cx="2133601" cy="123859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891251" y="2025444"/>
                <a:ext cx="1809135" cy="64892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Functional programming</a:t>
                </a:r>
                <a:endParaRPr lang="he-IL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8307" y="1435780"/>
                <a:ext cx="716545" cy="830556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713" y="4969351"/>
              <a:ext cx="1001682" cy="1161061"/>
            </a:xfrm>
            <a:prstGeom prst="rect">
              <a:avLst/>
            </a:prstGeom>
          </p:spPr>
        </p:pic>
        <p:cxnSp>
          <p:nvCxnSpPr>
            <p:cNvPr id="24" name="Straight Connector 23"/>
            <p:cNvCxnSpPr>
              <a:stCxn id="8" idx="2"/>
              <a:endCxn id="22" idx="0"/>
            </p:cNvCxnSpPr>
            <p:nvPr/>
          </p:nvCxnSpPr>
          <p:spPr>
            <a:xfrm flipH="1">
              <a:off x="8092554" y="4115418"/>
              <a:ext cx="672869" cy="85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7" idx="2"/>
            </p:cNvCxnSpPr>
            <p:nvPr/>
          </p:nvCxnSpPr>
          <p:spPr>
            <a:xfrm flipV="1">
              <a:off x="9281652" y="2674373"/>
              <a:ext cx="1514167" cy="599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3" idx="0"/>
            </p:cNvCxnSpPr>
            <p:nvPr/>
          </p:nvCxnSpPr>
          <p:spPr>
            <a:xfrm>
              <a:off x="9242323" y="3844413"/>
              <a:ext cx="1625782" cy="1022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3"/>
              <a:endCxn id="8" idx="1"/>
            </p:cNvCxnSpPr>
            <p:nvPr/>
          </p:nvCxnSpPr>
          <p:spPr>
            <a:xfrm>
              <a:off x="7315200" y="3180736"/>
              <a:ext cx="943827" cy="3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1" idx="3"/>
              <a:endCxn id="22" idx="1"/>
            </p:cNvCxnSpPr>
            <p:nvPr/>
          </p:nvCxnSpPr>
          <p:spPr>
            <a:xfrm>
              <a:off x="7143135" y="5535562"/>
              <a:ext cx="448578" cy="14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0" idx="3"/>
            </p:cNvCxnSpPr>
            <p:nvPr/>
          </p:nvCxnSpPr>
          <p:spPr>
            <a:xfrm flipH="1">
              <a:off x="7143135" y="3805084"/>
              <a:ext cx="1135626" cy="69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903406" y="3962400"/>
            <a:ext cx="3239729" cy="1927123"/>
            <a:chOff x="3903406" y="3962400"/>
            <a:chExt cx="3239729" cy="1927123"/>
          </a:xfrm>
        </p:grpSpPr>
        <p:grpSp>
          <p:nvGrpSpPr>
            <p:cNvPr id="49" name="Group 48"/>
            <p:cNvGrpSpPr/>
            <p:nvPr/>
          </p:nvGrpSpPr>
          <p:grpSpPr>
            <a:xfrm>
              <a:off x="5048864" y="4149213"/>
              <a:ext cx="2094271" cy="1740310"/>
              <a:chOff x="5048864" y="4149213"/>
              <a:chExt cx="2094271" cy="174031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48864" y="4149213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Functions, conditionals (if)</a:t>
                </a:r>
                <a:endParaRPr lang="he-IL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48864" y="5181601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Data types</a:t>
                </a:r>
                <a:endParaRPr lang="he-IL" dirty="0"/>
              </a:p>
            </p:txBody>
          </p:sp>
        </p:grpSp>
        <p:cxnSp>
          <p:nvCxnSpPr>
            <p:cNvPr id="55" name="Straight Connector 54"/>
            <p:cNvCxnSpPr>
              <a:endCxn id="20" idx="1"/>
            </p:cNvCxnSpPr>
            <p:nvPr/>
          </p:nvCxnSpPr>
          <p:spPr>
            <a:xfrm>
              <a:off x="4139381" y="3962400"/>
              <a:ext cx="909483" cy="54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1" idx="1"/>
            </p:cNvCxnSpPr>
            <p:nvPr/>
          </p:nvCxnSpPr>
          <p:spPr>
            <a:xfrm>
              <a:off x="3903406" y="4011561"/>
              <a:ext cx="1145458" cy="15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910348" y="1868130"/>
            <a:ext cx="217559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What we’re going </a:t>
            </a:r>
          </a:p>
          <a:p>
            <a:r>
              <a:rPr lang="en-US" dirty="0"/>
              <a:t>to focus on today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9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quiz, in pairs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</a:t>
            </a:r>
            <a:r>
              <a:rPr lang="en-US" b="1" dirty="0"/>
              <a:t>4</a:t>
            </a:r>
            <a:r>
              <a:rPr lang="en-US" dirty="0"/>
              <a:t> main base-r data types</a:t>
            </a:r>
          </a:p>
          <a:p>
            <a:pPr lvl="1"/>
            <a:r>
              <a:rPr lang="en-US" dirty="0"/>
              <a:t>Bonus if you can get that up to </a:t>
            </a:r>
            <a:r>
              <a:rPr lang="en-US" b="1" dirty="0"/>
              <a:t>6</a:t>
            </a:r>
          </a:p>
          <a:p>
            <a:pPr lvl="1"/>
            <a:r>
              <a:rPr lang="en-US" dirty="0"/>
              <a:t>Novice: you can guess by previous experience (e.g., with R or other programming languages or just general knowledge)</a:t>
            </a:r>
          </a:p>
          <a:p>
            <a:pPr lvl="1"/>
            <a:r>
              <a:rPr lang="en-US" dirty="0"/>
              <a:t>Intermediate: you should probably know this already…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Character (string)</a:t>
            </a:r>
          </a:p>
          <a:p>
            <a:r>
              <a:rPr lang="en-US" dirty="0"/>
              <a:t>Integer</a:t>
            </a:r>
            <a:endParaRPr lang="he-IL" dirty="0"/>
          </a:p>
          <a:p>
            <a:r>
              <a:rPr lang="en-US" dirty="0"/>
              <a:t>Numeric</a:t>
            </a:r>
          </a:p>
          <a:p>
            <a:r>
              <a:rPr lang="en-US" dirty="0"/>
              <a:t>Logical (Boolean)</a:t>
            </a:r>
          </a:p>
          <a:p>
            <a:endParaRPr lang="en-US" dirty="0"/>
          </a:p>
          <a:p>
            <a:r>
              <a:rPr lang="en-US" dirty="0"/>
              <a:t>POSIX (date)</a:t>
            </a:r>
          </a:p>
          <a:p>
            <a:r>
              <a:rPr lang="en-US" dirty="0"/>
              <a:t>factor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1884" y="2123768"/>
            <a:ext cx="10068232" cy="35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Answers will appear here after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16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types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data types can join together to form more complex structures such as: vectors, </a:t>
            </a:r>
            <a:r>
              <a:rPr lang="en-US" dirty="0" err="1"/>
              <a:t>data.frames</a:t>
            </a:r>
            <a:r>
              <a:rPr lang="en-US" dirty="0"/>
              <a:t>, matrix, or even more complex structures called lists</a:t>
            </a:r>
          </a:p>
          <a:p>
            <a:pPr lvl="1"/>
            <a:r>
              <a:rPr lang="en-US" dirty="0"/>
              <a:t>You will cover most of these in the next exercise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5511" y="3278700"/>
            <a:ext cx="1170038" cy="37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Vector:	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5510" y="3864078"/>
            <a:ext cx="3628103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Data frame: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42102"/>
              </p:ext>
            </p:extLst>
          </p:nvPr>
        </p:nvGraphicFramePr>
        <p:xfrm>
          <a:off x="1432228" y="4259279"/>
          <a:ext cx="4146770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9354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952652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31031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num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fact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logi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62671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9931"/>
              </p:ext>
            </p:extLst>
          </p:nvPr>
        </p:nvGraphicFramePr>
        <p:xfrm>
          <a:off x="2671098" y="3290444"/>
          <a:ext cx="242201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002">
                  <a:extLst>
                    <a:ext uri="{9D8B030D-6E8A-4147-A177-3AD203B41FA5}">
                      <a16:colId xmlns:a16="http://schemas.microsoft.com/office/drawing/2014/main" val="3502197700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510272593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506533778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385992046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905344832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819120881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8472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1928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449961" y="3303281"/>
            <a:ext cx="1091381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Matrix: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40905"/>
              </p:ext>
            </p:extLst>
          </p:nvPr>
        </p:nvGraphicFramePr>
        <p:xfrm>
          <a:off x="6525342" y="3689008"/>
          <a:ext cx="36313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276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49961" y="5653191"/>
            <a:ext cx="4001729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Lists: an arbitrary combination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68" y="5405378"/>
            <a:ext cx="870122" cy="12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value (“</a:t>
            </a:r>
            <a:r>
              <a:rPr lang="en-US" i="1" dirty="0"/>
              <a:t>NA</a:t>
            </a:r>
            <a:r>
              <a:rPr lang="en-US" dirty="0"/>
              <a:t>”)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NA</a:t>
            </a:r>
            <a:r>
              <a:rPr lang="en-US" sz="1800" dirty="0"/>
              <a:t> is short for Not Available (or not applicable).</a:t>
            </a:r>
          </a:p>
          <a:p>
            <a:r>
              <a:rPr lang="en-US" sz="1800" dirty="0"/>
              <a:t>Objects in R can have </a:t>
            </a:r>
            <a:r>
              <a:rPr lang="en-US" sz="1800" i="1" dirty="0"/>
              <a:t>NA</a:t>
            </a:r>
            <a:r>
              <a:rPr lang="en-US" sz="1800" dirty="0"/>
              <a:t> as a value, e.g., a vector like </a:t>
            </a:r>
            <a:r>
              <a:rPr lang="en-US" sz="1800" i="1" dirty="0"/>
              <a:t>c(1, 2, NA, 10, 3)</a:t>
            </a:r>
            <a:r>
              <a:rPr lang="en-US" sz="1800" dirty="0"/>
              <a:t>.</a:t>
            </a:r>
          </a:p>
          <a:p>
            <a:r>
              <a:rPr lang="en-US" sz="1800" dirty="0"/>
              <a:t>This happens a lot with data.</a:t>
            </a:r>
          </a:p>
          <a:p>
            <a:r>
              <a:rPr lang="en-US" sz="1800" dirty="0"/>
              <a:t>Can you guess what the following will yield?</a:t>
            </a:r>
          </a:p>
          <a:p>
            <a:pPr lvl="1"/>
            <a:r>
              <a:rPr lang="en-US" sz="1600" i="1" dirty="0"/>
              <a:t>NA + 1</a:t>
            </a:r>
          </a:p>
          <a:p>
            <a:pPr lvl="1"/>
            <a:r>
              <a:rPr lang="en-US" sz="1600" i="1" dirty="0"/>
              <a:t>NA * 1</a:t>
            </a:r>
          </a:p>
          <a:p>
            <a:pPr lvl="1"/>
            <a:r>
              <a:rPr lang="en-US" sz="1600" i="1" dirty="0"/>
              <a:t>NA * 0</a:t>
            </a:r>
          </a:p>
          <a:p>
            <a:pPr lvl="1"/>
            <a:r>
              <a:rPr lang="en-US" sz="1600" i="1" dirty="0"/>
              <a:t>NA ^ 0</a:t>
            </a:r>
          </a:p>
          <a:p>
            <a:pPr lvl="1"/>
            <a:r>
              <a:rPr lang="en-US" sz="1600" i="1" dirty="0"/>
              <a:t>is.na(NA)</a:t>
            </a:r>
          </a:p>
          <a:p>
            <a:r>
              <a:rPr lang="en-US" sz="1800" dirty="0"/>
              <a:t>Using R’s console check if you were right. Can you explain this behavior?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670613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597304" y="5729472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21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</a:t>
            </a:r>
            <a:r>
              <a:rPr lang="en-US" dirty="0"/>
              <a:t>, 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, NULL,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can work with infinite values </a:t>
            </a:r>
            <a:r>
              <a:rPr lang="en-US" i="1" dirty="0" err="1"/>
              <a:t>Inf</a:t>
            </a:r>
            <a:r>
              <a:rPr lang="en-US" dirty="0"/>
              <a:t>, -</a:t>
            </a:r>
            <a:r>
              <a:rPr lang="en-US" i="1" dirty="0" err="1"/>
              <a:t>Inf</a:t>
            </a:r>
            <a:endParaRPr lang="en-US" i="1" dirty="0"/>
          </a:p>
          <a:p>
            <a:pPr lvl="1"/>
            <a:r>
              <a:rPr lang="en-US" dirty="0"/>
              <a:t>What are they useful for?</a:t>
            </a:r>
          </a:p>
          <a:p>
            <a:r>
              <a:rPr lang="en-US" i="1" dirty="0" err="1"/>
              <a:t>NaN</a:t>
            </a:r>
            <a:r>
              <a:rPr lang="en-US" dirty="0"/>
              <a:t> is Not a Number (i.e., </a:t>
            </a:r>
            <a:r>
              <a:rPr lang="en-US" i="1" dirty="0"/>
              <a:t>log</a:t>
            </a:r>
            <a:r>
              <a:rPr lang="en-US" dirty="0"/>
              <a:t>(-</a:t>
            </a:r>
            <a:r>
              <a:rPr lang="en-US" i="1" dirty="0" err="1"/>
              <a:t>Inf</a:t>
            </a:r>
            <a:r>
              <a:rPr lang="en-US" dirty="0"/>
              <a:t>), </a:t>
            </a:r>
            <a:r>
              <a:rPr lang="en-US" i="1" dirty="0" err="1"/>
              <a:t>Inf</a:t>
            </a:r>
            <a:r>
              <a:rPr lang="en-US" i="1" dirty="0"/>
              <a:t>*0</a:t>
            </a:r>
            <a:r>
              <a:rPr lang="en-US" dirty="0"/>
              <a:t>)</a:t>
            </a:r>
          </a:p>
          <a:p>
            <a:r>
              <a:rPr lang="en-US" i="1" dirty="0"/>
              <a:t>NULL</a:t>
            </a:r>
            <a:r>
              <a:rPr lang="en-US" dirty="0"/>
              <a:t> is a null value, it can be used to initialize variables, or used as a return value for functions when they fail or yield no other result</a:t>
            </a:r>
          </a:p>
          <a:p>
            <a:r>
              <a:rPr lang="en-US" dirty="0"/>
              <a:t>A set of base-r functions can help us handle these special values:</a:t>
            </a:r>
          </a:p>
          <a:p>
            <a:pPr lvl="1"/>
            <a:r>
              <a:rPr lang="en-US" i="1" dirty="0"/>
              <a:t>is.na</a:t>
            </a:r>
          </a:p>
          <a:p>
            <a:pPr lvl="1"/>
            <a:r>
              <a:rPr lang="en-US" i="1" dirty="0" err="1"/>
              <a:t>is.finite</a:t>
            </a:r>
            <a:endParaRPr lang="en-US" i="1" dirty="0"/>
          </a:p>
          <a:p>
            <a:pPr lvl="1"/>
            <a:r>
              <a:rPr lang="en-US" i="1" dirty="0" err="1"/>
              <a:t>is.infinite</a:t>
            </a:r>
            <a:endParaRPr lang="en-US" i="1" dirty="0"/>
          </a:p>
          <a:p>
            <a:pPr lvl="1"/>
            <a:r>
              <a:rPr lang="en-US" i="1" dirty="0" err="1"/>
              <a:t>is.null</a:t>
            </a:r>
            <a:endParaRPr lang="en-US" i="1" dirty="0"/>
          </a:p>
          <a:p>
            <a:pPr lvl="1"/>
            <a:r>
              <a:rPr lang="en-US" i="1" dirty="0" err="1"/>
              <a:t>is.nan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code you write </a:t>
            </a:r>
            <a:r>
              <a:rPr lang="en-US" b="1" dirty="0"/>
              <a:t>once</a:t>
            </a:r>
            <a:r>
              <a:rPr lang="en-US" dirty="0"/>
              <a:t> when you want to use it </a:t>
            </a:r>
            <a:r>
              <a:rPr lang="en-US" b="1" dirty="0"/>
              <a:t>many times</a:t>
            </a:r>
            <a:r>
              <a:rPr lang="en-US" dirty="0"/>
              <a:t> perhaps with some variations. For example:</a:t>
            </a:r>
            <a:endParaRPr lang="he-I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067290"/>
            <a:ext cx="578734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function(number){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number + 1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720314" y="3020992"/>
            <a:ext cx="277792" cy="1469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8368496" y="3588152"/>
            <a:ext cx="22669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function definition</a:t>
            </a:r>
            <a:endParaRPr lang="he-IL" dirty="0"/>
          </a:p>
        </p:txBody>
      </p:sp>
      <p:sp>
        <p:nvSpPr>
          <p:cNvPr id="9" name="Right Brace 8"/>
          <p:cNvSpPr/>
          <p:nvPr/>
        </p:nvSpPr>
        <p:spPr>
          <a:xfrm>
            <a:off x="7720314" y="4872944"/>
            <a:ext cx="277792" cy="937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8368496" y="5139154"/>
            <a:ext cx="18582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function usage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72" y="0"/>
            <a:ext cx="3860728" cy="12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514</TotalTime>
  <Words>1145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Before we start…  following the introduction lesson (This slide will be an exercise for the intermediate group)</vt:lpstr>
      <vt:lpstr>Syntax, functions, loops, and data types</vt:lpstr>
      <vt:lpstr>Syntax types</vt:lpstr>
      <vt:lpstr>A short quiz, in pairs</vt:lpstr>
      <vt:lpstr>PowerPoint Presentation</vt:lpstr>
      <vt:lpstr>How data types work?</vt:lpstr>
      <vt:lpstr>The missing value (“NA”)</vt:lpstr>
      <vt:lpstr>Inf, -Inf, NaN, NULL, </vt:lpstr>
      <vt:lpstr>How functions work?</vt:lpstr>
      <vt:lpstr>Iterations (loops) Which of the following are iterations?</vt:lpstr>
      <vt:lpstr>Iterations (loops) Which of the following are iterations?</vt:lpstr>
      <vt:lpstr>Conditionals (if…else if…else)</vt:lpstr>
      <vt:lpstr>Time for some exercise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134</cp:revision>
  <dcterms:created xsi:type="dcterms:W3CDTF">2019-03-21T08:27:23Z</dcterms:created>
  <dcterms:modified xsi:type="dcterms:W3CDTF">2019-03-24T21:19:12Z</dcterms:modified>
</cp:coreProperties>
</file>