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23" autoAdjust="0"/>
  </p:normalViewPr>
  <p:slideViewPr>
    <p:cSldViewPr snapToGrid="0" showGuides="1">
      <p:cViewPr varScale="1">
        <p:scale>
          <a:sx n="37" d="100"/>
          <a:sy n="37" d="100"/>
        </p:scale>
        <p:origin x="1387" y="48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-3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R-Base – the “bare bone R”</a:t>
            </a:r>
          </a:p>
          <a:p>
            <a:r>
              <a:rPr lang="en-US" dirty="0" smtClean="0"/>
              <a:t>functions – extend the base capabilities</a:t>
            </a:r>
          </a:p>
          <a:p>
            <a:r>
              <a:rPr lang="en-US" dirty="0" err="1" smtClean="0"/>
              <a:t>str_to_lower</a:t>
            </a:r>
            <a:r>
              <a:rPr lang="en-US" dirty="0" smtClean="0"/>
              <a:t>() takes an “UPPERCASE” and turns it to “uppercase”</a:t>
            </a:r>
          </a:p>
          <a:p>
            <a:r>
              <a:rPr lang="en-US" dirty="0" smtClean="0"/>
              <a:t>packages – wraps together a set of functions with a shared vision </a:t>
            </a:r>
          </a:p>
          <a:p>
            <a:r>
              <a:rPr lang="en-US" dirty="0" smtClean="0"/>
              <a:t>(e.g., </a:t>
            </a:r>
            <a:r>
              <a:rPr lang="en-US" dirty="0" err="1" smtClean="0"/>
              <a:t>stringr</a:t>
            </a:r>
            <a:r>
              <a:rPr lang="en-US" dirty="0" smtClean="0"/>
              <a:t> contains functions for working with strings)</a:t>
            </a:r>
          </a:p>
          <a:p>
            <a:r>
              <a:rPr lang="en-US" dirty="0" smtClean="0"/>
              <a:t>scripts – contains code that R can run (.R files)</a:t>
            </a:r>
          </a:p>
          <a:p>
            <a:r>
              <a:rPr lang="en-US" dirty="0" err="1" smtClean="0"/>
              <a:t>Rmarkdown</a:t>
            </a:r>
            <a:r>
              <a:rPr lang="en-US" dirty="0" smtClean="0"/>
              <a:t> – combination of code and text formatted documentation</a:t>
            </a:r>
          </a:p>
          <a:p>
            <a:r>
              <a:rPr lang="en-US" dirty="0" smtClean="0"/>
              <a:t>R Studio IDE – an environment for working with R</a:t>
            </a:r>
          </a:p>
          <a:p>
            <a:r>
              <a:rPr lang="en-US" dirty="0" smtClean="0"/>
              <a:t>Which adds a lot of functionality for the programmer’s convenience</a:t>
            </a:r>
          </a:p>
          <a:p>
            <a:r>
              <a:rPr lang="en-US" dirty="0" err="1" smtClean="0"/>
              <a:t>gui</a:t>
            </a:r>
            <a:r>
              <a:rPr lang="en-US" dirty="0" smtClean="0"/>
              <a:t> (shiny) and </a:t>
            </a:r>
            <a:r>
              <a:rPr lang="en-US" dirty="0" err="1" smtClean="0"/>
              <a:t>api</a:t>
            </a:r>
            <a:r>
              <a:rPr lang="en-US" dirty="0" smtClean="0"/>
              <a:t> (</a:t>
            </a:r>
            <a:r>
              <a:rPr lang="en-US" dirty="0" err="1" smtClean="0"/>
              <a:t>plumbr</a:t>
            </a:r>
            <a:r>
              <a:rPr lang="en-US" smtClean="0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adisarid/Riskified_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" TargetMode="External"/><Relationship Id="rId5" Type="http://schemas.openxmlformats.org/officeDocument/2006/relationships/hyperlink" Target="https://r-bloggers.com/" TargetMode="External"/><Relationship Id="rId4" Type="http://schemas.openxmlformats.org/officeDocument/2006/relationships/hyperlink" Target="https://www.rstudio.com/resources/cheatsheet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Riskified</a:t>
            </a:r>
            <a:r>
              <a:rPr lang="en-US" dirty="0" smtClean="0"/>
              <a:t> R training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</a:t>
            </a:r>
            <a:r>
              <a:rPr lang="en-US" dirty="0" smtClean="0"/>
              <a:t>graphics </a:t>
            </a:r>
            <a:br>
              <a:rPr lang="en-US" dirty="0" smtClean="0"/>
            </a:br>
            <a:r>
              <a:rPr lang="en-US" dirty="0" smtClean="0"/>
              <a:t>(r-project.org)</a:t>
            </a:r>
          </a:p>
          <a:p>
            <a:r>
              <a:rPr lang="en-US" dirty="0" smtClean="0"/>
              <a:t>An analogy I adopted (from Garret </a:t>
            </a:r>
            <a:r>
              <a:rPr lang="en-US" dirty="0" err="1" smtClean="0"/>
              <a:t>Grolemund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1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Packages</a:t>
            </a:r>
          </a:p>
          <a:p>
            <a:pPr algn="ctr"/>
            <a:r>
              <a:rPr lang="en-US" dirty="0" smtClean="0"/>
              <a:t>(e.g. </a:t>
            </a:r>
            <a:r>
              <a:rPr lang="en-US" dirty="0" err="1" smtClean="0"/>
              <a:t>stringr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functions</a:t>
            </a:r>
          </a:p>
          <a:p>
            <a:pPr algn="ctr"/>
            <a:r>
              <a:rPr lang="en-US" dirty="0" smtClean="0"/>
              <a:t>(e.g., </a:t>
            </a:r>
            <a:r>
              <a:rPr lang="en-US" dirty="0" err="1" smtClean="0"/>
              <a:t>str_to_lower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str_replace</a:t>
            </a:r>
            <a:r>
              <a:rPr lang="en-US" dirty="0" smtClean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.R files</a:t>
            </a:r>
          </a:p>
          <a:p>
            <a:pPr algn="ctr"/>
            <a:r>
              <a:rPr lang="en-US" dirty="0" smtClean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Rmd</a:t>
              </a:r>
              <a:r>
                <a:rPr lang="en-US" dirty="0" smtClean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– 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Professional: Market Research, Data Scientist, Operations Research, Educator</a:t>
            </a:r>
          </a:p>
          <a:p>
            <a:r>
              <a:rPr lang="en-US" dirty="0" smtClean="0"/>
              <a:t>Academia: Mathematics, Statistics and Operations Research (</a:t>
            </a:r>
            <a:r>
              <a:rPr lang="en-US" dirty="0" err="1" smtClean="0"/>
              <a:t>Bsc</a:t>
            </a:r>
            <a:r>
              <a:rPr lang="en-US" dirty="0" smtClean="0"/>
              <a:t>, MA, </a:t>
            </a:r>
            <a:r>
              <a:rPr lang="en-US" dirty="0" err="1" smtClean="0"/>
              <a:t>Phd</a:t>
            </a:r>
            <a:r>
              <a:rPr lang="en-US" dirty="0" smtClean="0"/>
              <a:t>-in-process)</a:t>
            </a:r>
          </a:p>
          <a:p>
            <a:r>
              <a:rPr lang="en-US" dirty="0" smtClean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Novice: </a:t>
            </a:r>
          </a:p>
          <a:p>
            <a:pPr lvl="1"/>
            <a:r>
              <a:rPr lang="en-US" dirty="0" smtClean="0"/>
              <a:t>I’m not afraid to use R. </a:t>
            </a:r>
          </a:p>
          <a:p>
            <a:pPr lvl="1"/>
            <a:r>
              <a:rPr lang="en-US" dirty="0" smtClean="0"/>
              <a:t>When I have a problem with data, I will be comfortable using R to solve it.</a:t>
            </a:r>
          </a:p>
          <a:p>
            <a:pPr lvl="1"/>
            <a:endParaRPr lang="en-US" dirty="0"/>
          </a:p>
          <a:p>
            <a:r>
              <a:rPr lang="en-US" dirty="0" smtClean="0"/>
              <a:t>Intermediate:</a:t>
            </a:r>
          </a:p>
          <a:p>
            <a:pPr lvl="1"/>
            <a:r>
              <a:rPr lang="en-US" dirty="0"/>
              <a:t>Formal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Strengthen the basics (functions, iterations)</a:t>
            </a:r>
          </a:p>
          <a:p>
            <a:pPr lvl="1"/>
            <a:r>
              <a:rPr lang="en-US" dirty="0" smtClean="0"/>
              <a:t>Get everyone on the same page of state-of-the-art</a:t>
            </a:r>
          </a:p>
          <a:p>
            <a:pPr lvl="2"/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tidyr</a:t>
            </a:r>
            <a:r>
              <a:rPr lang="en-US" dirty="0" smtClean="0"/>
              <a:t>, ggplot2, </a:t>
            </a:r>
            <a:r>
              <a:rPr lang="en-US" dirty="0" err="1" smtClean="0"/>
              <a:t>purrr</a:t>
            </a:r>
            <a:r>
              <a:rPr lang="en-US" dirty="0" smtClean="0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414000" y="1793240"/>
            <a:ext cx="1300480" cy="1341120"/>
            <a:chOff x="10820400" y="1818640"/>
            <a:chExt cx="1300480" cy="1341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86160" y="2171192"/>
              <a:ext cx="600456" cy="600456"/>
            </a:xfrm>
            <a:prstGeom prst="rect">
              <a:avLst/>
            </a:prstGeom>
          </p:spPr>
        </p:pic>
        <p:sp>
          <p:nvSpPr>
            <p:cNvPr id="7" name="Multiply 6"/>
            <p:cNvSpPr/>
            <p:nvPr/>
          </p:nvSpPr>
          <p:spPr>
            <a:xfrm>
              <a:off x="10820400" y="1818640"/>
              <a:ext cx="1300480" cy="1341120"/>
            </a:xfrm>
            <a:prstGeom prst="mathMultiply">
              <a:avLst>
                <a:gd name="adj1" fmla="val 8676"/>
              </a:avLst>
            </a:prstGeom>
            <a:solidFill>
              <a:srgbClr val="A54D74">
                <a:alpha val="34118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451025" y="4472658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The data science process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IDE, Base Syntax</a:t>
            </a:r>
          </a:p>
          <a:p>
            <a:r>
              <a:rPr lang="en-US" dirty="0" smtClean="0"/>
              <a:t>Visualization (telling stories with charts)</a:t>
            </a:r>
          </a:p>
          <a:p>
            <a:pPr lvl="1"/>
            <a:r>
              <a:rPr lang="en-US" dirty="0" smtClean="0"/>
              <a:t>ggplot2 – theory and practice</a:t>
            </a:r>
          </a:p>
          <a:p>
            <a:r>
              <a:rPr lang="en-US" dirty="0" err="1" smtClean="0"/>
              <a:t>Intrdoduction</a:t>
            </a:r>
            <a:r>
              <a:rPr lang="en-US" dirty="0" smtClean="0"/>
              <a:t> to </a:t>
            </a:r>
            <a:r>
              <a:rPr lang="en-US" dirty="0" err="1" smtClean="0"/>
              <a:t>tidyverse</a:t>
            </a:r>
            <a:endParaRPr lang="en-US" dirty="0" smtClean="0"/>
          </a:p>
          <a:p>
            <a:r>
              <a:rPr lang="en-US" dirty="0" smtClean="0"/>
              <a:t>Solving business problems </a:t>
            </a:r>
          </a:p>
          <a:p>
            <a:pPr lvl="1"/>
            <a:r>
              <a:rPr lang="en-US" dirty="0" smtClean="0"/>
              <a:t>Modelling, optimization, classification/regression ROC</a:t>
            </a:r>
          </a:p>
          <a:p>
            <a:r>
              <a:rPr lang="en-US" dirty="0" smtClean="0"/>
              <a:t>Iterations </a:t>
            </a:r>
            <a:r>
              <a:rPr lang="en-US" dirty="0" err="1" smtClean="0"/>
              <a:t>purrr-ing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Functional programming with and iterations with map)</a:t>
            </a:r>
          </a:p>
          <a:p>
            <a:r>
              <a:rPr lang="en-US" dirty="0" smtClean="0"/>
              <a:t>Additional topics – as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</a:t>
            </a:r>
            <a:r>
              <a:rPr lang="en-US" dirty="0" smtClean="0"/>
              <a:t>. To download (clone) it, use: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https://github.com/adisarid/Riskified_training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Riskified_training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pull updates use (inside the directory):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 smtClean="0"/>
              <a:t>(Consider forking your own copy)</a:t>
            </a:r>
          </a:p>
          <a:p>
            <a:r>
              <a:rPr lang="en-US" dirty="0" smtClean="0"/>
              <a:t>Sticky notes</a:t>
            </a:r>
            <a:endParaRPr lang="en-US" dirty="0"/>
          </a:p>
          <a:p>
            <a:r>
              <a:rPr lang="en-US" dirty="0" smtClean="0"/>
              <a:t>Please make sure you have:</a:t>
            </a:r>
          </a:p>
          <a:p>
            <a:pPr lvl="1"/>
            <a:r>
              <a:rPr lang="en-US" dirty="0" smtClean="0"/>
              <a:t>Latest R (</a:t>
            </a:r>
            <a:r>
              <a:rPr lang="en-US" dirty="0"/>
              <a:t>3.5.3)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IDE (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https://git-scm.com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Enthusiasm and </a:t>
            </a:r>
            <a:r>
              <a:rPr lang="en-US" dirty="0" err="1" smtClean="0"/>
              <a:t>curiousity</a:t>
            </a:r>
            <a:r>
              <a:rPr lang="en-US" dirty="0" smtClean="0"/>
              <a:t>! (it’s going to be fun)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90" y="3540760"/>
            <a:ext cx="1608024" cy="122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 by Hadley Wickham &amp; Garrett </a:t>
            </a:r>
            <a:r>
              <a:rPr lang="en-US" dirty="0" err="1"/>
              <a:t>Grolemund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https://r4ds.had.co.nz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Advanced R by Hadley Wickham: </a:t>
            </a:r>
            <a:r>
              <a:rPr lang="en-US" dirty="0">
                <a:hlinkClick r:id="rId3"/>
              </a:rPr>
              <a:t>https://adv-r.hadley.nz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err="1" smtClean="0"/>
              <a:t>cheatsheets</a:t>
            </a:r>
            <a:r>
              <a:rPr lang="en-US" dirty="0" smtClean="0"/>
              <a:t> (dead tree copies </a:t>
            </a:r>
            <a:r>
              <a:rPr lang="en-US" dirty="0"/>
              <a:t>+ 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Sign-up to </a:t>
            </a:r>
            <a:r>
              <a:rPr lang="en-US" dirty="0" smtClean="0">
                <a:hlinkClick r:id="rId5"/>
              </a:rPr>
              <a:t>R-Bloggers</a:t>
            </a:r>
            <a:r>
              <a:rPr lang="en-US" dirty="0" smtClean="0"/>
              <a:t> mailing list</a:t>
            </a:r>
          </a:p>
          <a:p>
            <a:r>
              <a:rPr lang="en-US" dirty="0" smtClean="0"/>
              <a:t>We will use a lot of data sets from </a:t>
            </a:r>
            <a:r>
              <a:rPr lang="en-US" dirty="0" err="1" smtClean="0">
                <a:hlinkClick r:id="rId6"/>
              </a:rPr>
              <a:t>kaggle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 smtClean="0"/>
              <a:t>Of a data science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 smtClean="0"/>
              <a:t>Gathering and preparing data</a:t>
            </a:r>
          </a:p>
          <a:p>
            <a:pPr lvl="1"/>
            <a:r>
              <a:rPr lang="en-US" sz="2200" dirty="0" smtClean="0"/>
              <a:t>Visualizing</a:t>
            </a:r>
          </a:p>
          <a:p>
            <a:pPr lvl="1"/>
            <a:r>
              <a:rPr lang="en-US" sz="2200" dirty="0" smtClean="0"/>
              <a:t>Finding insights</a:t>
            </a:r>
          </a:p>
          <a:p>
            <a:pPr lvl="1"/>
            <a:r>
              <a:rPr lang="en-US" sz="2200" dirty="0" smtClean="0"/>
              <a:t>Building models</a:t>
            </a:r>
          </a:p>
          <a:p>
            <a:pPr lvl="1"/>
            <a:r>
              <a:rPr lang="en-US" sz="2200" dirty="0" smtClean="0"/>
              <a:t>Putting things into production</a:t>
            </a:r>
          </a:p>
          <a:p>
            <a:pPr lvl="1"/>
            <a:r>
              <a:rPr lang="en-US" sz="2200" dirty="0" smtClean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Here’s what 45,000+ </a:t>
            </a:r>
            <a:r>
              <a:rPr lang="en-US" sz="4400" dirty="0" err="1" smtClean="0"/>
              <a:t>kaggle</a:t>
            </a:r>
            <a:r>
              <a:rPr lang="en-US" sz="4400" dirty="0" smtClean="0"/>
              <a:t> members thought </a:t>
            </a:r>
            <a:r>
              <a:rPr lang="en-US" sz="2400" dirty="0" smtClean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214</TotalTime>
  <Words>638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Riskified R training</vt:lpstr>
      <vt:lpstr>Instructor – Adi Sarid</vt:lpstr>
      <vt:lpstr>Course goals</vt:lpstr>
      <vt:lpstr>What will we learn?</vt:lpstr>
      <vt:lpstr>How will we learn?</vt:lpstr>
      <vt:lpstr>Additional sources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What is R? </vt:lpstr>
      <vt:lpstr>Some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57</cp:revision>
  <dcterms:created xsi:type="dcterms:W3CDTF">2019-03-21T08:27:23Z</dcterms:created>
  <dcterms:modified xsi:type="dcterms:W3CDTF">2019-03-21T12:04:09Z</dcterms:modified>
</cp:coreProperties>
</file>