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5" r:id="rId4"/>
    <p:sldId id="289" r:id="rId5"/>
    <p:sldId id="302" r:id="rId6"/>
    <p:sldId id="277" r:id="rId7"/>
    <p:sldId id="303" r:id="rId8"/>
    <p:sldId id="284" r:id="rId9"/>
    <p:sldId id="292" r:id="rId10"/>
    <p:sldId id="293" r:id="rId11"/>
    <p:sldId id="294" r:id="rId12"/>
    <p:sldId id="295" r:id="rId13"/>
    <p:sldId id="304" r:id="rId14"/>
    <p:sldId id="299" r:id="rId15"/>
    <p:sldId id="298" r:id="rId16"/>
    <p:sldId id="300" r:id="rId17"/>
    <p:sldId id="290" r:id="rId18"/>
    <p:sldId id="282" r:id="rId19"/>
    <p:sldId id="285" r:id="rId20"/>
    <p:sldId id="286" r:id="rId21"/>
    <p:sldId id="263" r:id="rId22"/>
    <p:sldId id="265" r:id="rId23"/>
    <p:sldId id="267" r:id="rId24"/>
    <p:sldId id="262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Runtime</a:t>
            </a:r>
            <a:r>
              <a:rPr lang="de-CH" baseline="0"/>
              <a:t> per round divided by avg runtime of Algo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Tabelle1!$A$40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Tabelle1!$B$40:$S$40</c:f>
              <c:numCache>
                <c:formatCode>General</c:formatCode>
                <c:ptCount val="18"/>
                <c:pt idx="0">
                  <c:v>0</c:v>
                </c:pt>
                <c:pt idx="1">
                  <c:v>0.32389796093858925</c:v>
                </c:pt>
                <c:pt idx="2">
                  <c:v>0.38204890471699404</c:v>
                </c:pt>
                <c:pt idx="3">
                  <c:v>0.47578930760481475</c:v>
                </c:pt>
                <c:pt idx="4">
                  <c:v>0.53595368760745254</c:v>
                </c:pt>
                <c:pt idx="5">
                  <c:v>0.69568627043503584</c:v>
                </c:pt>
                <c:pt idx="6">
                  <c:v>0.79850890341065395</c:v>
                </c:pt>
                <c:pt idx="7">
                  <c:v>0.93726207198224243</c:v>
                </c:pt>
                <c:pt idx="8">
                  <c:v>0.95800022227502146</c:v>
                </c:pt>
                <c:pt idx="9">
                  <c:v>1.0580059158984432</c:v>
                </c:pt>
                <c:pt idx="10">
                  <c:v>1.2285206543081673</c:v>
                </c:pt>
                <c:pt idx="11">
                  <c:v>1.4162933471503047</c:v>
                </c:pt>
                <c:pt idx="12">
                  <c:v>1.3326945595295969</c:v>
                </c:pt>
                <c:pt idx="13">
                  <c:v>1.6292270113597365</c:v>
                </c:pt>
                <c:pt idx="14">
                  <c:v>1.6326847608255877</c:v>
                </c:pt>
                <c:pt idx="15">
                  <c:v>1.6921509420691005</c:v>
                </c:pt>
                <c:pt idx="16">
                  <c:v>1.95435856654865</c:v>
                </c:pt>
                <c:pt idx="17">
                  <c:v>0.94891691333963113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37E-9AB1-93028409757A}"/>
            </c:ext>
          </c:extLst>
        </c:ser>
        <c:ser>
          <c:idx val="1"/>
          <c:order val="1"/>
          <c:tx>
            <c:strRef>
              <c:f>Tabelle1!$A$41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Tabelle1!$B$41:$S$41</c:f>
              <c:numCache>
                <c:formatCode>0.00E+00</c:formatCode>
                <c:ptCount val="18"/>
                <c:pt idx="0">
                  <c:v>3.7774880472386075E-5</c:v>
                </c:pt>
                <c:pt idx="1">
                  <c:v>8.1976016635954219E-2</c:v>
                </c:pt>
                <c:pt idx="2">
                  <c:v>0.14171919780271811</c:v>
                </c:pt>
                <c:pt idx="3">
                  <c:v>0.26193627443164985</c:v>
                </c:pt>
                <c:pt idx="4">
                  <c:v>0.37296881197740306</c:v>
                </c:pt>
                <c:pt idx="5">
                  <c:v>0.52063933047022026</c:v>
                </c:pt>
                <c:pt idx="6">
                  <c:v>0.70645211632022109</c:v>
                </c:pt>
                <c:pt idx="7">
                  <c:v>0.86903951837703342</c:v>
                </c:pt>
                <c:pt idx="8">
                  <c:v>1.0703601159161655</c:v>
                </c:pt>
                <c:pt idx="9">
                  <c:v>1.2516262495533619</c:v>
                </c:pt>
                <c:pt idx="10">
                  <c:v>1.4215366089989476</c:v>
                </c:pt>
                <c:pt idx="11">
                  <c:v>1.4701837920149146</c:v>
                </c:pt>
                <c:pt idx="12">
                  <c:v>1.6246033009589973</c:v>
                </c:pt>
                <c:pt idx="13">
                  <c:v>1.6465435767013883</c:v>
                </c:pt>
                <c:pt idx="14">
                  <c:v>1.7493337907953272</c:v>
                </c:pt>
                <c:pt idx="15">
                  <c:v>1.8466068597868461</c:v>
                </c:pt>
                <c:pt idx="16">
                  <c:v>2.0362804587226426</c:v>
                </c:pt>
                <c:pt idx="17">
                  <c:v>0.928156205655713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37E-9AB1-93028409757A}"/>
            </c:ext>
          </c:extLst>
        </c:ser>
        <c:ser>
          <c:idx val="2"/>
          <c:order val="2"/>
          <c:tx>
            <c:strRef>
              <c:f>Tabelle1!$A$42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Tabelle1!$B$42:$S$42</c:f>
              <c:numCache>
                <c:formatCode>General</c:formatCode>
                <c:ptCount val="18"/>
                <c:pt idx="0">
                  <c:v>2.7031068824703213E-4</c:v>
                </c:pt>
                <c:pt idx="1">
                  <c:v>7.1219111377717123E-2</c:v>
                </c:pt>
                <c:pt idx="2">
                  <c:v>0.1517306826278883</c:v>
                </c:pt>
                <c:pt idx="3">
                  <c:v>0.21965763698775723</c:v>
                </c:pt>
                <c:pt idx="4">
                  <c:v>0.40768070040553683</c:v>
                </c:pt>
                <c:pt idx="5">
                  <c:v>0.66744233375764461</c:v>
                </c:pt>
                <c:pt idx="6">
                  <c:v>0.85487393111841814</c:v>
                </c:pt>
                <c:pt idx="7">
                  <c:v>1.143023568800241</c:v>
                </c:pt>
                <c:pt idx="8">
                  <c:v>1.1789767968152987</c:v>
                </c:pt>
                <c:pt idx="9">
                  <c:v>1.4443463996921997</c:v>
                </c:pt>
                <c:pt idx="10">
                  <c:v>1.4301501005580433</c:v>
                </c:pt>
                <c:pt idx="11">
                  <c:v>1.7026318227620392</c:v>
                </c:pt>
                <c:pt idx="12">
                  <c:v>1.6836221494700661</c:v>
                </c:pt>
                <c:pt idx="13">
                  <c:v>1.9608037053066194</c:v>
                </c:pt>
                <c:pt idx="14">
                  <c:v>2.3551638222469644</c:v>
                </c:pt>
                <c:pt idx="15">
                  <c:v>1.5958542098550887</c:v>
                </c:pt>
                <c:pt idx="16">
                  <c:v>1.0980132303532262</c:v>
                </c:pt>
                <c:pt idx="17">
                  <c:v>3.4539487177118335E-2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37E-9AB1-930284097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897151"/>
        <c:axId val="1959882751"/>
      </c:lineChart>
      <c:catAx>
        <c:axId val="195989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82751"/>
        <c:crosses val="autoZero"/>
        <c:auto val="1"/>
        <c:lblAlgn val="ctr"/>
        <c:lblOffset val="100"/>
        <c:noMultiLvlLbl val="0"/>
      </c:catAx>
      <c:valAx>
        <c:axId val="1959882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9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01.07.2025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01.07.2025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lerasia.com/lifestyle/entertainment/hk-mahjong-beginners-guide-how-to-play" TargetMode="External"/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872893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DrawAnalyzer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DrawAnalyzer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5508657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/>
              <a:t>DrawAnalyzer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DrawAnalyzer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7933417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6B81-0036-92EE-0FFF-9C3810F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4D7A0-4514-4963-DEDB-4AACF9B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1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2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/>
                  <a:t>DrawAnalyzer with depth 1 takes on average 90times longer than the naïve algorithm</a:t>
                </a:r>
              </a:p>
              <a:p>
                <a:r>
                  <a:rPr lang="en-GB" dirty="0"/>
                  <a:t>DrawAnalyzer with depth 2 takes  ~3500times longer than the naïve algorithm on average</a:t>
                </a:r>
              </a:p>
              <a:p>
                <a:endParaRPr lang="en-GB" dirty="0"/>
              </a:p>
              <a:p>
                <a:r>
                  <a:rPr lang="en-GB" dirty="0"/>
                  <a:t>Runtimes tend to be longer the more the game progresses, unless in the last few rounds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4" t="-2133" r="-116" b="-1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0039F-7866-C8DC-EB44-F3D292C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24E-2B98-D468-75FE-6B0D1E1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F5FC24AD-BF5C-25E6-27E4-686A0DE0C681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DrawAnalyzer depth 1 ~20% of rounds end in a ready Hand</a:t>
            </a:r>
          </a:p>
          <a:p>
            <a:r>
              <a:rPr lang="en-GB" dirty="0"/>
              <a:t>With the DrawAnalyzer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DrawAnalyzer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DrawAnalyzer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DrawAnalyzer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DrawAnalyzer practically doubling it at the cost of factor 90 in terms of calculation time</a:t>
            </a:r>
          </a:p>
          <a:p>
            <a:r>
              <a:rPr lang="en-GB" dirty="0"/>
              <a:t>With higher depth of DrawAnalyzer the performance seems to be improved even more; towards 30% success rate but with a cost of roughly factor 3500, which seems to be unproportionate.</a:t>
            </a:r>
          </a:p>
          <a:p>
            <a:r>
              <a:rPr lang="en-GB" dirty="0"/>
              <a:t>We see that the calculation time for DrawAnalyzer improves in the last few rounds because the depth is capped by the remaining tiles on the stack.</a:t>
            </a:r>
          </a:p>
          <a:p>
            <a:r>
              <a:rPr lang="en-GB" dirty="0"/>
              <a:t>Shanten gets improved earlier in the game with both iterations of DrawAnalyzer, which shows that the algorithm constantly performs better and makes better decisions.</a:t>
            </a:r>
          </a:p>
          <a:p>
            <a:r>
              <a:rPr lang="en-GB" dirty="0"/>
              <a:t>DrawAnalyzer with depth 1 seems to be the current best solution in terms of usability, because the DrawAnalyzer with depth 2 takes to long to calculate.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Image1</a:t>
            </a:r>
          </a:p>
          <a:p>
            <a:r>
              <a:rPr lang="en-GB" dirty="0">
                <a:hlinkClick r:id="rId3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0205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a.k.a</a:t>
            </a:r>
            <a:r>
              <a:rPr lang="en-GB" dirty="0"/>
              <a:t> 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we will reduce the game to the following rulesets: At the start of the game, we put 14 Tiles aside and the 4 players draw 13 Tiles each. On a players turn, that player draws a Tile and then discards one if he does not have a winning hand yet. A winning hand consists of 4 groups of three Tiles (sequences of the same colour or identical Tiles) and a pair of identical Tiles. </a:t>
            </a:r>
          </a:p>
          <a:p>
            <a:r>
              <a:rPr lang="en-GB" dirty="0"/>
              <a:t>Our goal: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Our Optimization only covers a part of the real Japanese Mahjong,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another's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01.07.2025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46199686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  <a:endParaRPr lang="en-GB" b="1" i="1" dirty="0"/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such that the next draw could complete it to a </a:t>
                </a:r>
                <a:r>
                  <a:rPr lang="en-GB" b="1" i="1" dirty="0"/>
                  <a:t>winning Hand</a:t>
                </a:r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</a:t>
            </a:r>
            <a:r>
              <a:rPr lang="en-GB" dirty="0" err="1"/>
              <a:t>Shanten</a:t>
            </a:r>
            <a:r>
              <a:rPr lang="en-GB" dirty="0"/>
              <a:t> (edit distance for a ready hand) for the current hand</a:t>
            </a:r>
          </a:p>
          <a:p>
            <a:pPr lvl="1"/>
            <a:r>
              <a:rPr lang="en-GB" dirty="0"/>
              <a:t>If Shanten is -1 (a winning hand) we win and end the game</a:t>
            </a:r>
          </a:p>
          <a:p>
            <a:pPr lvl="1"/>
            <a:r>
              <a:rPr lang="en-GB" dirty="0"/>
              <a:t>While calculating Shanten we log which Tiles would not increase the </a:t>
            </a:r>
            <a:r>
              <a:rPr lang="en-GB" dirty="0" err="1"/>
              <a:t>Shanten</a:t>
            </a:r>
            <a:r>
              <a:rPr lang="en-GB" dirty="0"/>
              <a:t> if discarded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Algorithm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most scenarios</a:t>
                </a:r>
              </a:p>
              <a:p>
                <a:pPr lvl="1"/>
                <a:r>
                  <a:rPr lang="en-GB" dirty="0"/>
                  <a:t>Our goal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best discard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endParaRPr lang="en-GB" noProof="0" dirty="0"/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simulate drawing the tiles 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generate all possible combinations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 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discardable in most cases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6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visualization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compare the Algorithms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much data</a:t>
            </a:r>
          </a:p>
          <a:p>
            <a:r>
              <a:rPr lang="en-GB" dirty="0"/>
              <a:t>We run 1000 Games on our naïve Algorithm and on DrawAnalyzer with depth 1</a:t>
            </a:r>
          </a:p>
          <a:p>
            <a:r>
              <a:rPr lang="en-GB" dirty="0"/>
              <a:t>We run 100 Games on DrawAnalyzer with depth 2 because it takes significantly longer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Significant measurements</a:t>
            </a:r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Machine Specifics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01/07/2025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2447</Words>
  <Application>Microsoft Office PowerPoint</Application>
  <PresentationFormat>Breitbild</PresentationFormat>
  <Paragraphs>502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The naïve Algorithm</vt:lpstr>
      <vt:lpstr>The DrawAnalyzer Algorithm</vt:lpstr>
      <vt:lpstr>The DrawAnalyzer Graph</vt:lpstr>
      <vt:lpstr>DrawAnalyzer best discard</vt:lpstr>
      <vt:lpstr>DrawAnalyzer visualization</vt:lpstr>
      <vt:lpstr>How we compare the Algorithms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 and Conclusion</vt:lpstr>
      <vt:lpstr>Links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14</cp:revision>
  <dcterms:created xsi:type="dcterms:W3CDTF">2025-06-26T09:20:12Z</dcterms:created>
  <dcterms:modified xsi:type="dcterms:W3CDTF">2025-07-01T12:29:27Z</dcterms:modified>
</cp:coreProperties>
</file>