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6" r:id="rId3"/>
    <p:sldId id="275" r:id="rId4"/>
    <p:sldId id="289" r:id="rId5"/>
    <p:sldId id="277" r:id="rId6"/>
    <p:sldId id="284" r:id="rId7"/>
    <p:sldId id="292" r:id="rId8"/>
    <p:sldId id="293" r:id="rId9"/>
    <p:sldId id="294" r:id="rId10"/>
    <p:sldId id="295" r:id="rId11"/>
    <p:sldId id="296" r:id="rId12"/>
    <p:sldId id="283" r:id="rId13"/>
    <p:sldId id="297" r:id="rId14"/>
    <p:sldId id="290" r:id="rId15"/>
    <p:sldId id="291" r:id="rId16"/>
    <p:sldId id="282" r:id="rId17"/>
    <p:sldId id="285" r:id="rId18"/>
    <p:sldId id="286" r:id="rId19"/>
    <p:sldId id="263" r:id="rId20"/>
    <p:sldId id="265" r:id="rId21"/>
    <p:sldId id="267" r:id="rId22"/>
    <p:sldId id="262" r:id="rId23"/>
    <p:sldId id="271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Average Shanten  per round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Tabelle1!$B$25:$S$25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D0-4753-BA98-8FF24173BDCE}"/>
            </c:ext>
          </c:extLst>
        </c:ser>
        <c:ser>
          <c:idx val="1"/>
          <c:order val="1"/>
          <c:tx>
            <c:strRef>
              <c:f>Tabelle1!$A$26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Tabelle1!$B$26:$S$26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D0-4753-BA98-8FF24173BDCE}"/>
            </c:ext>
          </c:extLst>
        </c:ser>
        <c:ser>
          <c:idx val="2"/>
          <c:order val="2"/>
          <c:tx>
            <c:strRef>
              <c:f>Tabelle1!$A$27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Tabelle1!$B$27:$S$27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D0-4753-BA98-8FF24173B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351535"/>
        <c:axId val="2069345295"/>
      </c:lineChart>
      <c:catAx>
        <c:axId val="2069351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45295"/>
        <c:crosses val="autoZero"/>
        <c:auto val="1"/>
        <c:lblAlgn val="ctr"/>
        <c:lblOffset val="100"/>
        <c:noMultiLvlLbl val="0"/>
      </c:catAx>
      <c:valAx>
        <c:axId val="2069345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5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 what round is ready Hand reached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Tabelle1!$A$29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Tabelle1!$B$29:$S$29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8</c:v>
                </c:pt>
                <c:pt idx="10">
                  <c:v>9</c:v>
                </c:pt>
                <c:pt idx="11">
                  <c:v>8</c:v>
                </c:pt>
                <c:pt idx="12">
                  <c:v>13</c:v>
                </c:pt>
                <c:pt idx="13">
                  <c:v>8</c:v>
                </c:pt>
                <c:pt idx="14">
                  <c:v>12</c:v>
                </c:pt>
                <c:pt idx="15">
                  <c:v>19</c:v>
                </c:pt>
                <c:pt idx="16">
                  <c:v>13</c:v>
                </c:pt>
                <c:pt idx="1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D8-4F0B-AF81-47343309EC6F}"/>
            </c:ext>
          </c:extLst>
        </c:ser>
        <c:ser>
          <c:idx val="1"/>
          <c:order val="1"/>
          <c:tx>
            <c:strRef>
              <c:f>Tabelle1!$A$30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Tabelle1!$B$30:$S$30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7</c:v>
                </c:pt>
                <c:pt idx="7">
                  <c:v>2</c:v>
                </c:pt>
                <c:pt idx="8">
                  <c:v>7</c:v>
                </c:pt>
                <c:pt idx="9">
                  <c:v>11</c:v>
                </c:pt>
                <c:pt idx="10">
                  <c:v>11</c:v>
                </c:pt>
                <c:pt idx="11">
                  <c:v>16</c:v>
                </c:pt>
                <c:pt idx="12">
                  <c:v>17</c:v>
                </c:pt>
                <c:pt idx="13">
                  <c:v>28</c:v>
                </c:pt>
                <c:pt idx="14">
                  <c:v>20</c:v>
                </c:pt>
                <c:pt idx="15">
                  <c:v>29</c:v>
                </c:pt>
                <c:pt idx="16">
                  <c:v>30</c:v>
                </c:pt>
                <c:pt idx="17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D8-4F0B-AF81-47343309EC6F}"/>
            </c:ext>
          </c:extLst>
        </c:ser>
        <c:ser>
          <c:idx val="2"/>
          <c:order val="2"/>
          <c:tx>
            <c:strRef>
              <c:f>Tabelle1!$A$31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Tabelle1!$B$31:$S$31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D8-4F0B-AF81-47343309E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98735"/>
        <c:axId val="2069305935"/>
      </c:lineChart>
      <c:catAx>
        <c:axId val="2069298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05935"/>
        <c:crosses val="autoZero"/>
        <c:auto val="1"/>
        <c:lblAlgn val="ctr"/>
        <c:lblOffset val="100"/>
        <c:noMultiLvlLbl val="0"/>
      </c:catAx>
      <c:valAx>
        <c:axId val="2069305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2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</a:t>
            </a:r>
            <a:r>
              <a:rPr lang="de-CH" baseline="0"/>
              <a:t> What Round is Ready Hand reached (Adjusted)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Tabelle1!$A$36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Tabelle1!$B$36:$S$36</c:f>
              <c:numCache>
                <c:formatCode>General</c:formatCode>
                <c:ptCount val="18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0.4</c:v>
                </c:pt>
                <c:pt idx="6">
                  <c:v>0.1</c:v>
                </c:pt>
                <c:pt idx="7">
                  <c:v>0.2</c:v>
                </c:pt>
                <c:pt idx="8">
                  <c:v>0.1</c:v>
                </c:pt>
                <c:pt idx="9">
                  <c:v>0.8</c:v>
                </c:pt>
                <c:pt idx="10">
                  <c:v>0.9</c:v>
                </c:pt>
                <c:pt idx="11">
                  <c:v>0.8</c:v>
                </c:pt>
                <c:pt idx="12">
                  <c:v>1.3</c:v>
                </c:pt>
                <c:pt idx="13">
                  <c:v>0.8</c:v>
                </c:pt>
                <c:pt idx="14">
                  <c:v>1.2</c:v>
                </c:pt>
                <c:pt idx="15">
                  <c:v>1.9</c:v>
                </c:pt>
                <c:pt idx="16">
                  <c:v>1.3</c:v>
                </c:pt>
                <c:pt idx="17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E7-408D-B62D-7457FC13C84C}"/>
            </c:ext>
          </c:extLst>
        </c:ser>
        <c:ser>
          <c:idx val="1"/>
          <c:order val="1"/>
          <c:tx>
            <c:strRef>
              <c:f>Tabelle1!$A$37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Tabelle1!$B$37:$S$37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0.3</c:v>
                </c:pt>
                <c:pt idx="6">
                  <c:v>0.7</c:v>
                </c:pt>
                <c:pt idx="7">
                  <c:v>0.2</c:v>
                </c:pt>
                <c:pt idx="8">
                  <c:v>0.7</c:v>
                </c:pt>
                <c:pt idx="9">
                  <c:v>1.1000000000000001</c:v>
                </c:pt>
                <c:pt idx="10">
                  <c:v>1.1000000000000001</c:v>
                </c:pt>
                <c:pt idx="11">
                  <c:v>1.6</c:v>
                </c:pt>
                <c:pt idx="12">
                  <c:v>1.7</c:v>
                </c:pt>
                <c:pt idx="13">
                  <c:v>2.8</c:v>
                </c:pt>
                <c:pt idx="14">
                  <c:v>2</c:v>
                </c:pt>
                <c:pt idx="15">
                  <c:v>2.9</c:v>
                </c:pt>
                <c:pt idx="16">
                  <c:v>3</c:v>
                </c:pt>
                <c:pt idx="1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E7-408D-B62D-7457FC13C84C}"/>
            </c:ext>
          </c:extLst>
        </c:ser>
        <c:ser>
          <c:idx val="2"/>
          <c:order val="2"/>
          <c:tx>
            <c:strRef>
              <c:f>Tabelle1!$A$38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Tabelle1!$B$38:$S$38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E7-408D-B62D-7457FC13C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640447"/>
        <c:axId val="746641407"/>
      </c:lineChart>
      <c:catAx>
        <c:axId val="746640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1407"/>
        <c:crosses val="autoZero"/>
        <c:auto val="1"/>
        <c:lblAlgn val="ctr"/>
        <c:lblOffset val="100"/>
        <c:noMultiLvlLbl val="0"/>
      </c:catAx>
      <c:valAx>
        <c:axId val="746641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30.06.2025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30.06.2025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dell01/MahjongOptimization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tlerasia.com/lifestyle/entertainment/hk-mahjong-beginners-guide-how-to-play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109E62-BC28-8E9C-8538-E2E01A2B6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4"/>
          <a:stretch>
            <a:fillRect/>
          </a:stretch>
        </p:blipFill>
        <p:spPr bwMode="auto">
          <a:xfrm>
            <a:off x="731837" y="1017872"/>
            <a:ext cx="10728324" cy="5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Graph</a:t>
            </a:r>
            <a:r>
              <a:rPr lang="en-GB" sz="2800" noProof="0" dirty="0"/>
              <a:t> Optimizer for Japanese Mahjong Tile-Discard-Finder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noProof="0" dirty="0"/>
              <a:t>Jarvi Lyrer and Adil Sadikovic</a:t>
            </a:r>
          </a:p>
          <a:p>
            <a:r>
              <a:rPr lang="en-GB" noProof="0" dirty="0"/>
              <a:t>Optimization Methods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632E9-43D8-5979-E9EF-589F4E69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9BA1-16C0-2E06-21EF-16F007E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Performance of </a:t>
            </a:r>
            <a:r>
              <a:rPr lang="en-GB" noProof="0" dirty="0" err="1"/>
              <a:t>DrawAnalyzer</a:t>
            </a:r>
            <a:r>
              <a:rPr lang="en-GB" noProof="0" dirty="0"/>
              <a:t> with depth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937273-46A4-60E4-5943-3A61EA78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 Games of </a:t>
            </a:r>
            <a:r>
              <a:rPr lang="en-GB" dirty="0" err="1"/>
              <a:t>DrawAnalyzer</a:t>
            </a:r>
            <a:r>
              <a:rPr lang="en-GB" dirty="0"/>
              <a:t> with depth 2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BFDE551-261C-EBFF-35BF-2AFC4533D21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78744014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19402.21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11.69604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2.56912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7.80642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9.99863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13.3688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13.7893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16.8931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16.7270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19.9140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19.6917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22.9336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27.5460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18.6651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3BABC-9940-9CC8-575C-56600FB4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6CB88-CFE1-9925-5C7C-8E6946D4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00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FDE5C-233D-CFA3-5ADC-ECA9378EE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708E5-4267-A58D-A4B8-34C25D20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58956-5262-874A-D14C-A8A4AE46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Comparison of times</a:t>
            </a:r>
          </a:p>
          <a:p>
            <a:r>
              <a:rPr lang="en-GB" dirty="0" err="1"/>
              <a:t>DrawAnalyzer</a:t>
            </a:r>
            <a:r>
              <a:rPr lang="en-GB" dirty="0"/>
              <a:t> with depth 1 takes on average 90times longer than the naïve Algorithm</a:t>
            </a:r>
          </a:p>
          <a:p>
            <a:r>
              <a:rPr lang="en-GB" dirty="0" err="1"/>
              <a:t>DrawAnalyzer</a:t>
            </a:r>
            <a:r>
              <a:rPr lang="en-GB" dirty="0"/>
              <a:t> with depth 2 takes  ~3500times longer on average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Copmarison</a:t>
            </a:r>
            <a:r>
              <a:rPr lang="en-GB" b="1" dirty="0"/>
              <a:t> of TODO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00939-E474-B4CE-ECD2-7BA102C5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0F5F1-1C55-AA21-6DF3-C74C9FF7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746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F2747-55E4-7C11-C377-BB9DAE2B5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658BC-A55F-1F7F-65F9-A70A070D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87D30-7AA4-413A-EDC7-08277DC78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/>
              <a:t>Copmarison</a:t>
            </a:r>
            <a:r>
              <a:rPr lang="en-GB" b="1" dirty="0"/>
              <a:t> of performance</a:t>
            </a:r>
          </a:p>
          <a:p>
            <a:r>
              <a:rPr lang="en-GB" dirty="0"/>
              <a:t>With the naïve Algorithm ~11% of rounds end in a ready Hand</a:t>
            </a:r>
          </a:p>
          <a:p>
            <a:r>
              <a:rPr lang="en-GB" dirty="0"/>
              <a:t>With the </a:t>
            </a:r>
            <a:r>
              <a:rPr lang="en-GB" dirty="0" err="1"/>
              <a:t>DrawAnalyzer</a:t>
            </a:r>
            <a:r>
              <a:rPr lang="en-GB" dirty="0"/>
              <a:t> depth 1 ~20% of rounds end in a ready Hand</a:t>
            </a:r>
          </a:p>
          <a:p>
            <a:r>
              <a:rPr lang="en-GB" dirty="0"/>
              <a:t>With the </a:t>
            </a:r>
            <a:r>
              <a:rPr lang="en-GB" dirty="0" err="1"/>
              <a:t>DrawAnalyzer</a:t>
            </a:r>
            <a:r>
              <a:rPr lang="en-GB" dirty="0"/>
              <a:t> depth 2 ~30% of rounds end in a ready Hand</a:t>
            </a:r>
          </a:p>
          <a:p>
            <a:endParaRPr lang="en-GB" dirty="0"/>
          </a:p>
          <a:p>
            <a:r>
              <a:rPr lang="en-GB" dirty="0"/>
              <a:t>Shanten improves significantly earlier when using </a:t>
            </a:r>
            <a:r>
              <a:rPr lang="en-GB" dirty="0" err="1"/>
              <a:t>DrawAnalyzer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E4BEE-4477-8792-5B10-2534E33E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0AD5B-DC15-F8E6-E8CA-CCFA3A37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12</a:t>
            </a:fld>
            <a:endParaRPr lang="en-GB" noProof="0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76A8B8D3-011B-E666-3B34-561680BD4C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715184"/>
              </p:ext>
            </p:extLst>
          </p:nvPr>
        </p:nvGraphicFramePr>
        <p:xfrm>
          <a:off x="7479344" y="3300552"/>
          <a:ext cx="4490089" cy="2726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63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9D442-2416-584D-504C-D08E13676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D669F-A8AD-AD92-CFC7-CE852071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45AE8-EBDB-2879-4C92-5168BCA3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/>
              <a:t>Copmarison</a:t>
            </a:r>
            <a:r>
              <a:rPr lang="en-GB" b="1" dirty="0"/>
              <a:t> of performance</a:t>
            </a:r>
          </a:p>
          <a:p>
            <a:r>
              <a:rPr lang="en-GB" dirty="0"/>
              <a:t>Ready hands are reached earlier when using </a:t>
            </a:r>
            <a:r>
              <a:rPr lang="en-GB" dirty="0" err="1"/>
              <a:t>DrawAnalyzer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A03420-6871-52B0-9CB4-0F27E0C4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192F7-32F1-5B7D-8713-ACBC9CFC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13</a:t>
            </a:fld>
            <a:endParaRPr lang="en-GB" noProof="0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5039DBF8-4C6A-2653-F743-BC85F41D0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264926"/>
              </p:ext>
            </p:extLst>
          </p:nvPr>
        </p:nvGraphicFramePr>
        <p:xfrm>
          <a:off x="1272359" y="2644957"/>
          <a:ext cx="4546962" cy="2800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F04D631D-BC67-D8FA-AE01-77DCCFB951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37451"/>
              </p:ext>
            </p:extLst>
          </p:nvPr>
        </p:nvGraphicFramePr>
        <p:xfrm>
          <a:off x="6372681" y="2701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18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819B-8F80-8DFB-35F8-ECDEF0B9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8F1F-E171-CD94-6B99-20DB6DA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453F-BB4A-15DD-2A13-9D5B719B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https://github.com/adidell01/MahjongOptimization</a:t>
            </a:r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091C4-6019-6E38-5250-A162C08E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C959F-6B9B-DE2A-7C4B-A675FDF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886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C0DF7-15F7-A99E-370D-2C11690AC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458B9-75DC-D11E-821A-A3491AB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95EBD-2AA9-EC27-9EA1-A528A6C1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Image1: </a:t>
            </a:r>
            <a:r>
              <a:rPr lang="en-GB" dirty="0">
                <a:hlinkClick r:id="rId2"/>
              </a:rPr>
              <a:t>https://www.tatlerasia.com/lifestyle/entertainment/hk-mahjong-beginners-guide-how-to-play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0618BD-D7EE-EE0A-D936-6DF1F7D0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18E93-A7F9-0902-00BC-4F4A6574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8305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0912C-A9BB-730A-1C5C-79260D07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ALLES HIERNACH SIND FOLIEN ZUM KOPIEREN; DA SIE FORMATVORLAGEN DER ETH SIND; LÖSCHEN VOR DER ABGABE!!!!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7AC870-CC7D-B621-E50B-B2E333AD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AFE7-317E-4912-B75C-DD6945F82242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C31D73-65BB-1334-5FBE-25A4B3CA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305E4-3421-3F2C-FF97-E9B4D5A7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46068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858D9-4110-A208-0AEE-6153D24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85930-BD8C-A159-0666-B362BBC3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05F6-FA15-A346-7276-AF6D3F2D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17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91E0059-4937-83F9-C9B1-58E4653C6816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3B28B4-B1EB-1783-9990-8377E5D9F386}"/>
              </a:ext>
            </a:extLst>
          </p:cNvPr>
          <p:cNvSpPr/>
          <p:nvPr/>
        </p:nvSpPr>
        <p:spPr>
          <a:xfrm>
            <a:off x="3831265" y="652477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A7B965-9982-466A-F03A-97EBE2B58CE0}"/>
              </a:ext>
            </a:extLst>
          </p:cNvPr>
          <p:cNvSpPr/>
          <p:nvPr/>
        </p:nvSpPr>
        <p:spPr>
          <a:xfrm>
            <a:off x="3831267" y="175165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05FF368-F3F1-D6E3-7E9E-0BCB5EBDD7E6}"/>
              </a:ext>
            </a:extLst>
          </p:cNvPr>
          <p:cNvSpPr/>
          <p:nvPr/>
        </p:nvSpPr>
        <p:spPr>
          <a:xfrm>
            <a:off x="3831265" y="384924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E683AF1-C5A0-EA8C-F3C2-885CAF9D0F2C}"/>
              </a:ext>
            </a:extLst>
          </p:cNvPr>
          <p:cNvSpPr/>
          <p:nvPr/>
        </p:nvSpPr>
        <p:spPr>
          <a:xfrm>
            <a:off x="3831265" y="4984836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8DBEBFB-40E1-72F9-91A0-FE2332717802}"/>
              </a:ext>
            </a:extLst>
          </p:cNvPr>
          <p:cNvSpPr/>
          <p:nvPr/>
        </p:nvSpPr>
        <p:spPr>
          <a:xfrm>
            <a:off x="7907078" y="1318437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F477615-B28F-1F4F-446F-77FFF0DE0EE6}"/>
              </a:ext>
            </a:extLst>
          </p:cNvPr>
          <p:cNvSpPr/>
          <p:nvPr/>
        </p:nvSpPr>
        <p:spPr>
          <a:xfrm>
            <a:off x="7907078" y="244308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50DA696-3A91-51C8-D744-DF215C5F725B}"/>
              </a:ext>
            </a:extLst>
          </p:cNvPr>
          <p:cNvSpPr/>
          <p:nvPr/>
        </p:nvSpPr>
        <p:spPr>
          <a:xfrm>
            <a:off x="7907078" y="43599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BCCD6D-74B0-9FA6-0A61-6E3E4B4CB662}"/>
              </a:ext>
            </a:extLst>
          </p:cNvPr>
          <p:cNvSpPr/>
          <p:nvPr/>
        </p:nvSpPr>
        <p:spPr>
          <a:xfrm>
            <a:off x="7907074" y="5559248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54F14B9-2AB1-8E71-1356-38CB39FB7882}"/>
              </a:ext>
            </a:extLst>
          </p:cNvPr>
          <p:cNvSpPr/>
          <p:nvPr/>
        </p:nvSpPr>
        <p:spPr>
          <a:xfrm>
            <a:off x="7907076" y="188076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D4C7792-AF21-E5C0-3149-7050023146C3}"/>
              </a:ext>
            </a:extLst>
          </p:cNvPr>
          <p:cNvSpPr/>
          <p:nvPr/>
        </p:nvSpPr>
        <p:spPr>
          <a:xfrm>
            <a:off x="7907074" y="77206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4FAB518-99EA-C848-669B-0F14BF824B5B}"/>
              </a:ext>
            </a:extLst>
          </p:cNvPr>
          <p:cNvSpPr/>
          <p:nvPr/>
        </p:nvSpPr>
        <p:spPr>
          <a:xfrm>
            <a:off x="7907074" y="374003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4E6BE5F-B0E9-17CC-C000-4E27EB88B02C}"/>
              </a:ext>
            </a:extLst>
          </p:cNvPr>
          <p:cNvSpPr/>
          <p:nvPr/>
        </p:nvSpPr>
        <p:spPr>
          <a:xfrm>
            <a:off x="7907074" y="4959584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4BD5728-56EF-97C8-45F3-0E618ECA491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099930" y="1120310"/>
            <a:ext cx="1731335" cy="204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E2B3F83-6100-D49C-C7FB-01A98B1018A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099930" y="2219484"/>
            <a:ext cx="1731337" cy="95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E0E0D3-771B-EBE9-D508-C5C79F099A2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099930" y="3169958"/>
            <a:ext cx="1731335" cy="114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10B1B50-2BE2-23A3-34F3-42E7ACDE3F2C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731335" cy="228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EDC574C-EE7C-06CE-AA84-C8E9559026C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099930" y="2786501"/>
            <a:ext cx="1850426" cy="38345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B3572AB-3EFA-0F5F-C249-801B0E8DF753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FF6C513-6C41-C843-14FA-9DCABB635DE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430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B8DA93F4-79C6-2687-3F65-DE6B86EC0DCA}"/>
              </a:ext>
            </a:extLst>
          </p:cNvPr>
          <p:cNvSpPr/>
          <p:nvPr/>
        </p:nvSpPr>
        <p:spPr>
          <a:xfrm>
            <a:off x="4186922" y="28008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57A0279-8D75-82D3-3473-141891D0DE0A}"/>
              </a:ext>
            </a:extLst>
          </p:cNvPr>
          <p:cNvSpPr/>
          <p:nvPr/>
        </p:nvSpPr>
        <p:spPr>
          <a:xfrm>
            <a:off x="4186922" y="3093665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B05B080-0AFD-547E-EFE2-BD4746A8229C}"/>
              </a:ext>
            </a:extLst>
          </p:cNvPr>
          <p:cNvSpPr/>
          <p:nvPr/>
        </p:nvSpPr>
        <p:spPr>
          <a:xfrm>
            <a:off x="4186922" y="34117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A33F31A-94F9-F829-5E5B-ABE26E533056}"/>
              </a:ext>
            </a:extLst>
          </p:cNvPr>
          <p:cNvSpPr/>
          <p:nvPr/>
        </p:nvSpPr>
        <p:spPr>
          <a:xfrm>
            <a:off x="8067627" y="3035754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A92E8A9-C202-A279-D2B3-2A7E5A1DF203}"/>
              </a:ext>
            </a:extLst>
          </p:cNvPr>
          <p:cNvSpPr/>
          <p:nvPr/>
        </p:nvSpPr>
        <p:spPr>
          <a:xfrm>
            <a:off x="8067627" y="329707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3810780-432C-9869-0432-6C593D9E8855}"/>
              </a:ext>
            </a:extLst>
          </p:cNvPr>
          <p:cNvSpPr/>
          <p:nvPr/>
        </p:nvSpPr>
        <p:spPr>
          <a:xfrm>
            <a:off x="8067627" y="353105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50D09F0-8AAC-EA34-07D2-29448A905856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4777563" y="1031105"/>
            <a:ext cx="3129511" cy="8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4A18E71-D3BA-C662-0A79-CD8AD12EFB1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4777563" y="1120310"/>
            <a:ext cx="3129515" cy="4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935FD30-CAAD-A3E8-EA6B-883F8A0F0EA0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 flipV="1">
            <a:off x="4777565" y="2139802"/>
            <a:ext cx="3129511" cy="7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C193814-EB8D-C9C2-A107-BF267953EBCE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777563" y="1120310"/>
            <a:ext cx="3129513" cy="101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7131099F-7491-4C3E-EC95-47D55A7AA847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4777565" y="2219484"/>
            <a:ext cx="3129513" cy="48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0EB7078A-A07C-0DEB-C429-2591D4FB2633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777563" y="3999078"/>
            <a:ext cx="3129511" cy="31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24AB21D-AE68-1D32-6B92-32B6768ABBEF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777563" y="4317074"/>
            <a:ext cx="3129515" cy="30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B4A4FB3-190C-3561-9012-E26CF9339DC4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777563" y="4317074"/>
            <a:ext cx="3129511" cy="90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5DE9157-B38C-DA88-8B9D-6A2A13C35335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777563" y="4618962"/>
            <a:ext cx="3129515" cy="83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414BAAF-2B18-935D-C8C1-F173704153A6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777563" y="5452669"/>
            <a:ext cx="3129511" cy="36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0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8B3F-DEDC-53F4-6D65-3C730FD36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28508-7290-37E5-DE9D-48C14C72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4D21E-34D5-E450-6DFC-B2B3B096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F4F12-1045-7A83-81AF-FFA7FE6D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18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B04174-A26C-6FC4-DEA9-1D7A7B36692A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377CF0C-D3E9-534A-40C0-C53B3CB816F7}"/>
              </a:ext>
            </a:extLst>
          </p:cNvPr>
          <p:cNvSpPr/>
          <p:nvPr/>
        </p:nvSpPr>
        <p:spPr>
          <a:xfrm>
            <a:off x="4052228" y="1478049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B3A2F6-1AB1-2366-7E4F-71E9D32483D2}"/>
              </a:ext>
            </a:extLst>
          </p:cNvPr>
          <p:cNvSpPr/>
          <p:nvPr/>
        </p:nvSpPr>
        <p:spPr>
          <a:xfrm>
            <a:off x="4032946" y="3807568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8455986-33DE-C600-65CB-19AEBF18804B}"/>
              </a:ext>
            </a:extLst>
          </p:cNvPr>
          <p:cNvSpPr/>
          <p:nvPr/>
        </p:nvSpPr>
        <p:spPr>
          <a:xfrm>
            <a:off x="7807822" y="319317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66F9553-8958-3917-9481-CDE8CE4EA82F}"/>
              </a:ext>
            </a:extLst>
          </p:cNvPr>
          <p:cNvSpPr/>
          <p:nvPr/>
        </p:nvSpPr>
        <p:spPr>
          <a:xfrm>
            <a:off x="7807822" y="47958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8B4942-2A2E-4A43-FFB1-85F07552D281}"/>
              </a:ext>
            </a:extLst>
          </p:cNvPr>
          <p:cNvSpPr/>
          <p:nvPr/>
        </p:nvSpPr>
        <p:spPr>
          <a:xfrm>
            <a:off x="7800743" y="100724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497F5-D74F-8E1D-32F6-0D16BCF14B0E}"/>
              </a:ext>
            </a:extLst>
          </p:cNvPr>
          <p:cNvSpPr/>
          <p:nvPr/>
        </p:nvSpPr>
        <p:spPr>
          <a:xfrm>
            <a:off x="7800743" y="207723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355FF94-528D-9D3C-2D5B-A5FA63FD3BF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99930" y="1945882"/>
            <a:ext cx="1952298" cy="122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4D105A8-B919-5F1A-DE6A-0326B3D2055A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933016" cy="110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C57F2B0-CE70-493D-AFD9-1585CAC7A702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998526" y="1266284"/>
            <a:ext cx="2802217" cy="67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BA85293-91E8-761F-4594-C0AF5AC758A3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998526" y="1945882"/>
            <a:ext cx="2809296" cy="150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699C121-2AF1-797E-E1C0-15458647421A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998526" y="1945882"/>
            <a:ext cx="2802217" cy="39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EF0EACF-985C-BF28-C1C4-8204A249079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979244" y="3452218"/>
            <a:ext cx="2828578" cy="82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9D475D2-D990-8412-678D-E0AD28B47378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979244" y="4275401"/>
            <a:ext cx="2828578" cy="77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BCD2F83-195B-E381-5A11-4719961E58D6}"/>
              </a:ext>
            </a:extLst>
          </p:cNvPr>
          <p:cNvSpPr txBox="1"/>
          <p:nvPr/>
        </p:nvSpPr>
        <p:spPr>
          <a:xfrm rot="19891740">
            <a:off x="2415286" y="2151608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FBD17B0-6188-4B6A-D7DD-E1A51DB33A66}"/>
              </a:ext>
            </a:extLst>
          </p:cNvPr>
          <p:cNvSpPr txBox="1"/>
          <p:nvPr/>
        </p:nvSpPr>
        <p:spPr>
          <a:xfrm rot="20685291">
            <a:off x="6283462" y="113090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9DBD81B-0382-5C64-ABE1-2D341760FB1C}"/>
              </a:ext>
            </a:extLst>
          </p:cNvPr>
          <p:cNvSpPr txBox="1"/>
          <p:nvPr/>
        </p:nvSpPr>
        <p:spPr>
          <a:xfrm rot="20663037">
            <a:off x="5727822" y="347212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6F62F1D-96FD-EF75-CE50-0A7D3CF79BF1}"/>
              </a:ext>
            </a:extLst>
          </p:cNvPr>
          <p:cNvSpPr txBox="1"/>
          <p:nvPr/>
        </p:nvSpPr>
        <p:spPr>
          <a:xfrm rot="1707420">
            <a:off x="6208176" y="2481305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E18EB7B-15A4-5DF3-A70E-C51C44A8AC92}"/>
              </a:ext>
            </a:extLst>
          </p:cNvPr>
          <p:cNvSpPr txBox="1"/>
          <p:nvPr/>
        </p:nvSpPr>
        <p:spPr>
          <a:xfrm rot="1636982">
            <a:off x="2665922" y="3443679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AA3CECE-735C-2412-E6D2-AF5FA1ABE1A7}"/>
              </a:ext>
            </a:extLst>
          </p:cNvPr>
          <p:cNvSpPr txBox="1"/>
          <p:nvPr/>
        </p:nvSpPr>
        <p:spPr>
          <a:xfrm rot="1077767">
            <a:off x="6109134" y="436361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B18B0D7-53F3-25E6-4934-9B1F12D66269}"/>
              </a:ext>
            </a:extLst>
          </p:cNvPr>
          <p:cNvSpPr txBox="1"/>
          <p:nvPr/>
        </p:nvSpPr>
        <p:spPr>
          <a:xfrm rot="285275">
            <a:off x="6296681" y="185858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(b,3)</a:t>
            </a:r>
          </a:p>
        </p:txBody>
      </p:sp>
    </p:spTree>
    <p:extLst>
      <p:ext uri="{BB962C8B-B14F-4D97-AF65-F5344CB8AC3E}">
        <p14:creationId xmlns:p14="http://schemas.microsoft.com/office/powerpoint/2010/main" val="179631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/>
              <a:t>Textplatzhalter</a:t>
            </a:r>
            <a:r>
              <a:rPr lang="en-GB" noProof="0" dirty="0"/>
              <a:t> </a:t>
            </a:r>
            <a:r>
              <a:rPr lang="en-GB" noProof="0" dirty="0" err="1"/>
              <a:t>haben</a:t>
            </a:r>
            <a:r>
              <a:rPr lang="en-GB" noProof="0" dirty="0"/>
              <a:t> </a:t>
            </a:r>
            <a:r>
              <a:rPr lang="en-GB" noProof="0" dirty="0" err="1"/>
              <a:t>als</a:t>
            </a:r>
            <a:r>
              <a:rPr lang="en-GB" noProof="0" dirty="0"/>
              <a:t> Standard </a:t>
            </a:r>
            <a:r>
              <a:rPr lang="en-GB" noProof="0" dirty="0" err="1"/>
              <a:t>Bulletpoints</a:t>
            </a:r>
            <a:r>
              <a:rPr lang="en-GB" noProof="0" dirty="0"/>
              <a:t>. Um </a:t>
            </a:r>
            <a:r>
              <a:rPr lang="en-GB" noProof="0" dirty="0" err="1"/>
              <a:t>diese</a:t>
            </a:r>
            <a:r>
              <a:rPr lang="en-GB" noProof="0" dirty="0"/>
              <a:t> </a:t>
            </a:r>
            <a:r>
              <a:rPr lang="en-GB" noProof="0" dirty="0" err="1"/>
              <a:t>zu</a:t>
            </a:r>
            <a:r>
              <a:rPr lang="en-GB" noProof="0" dirty="0"/>
              <a:t> </a:t>
            </a:r>
            <a:r>
              <a:rPr lang="en-GB" noProof="0" dirty="0" err="1"/>
              <a:t>entfernen</a:t>
            </a:r>
            <a:r>
              <a:rPr lang="en-GB" noProof="0" dirty="0"/>
              <a:t> </a:t>
            </a:r>
            <a:r>
              <a:rPr lang="en-GB" noProof="0" dirty="0" err="1"/>
              <a:t>drücken</a:t>
            </a:r>
            <a:r>
              <a:rPr lang="en-GB" noProof="0" dirty="0"/>
              <a:t> Sie </a:t>
            </a:r>
            <a:r>
              <a:rPr lang="en-GB" noProof="0" dirty="0" err="1"/>
              <a:t>vor</a:t>
            </a:r>
            <a:r>
              <a:rPr lang="en-GB" noProof="0" dirty="0"/>
              <a:t> der </a:t>
            </a:r>
            <a:r>
              <a:rPr lang="en-GB" noProof="0" dirty="0" err="1"/>
              <a:t>Texteingabe</a:t>
            </a:r>
            <a:r>
              <a:rPr lang="en-GB" noProof="0" dirty="0"/>
              <a:t> die Backspace Taste.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0F69-B740-B41F-4998-127A835C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2CCC-470A-F577-5BAC-4D58D2E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Problem description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D21F-21FC-F240-CB61-B6358C46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random Hand consisting of 14 Tiles which all have a colour and a value, find the best Tile to discard to reach a desired Hand, so called </a:t>
            </a:r>
            <a:r>
              <a:rPr lang="en-GB" b="1" i="1" dirty="0"/>
              <a:t>Shanten</a:t>
            </a:r>
            <a:r>
              <a:rPr lang="en-GB" dirty="0"/>
              <a:t>.</a:t>
            </a:r>
          </a:p>
          <a:p>
            <a:r>
              <a:rPr lang="en-GB" dirty="0"/>
              <a:t>Tiles can either be grouped into Sequences or Groups of equals, when a Tile could be in a Group and a Sequence, we need to decide which grouping is more beneficial for the remaining Hand</a:t>
            </a:r>
          </a:p>
          <a:p>
            <a:r>
              <a:rPr lang="en-GB" dirty="0"/>
              <a:t>Based on the unknown Tiles in the Stack we would like to take the probability of drawing a certain Tile into consideration</a:t>
            </a:r>
          </a:p>
          <a:p>
            <a:r>
              <a:rPr lang="en-GB" dirty="0"/>
              <a:t>The goal is to reach a </a:t>
            </a:r>
            <a:r>
              <a:rPr lang="en-GB" b="1" i="1" dirty="0"/>
              <a:t>ready Hand </a:t>
            </a:r>
            <a:r>
              <a:rPr lang="en-GB" dirty="0"/>
              <a:t>which consists of 4 triplets (group or sequence) and one pair (two equals)</a:t>
            </a:r>
          </a:p>
          <a:p>
            <a:endParaRPr lang="en-GB" dirty="0"/>
          </a:p>
          <a:p>
            <a:r>
              <a:rPr lang="en-GB" dirty="0"/>
              <a:t>Our Optimization only covers a part of the real Japanese Mahjong, we do not consider things like the other players strategy or them winning.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40141-A597-F6A7-CE8E-3FCBCACC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1314A-ACF5-1C73-C98B-7930EFC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1481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pPr marL="0" indent="0">
              <a:buNone/>
            </a:pPr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.</a:t>
            </a:r>
          </a:p>
          <a:p>
            <a:r>
              <a:rPr lang="en-GB" noProof="0" dirty="0"/>
              <a:t>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2D81-634A-41B2-966F-5B8C1282A848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veniam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38B-19C1-43CC-B369-032B8A600BC8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</a:t>
            </a:r>
          </a:p>
          <a:p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dolore.</a:t>
            </a:r>
          </a:p>
          <a:p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.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r>
              <a:rPr lang="en-GB" noProof="0" dirty="0"/>
              <a:t>,</a:t>
            </a:r>
            <a:br>
              <a:rPr lang="en-GB" noProof="0" dirty="0"/>
            </a:br>
            <a:r>
              <a:rPr lang="en-GB" noProof="0" dirty="0" err="1"/>
              <a:t>ggf</a:t>
            </a:r>
            <a:r>
              <a:rPr lang="en-GB" noProof="0" dirty="0"/>
              <a:t>.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</a:t>
            </a:r>
            <a:r>
              <a:rPr lang="en-GB" noProof="0" dirty="0" err="1"/>
              <a:t>zwei</a:t>
            </a:r>
            <a:r>
              <a:rPr lang="en-GB" noProof="0" dirty="0"/>
              <a:t> </a:t>
            </a:r>
            <a:r>
              <a:rPr lang="en-GB" noProof="0" dirty="0" err="1"/>
              <a:t>Zeilen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</a:t>
            </a:r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C403-2363-42FC-8982-6D08D86AEC82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Titel der </a:t>
            </a:r>
            <a:r>
              <a:rPr lang="en-GB" noProof="0" dirty="0" err="1"/>
              <a:t>Tabelle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83696258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Spaltenüberschrift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2021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2020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2019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2018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Lorem ipsum </a:t>
                      </a:r>
                      <a:r>
                        <a:rPr lang="en-GB" sz="1400" noProof="0" dirty="0" err="1"/>
                        <a:t>dolor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1606</a:t>
                      </a: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1678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2072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2196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Excepteur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sint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occaecat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373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410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Ut </a:t>
                      </a:r>
                      <a:r>
                        <a:rPr lang="en-GB" sz="1400" noProof="0" dirty="0" err="1"/>
                        <a:t>enim</a:t>
                      </a:r>
                      <a:r>
                        <a:rPr lang="en-GB" sz="1400" noProof="0" dirty="0"/>
                        <a:t>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537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607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733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786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Nostrud</a:t>
                      </a:r>
                      <a:r>
                        <a:rPr lang="en-GB" sz="1400" noProof="0" dirty="0"/>
                        <a:t> exercitation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365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425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506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Consectetur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adipiscing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elit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318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349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Nim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82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0A1B-C05D-14D1-62B5-110AD418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563C-3E6C-D8BE-EBA9-7042CDC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In mathematical Terms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Stack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136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Hand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Tile is a Tuple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There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r>
                  <a:rPr lang="en-GB" dirty="0"/>
                  <a:t> distinct Tiles, all of which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times in the Stack</a:t>
                </a:r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𝑃𝑖𝑛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𝐶h𝑎𝑟𝑎𝑐𝑡𝑒𝑟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𝐵𝑎𝑚𝑏𝑜𝑜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have values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{1,…,9}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𝑁𝑜𝑟𝑡h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𝑆𝑜𝑢𝑡h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𝐸𝑎𝑠𝑡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𝑅𝑒𝑑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𝐺𝑟𝑒𝑒𝑛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𝑊h𝑖𝑡𝑒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only have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Shanten:</a:t>
                </a:r>
              </a:p>
              <a:p>
                <a:pPr lvl="1"/>
                <a:r>
                  <a:rPr lang="en-GB" dirty="0"/>
                  <a:t>Shanten is a positive Integer that denotes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𝑚𝑖𝑛𝑖𝑚𝑎𝑙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𝑒𝑑𝑖𝑡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a </a:t>
                </a:r>
                <a:r>
                  <a:rPr lang="en-GB" b="1" i="1" dirty="0"/>
                  <a:t>ready Hand</a:t>
                </a:r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7DB78-30E9-542F-A680-415B84E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0E159-8472-7742-D035-073FAB0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91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00A0B-B3FC-6B44-AF6D-93336C00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A441-C4BC-FAA2-C750-7DA95BB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The naïve Algorithm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ED1EA-6888-20A7-1A8D-E0803B84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our naïve Algorithm does: </a:t>
            </a:r>
          </a:p>
          <a:p>
            <a:pPr lvl="1"/>
            <a:r>
              <a:rPr lang="en-GB" dirty="0"/>
              <a:t>Check if there are still Tiles on the Stack; if not end the game</a:t>
            </a:r>
          </a:p>
          <a:p>
            <a:pPr lvl="1"/>
            <a:r>
              <a:rPr lang="en-GB" dirty="0"/>
              <a:t>Draw a Tile and calculate Shanten for the current hand</a:t>
            </a:r>
          </a:p>
          <a:p>
            <a:pPr lvl="1"/>
            <a:r>
              <a:rPr lang="en-GB" dirty="0"/>
              <a:t>If Shanten is 0 we win and end the game</a:t>
            </a:r>
          </a:p>
          <a:p>
            <a:pPr lvl="1"/>
            <a:r>
              <a:rPr lang="en-GB" dirty="0"/>
              <a:t>While calculating Shanten we log which Tiles aren’t used in our current best constellation</a:t>
            </a:r>
          </a:p>
          <a:p>
            <a:pPr lvl="1"/>
            <a:r>
              <a:rPr lang="en-GB" dirty="0"/>
              <a:t>We chose one of those Tiles at random and discard it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1EC73-FEAD-DA34-ACC8-C28B786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E9BC-74C5-02F3-9DEE-9066EE6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9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0E72-90D9-D507-72F8-45A3797F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6ECE-D365-6173-DBBF-46AA534C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Requirements</a:t>
                </a:r>
              </a:p>
              <a:p>
                <a:r>
                  <a:rPr lang="en-GB" dirty="0"/>
                  <a:t>Significantly better performance in the game at the price of a costly (but efficient) computation</a:t>
                </a:r>
              </a:p>
              <a:p>
                <a:pPr marL="0" indent="0">
                  <a:buNone/>
                </a:pPr>
                <a:r>
                  <a:rPr lang="en-GB" b="1" dirty="0"/>
                  <a:t>How we built the Graph</a:t>
                </a:r>
              </a:p>
              <a:p>
                <a:pPr lvl="1"/>
                <a:r>
                  <a:rPr lang="en-GB" dirty="0"/>
                  <a:t>For every depth:</a:t>
                </a:r>
              </a:p>
              <a:p>
                <a:pPr lvl="1"/>
                <a:r>
                  <a:rPr lang="en-GB" dirty="0"/>
                  <a:t>Calculate the probability that a Tile gets drawn based on the information that we have</a:t>
                </a:r>
              </a:p>
              <a:p>
                <a:pPr lvl="1"/>
                <a:r>
                  <a:rPr lang="en-GB" dirty="0"/>
                  <a:t>We add a Node per possible Tile, according to the possibility it gets drawn</a:t>
                </a:r>
              </a:p>
              <a:p>
                <a:pPr lvl="1"/>
                <a:r>
                  <a:rPr lang="en-GB" dirty="0"/>
                  <a:t>If two routes lead to the same Hand we merge the Nodes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In the final depth:</a:t>
                </a:r>
              </a:p>
              <a:p>
                <a:pPr lvl="1"/>
                <a:r>
                  <a:rPr lang="en-GB" dirty="0"/>
                  <a:t>Calculate the discard that has highest probability to increase Shanten</a:t>
                </a:r>
              </a:p>
              <a:p>
                <a:pPr marL="0" indent="0">
                  <a:buNone/>
                </a:pPr>
                <a:r>
                  <a:rPr lang="en-GB" b="1" dirty="0"/>
                  <a:t>Runtime</a:t>
                </a:r>
              </a:p>
              <a:p>
                <a:r>
                  <a:rPr lang="en-GB" dirty="0"/>
                  <a:t>A Draw should </a:t>
                </a:r>
                <a:r>
                  <a:rPr lang="en-GB"/>
                  <a:t>take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(14+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/>
                  <a:t>time </a:t>
                </a:r>
                <a:r>
                  <a:rPr lang="en-GB" dirty="0"/>
                  <a:t>with our algorithm,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𝐺𝑟𝑎𝑝h</m:t>
                    </m:r>
                  </m:oMath>
                </a14:m>
                <a:endParaRPr lang="en-GB" dirty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4148-7BAA-3197-1621-A02EA9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320C1-4567-4F26-6CDA-083B592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08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3F8-BD11-18D2-CE16-603FA84C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32901C3-B0F7-734C-D47E-4973BE4A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74" y="1408995"/>
            <a:ext cx="5242288" cy="342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56C664-1E1E-E64C-3F2B-4D9CA81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 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B6D7B-CBC5-440C-A207-95FCC720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Graph with depth 2</a:t>
            </a:r>
          </a:p>
          <a:p>
            <a:pPr marL="0" indent="0">
              <a:buNone/>
            </a:pPr>
            <a:r>
              <a:rPr lang="en-GB" noProof="0" dirty="0"/>
              <a:t>The c</a:t>
            </a:r>
            <a:r>
              <a:rPr lang="en-GB" dirty="0" err="1"/>
              <a:t>urrent</a:t>
            </a:r>
            <a:r>
              <a:rPr lang="en-GB" dirty="0"/>
              <a:t> </a:t>
            </a:r>
            <a:r>
              <a:rPr lang="en-GB" dirty="0" err="1"/>
              <a:t>Gamestate</a:t>
            </a:r>
            <a:r>
              <a:rPr lang="en-GB" dirty="0"/>
              <a:t> is connected to 34 possible Tile-Draws, which in turn are connected to further draws.</a:t>
            </a:r>
            <a:endParaRPr lang="en-GB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74A05C3-2F76-CC6A-9269-3A4EA3A6952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With some more Detail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Gamestates</a:t>
            </a:r>
            <a:r>
              <a:rPr lang="en-GB" dirty="0"/>
              <a:t> that have had the same draws in a different order are considered as equal but more likely than other states.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E9C9-AA0E-CABA-A6C8-BA43C8C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116B1-FCE4-B192-4B4F-F9432852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6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5D595-CF4A-3EC8-FD5F-55E9C8F4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412875"/>
            <a:ext cx="4999113" cy="34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CCFD2-8FB4-6A31-CC99-C356EAE3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3A469-E174-DB8E-C6FB-47DFC494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How we want to measure our optimization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D3443-44D1-D2AC-84C4-19BEF43D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run 1000 Games on our naïve Algorithm</a:t>
            </a:r>
          </a:p>
          <a:p>
            <a:r>
              <a:rPr lang="en-GB" dirty="0"/>
              <a:t>We run 1000 Games on </a:t>
            </a:r>
            <a:r>
              <a:rPr lang="en-GB" dirty="0" err="1"/>
              <a:t>DrawAnalyzer</a:t>
            </a:r>
            <a:r>
              <a:rPr lang="en-GB" dirty="0"/>
              <a:t> with depth 1</a:t>
            </a:r>
          </a:p>
          <a:p>
            <a:r>
              <a:rPr lang="en-GB" dirty="0"/>
              <a:t>We run 100 Games on </a:t>
            </a:r>
            <a:r>
              <a:rPr lang="en-GB" dirty="0" err="1"/>
              <a:t>DrawAnalyzer</a:t>
            </a:r>
            <a:r>
              <a:rPr lang="en-GB" dirty="0"/>
              <a:t> with depth 2</a:t>
            </a:r>
          </a:p>
          <a:p>
            <a:endParaRPr lang="en-GB" dirty="0"/>
          </a:p>
          <a:p>
            <a:r>
              <a:rPr lang="en-GB" dirty="0"/>
              <a:t>We measure the time it takes to draw per round</a:t>
            </a:r>
          </a:p>
          <a:p>
            <a:r>
              <a:rPr lang="en-GB" dirty="0"/>
              <a:t>We measure the average Shanten per round</a:t>
            </a:r>
          </a:p>
          <a:p>
            <a:r>
              <a:rPr lang="en-GB" dirty="0"/>
              <a:t>We measure in what round a Game is won (if at all)</a:t>
            </a:r>
          </a:p>
          <a:p>
            <a:endParaRPr lang="en-GB" dirty="0"/>
          </a:p>
          <a:p>
            <a:r>
              <a:rPr lang="en-GB" dirty="0"/>
              <a:t>We run this on the same PC with the following specs:</a:t>
            </a:r>
          </a:p>
          <a:p>
            <a:r>
              <a:rPr lang="de-CH" dirty="0"/>
              <a:t>2th Gen Intel(R) Core(TM) i5-12600K (16 CPUs), ~3.7GHz 32GB Ram NVIDIA </a:t>
            </a:r>
            <a:r>
              <a:rPr lang="de-CH" dirty="0" err="1"/>
              <a:t>GeForceRTX</a:t>
            </a:r>
            <a:r>
              <a:rPr lang="de-CH" dirty="0"/>
              <a:t> 2060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9817E-FDAC-1875-63D6-2D4828B4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5EF9-9C93-9FFA-C023-CB892C65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0555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01DAC-F723-4581-D900-03020C3D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FE58E-C209-3BB1-3575-2D949F20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Performance of the naïve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1C114-DB0F-FC1B-5EB0-539E325A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with the Naïve Algorithm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801314F5-9FD5-5406-2530-8B95458101C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892251490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54.40266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D7A11-57E3-D344-8BD0-9CAEE2C0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07623-5AA8-6A9F-DB5E-CFC2C79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2744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A8E91-1323-8F9C-1E32-EDE78322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4370E-7046-7ECC-9A35-0AE35EC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Performance of </a:t>
            </a:r>
            <a:r>
              <a:rPr lang="en-GB" noProof="0" dirty="0" err="1"/>
              <a:t>DrawAnalyzer</a:t>
            </a:r>
            <a:r>
              <a:rPr lang="en-GB" noProof="0" dirty="0"/>
              <a:t> with depth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C38AA-57DE-FA7E-DDAD-B3406EEF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of </a:t>
            </a:r>
            <a:r>
              <a:rPr lang="en-GB" dirty="0" err="1"/>
              <a:t>DrawAnalyzer</a:t>
            </a:r>
            <a:r>
              <a:rPr lang="en-GB" dirty="0"/>
              <a:t> with depth 1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23B93143-08D8-F3A7-6264-4921E3505AF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408679997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5661.174 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0.307256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FA833-F584-FE86-0611-13F305D5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A637E-4F7D-0408-56E9-32F29DF1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8144522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ETH-Template</Template>
  <TotalTime>0</TotalTime>
  <Words>1781</Words>
  <Application>Microsoft Office PowerPoint</Application>
  <PresentationFormat>Breitbild</PresentationFormat>
  <Paragraphs>476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Symbol</vt:lpstr>
      <vt:lpstr>ETH Zürich</vt:lpstr>
      <vt:lpstr>Graph Optimizer for Japanese Mahjong Tile-Discard-Finder</vt:lpstr>
      <vt:lpstr>Introduction: Problem description</vt:lpstr>
      <vt:lpstr>Introduction: In mathematical Terms</vt:lpstr>
      <vt:lpstr>Introduction: The naïve Algorithm</vt:lpstr>
      <vt:lpstr>Introduction: Our introduced Graph</vt:lpstr>
      <vt:lpstr>Introduction: Our introduced Graph II</vt:lpstr>
      <vt:lpstr>How we want to measure our optimization</vt:lpstr>
      <vt:lpstr>Performance of the naïve Algorithm</vt:lpstr>
      <vt:lpstr>Performance of DrawAnalyzer with depth 1</vt:lpstr>
      <vt:lpstr>Performance of DrawAnalyzer with depth 2</vt:lpstr>
      <vt:lpstr>Discussion</vt:lpstr>
      <vt:lpstr>Discussion</vt:lpstr>
      <vt:lpstr>Discussion</vt:lpstr>
      <vt:lpstr>GitHub</vt:lpstr>
      <vt:lpstr>References</vt:lpstr>
      <vt:lpstr>ALLES HIERNACH SIND FOLIEN ZUM KOPIEREN; DA SIE FORMATVORLAGEN DER ETH SIND; LÖSCHEN VOR DER ABGABE!!!!</vt:lpstr>
      <vt:lpstr>PowerPoint-Präsentation</vt:lpstr>
      <vt:lpstr>PowerPoint-Präsentation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Folientitel, ggf. auch über zwei Zeilen</vt:lpstr>
      <vt:lpstr>Hier steht der Folientitel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Lyrer  Jarvi</dc:creator>
  <cp:lastModifiedBy>Lyrer  Jarvi</cp:lastModifiedBy>
  <cp:revision>9</cp:revision>
  <dcterms:created xsi:type="dcterms:W3CDTF">2025-06-26T09:20:12Z</dcterms:created>
  <dcterms:modified xsi:type="dcterms:W3CDTF">2025-06-30T12:12:52Z</dcterms:modified>
</cp:coreProperties>
</file>