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5" r:id="rId4"/>
    <p:sldId id="289" r:id="rId5"/>
    <p:sldId id="277" r:id="rId6"/>
    <p:sldId id="301" r:id="rId7"/>
    <p:sldId id="284" r:id="rId8"/>
    <p:sldId id="292" r:id="rId9"/>
    <p:sldId id="293" r:id="rId10"/>
    <p:sldId id="294" r:id="rId11"/>
    <p:sldId id="295" r:id="rId12"/>
    <p:sldId id="296" r:id="rId13"/>
    <p:sldId id="299" r:id="rId14"/>
    <p:sldId id="298" r:id="rId15"/>
    <p:sldId id="300" r:id="rId16"/>
    <p:sldId id="290" r:id="rId17"/>
    <p:sldId id="291" r:id="rId18"/>
    <p:sldId id="282" r:id="rId19"/>
    <p:sldId id="285" r:id="rId20"/>
    <p:sldId id="286" r:id="rId21"/>
    <p:sldId id="263" r:id="rId22"/>
    <p:sldId id="265" r:id="rId23"/>
    <p:sldId id="267" r:id="rId24"/>
    <p:sldId id="262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01.07.2025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01.07.2025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tlerasia.com/lifestyle/entertainment/hk-mahjong-beginners-guide-how-to-play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</a:t>
            </a:r>
            <a:r>
              <a:rPr lang="en-GB" noProof="0" dirty="0" err="1"/>
              <a:t>DrawAnalyzer</a:t>
            </a:r>
            <a:r>
              <a:rPr lang="en-GB" noProof="0" dirty="0"/>
              <a:t>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5508657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 err="1"/>
              <a:t>DrawAnalyzer</a:t>
            </a:r>
            <a:r>
              <a:rPr lang="en-GB" noProof="0" dirty="0"/>
              <a:t>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7933417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FDE5C-233D-CFA3-5ADC-ECA9378E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08E5-4267-A58D-A4B8-34C25D20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D58956-5262-874A-D14C-A8A4AE461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1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2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1 takes on average 90times longer than the naïve Algorithm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2 takes  ~3500times longer on average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b="1" dirty="0"/>
              </a:p>
              <a:p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D58956-5262-874A-D14C-A8A4AE461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00939-E474-B4CE-ECD2-7BA102C5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0F5F1-1C55-AA21-6DF3-C74C9FF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746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1 ~20%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</a:t>
            </a:r>
            <a:r>
              <a:rPr lang="en-GB" dirty="0" err="1"/>
              <a:t>DrawAnalyzer</a:t>
            </a:r>
            <a:r>
              <a:rPr lang="en-GB" dirty="0"/>
              <a:t>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</a:t>
            </a:r>
            <a:r>
              <a:rPr lang="en-GB" noProof="0" dirty="0" err="1"/>
              <a:t>DrawAnalyzer</a:t>
            </a:r>
            <a:r>
              <a:rPr lang="en-GB" noProof="0" dirty="0"/>
              <a:t>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</a:t>
            </a:r>
            <a:r>
              <a:rPr lang="en-GB" noProof="0" dirty="0" err="1"/>
              <a:t>DrawAnalyzer</a:t>
            </a:r>
            <a:r>
              <a:rPr lang="en-GB" noProof="0" dirty="0"/>
              <a:t>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improve the success rate from ~11% to &gt;20% even with depth 1 of </a:t>
            </a:r>
            <a:r>
              <a:rPr lang="en-GB" dirty="0" err="1"/>
              <a:t>DrawAnalyzer</a:t>
            </a:r>
            <a:r>
              <a:rPr lang="en-GB" dirty="0"/>
              <a:t> practically doubling it at the cost of factor 90 in terms of calculation time</a:t>
            </a:r>
          </a:p>
          <a:p>
            <a:r>
              <a:rPr lang="en-GB" dirty="0"/>
              <a:t>With higher depth of </a:t>
            </a:r>
            <a:r>
              <a:rPr lang="en-GB" dirty="0" err="1"/>
              <a:t>DrawAnalyzer</a:t>
            </a:r>
            <a:r>
              <a:rPr lang="en-GB" dirty="0"/>
              <a:t> the performance seems to be improved even more; towards 30% success rate but with a cost of roughly factor 3500, which seems to be </a:t>
            </a:r>
            <a:r>
              <a:rPr lang="en-GB" dirty="0" err="1"/>
              <a:t>inproportionate</a:t>
            </a:r>
            <a:r>
              <a:rPr lang="en-GB" dirty="0"/>
              <a:t>.</a:t>
            </a:r>
          </a:p>
          <a:p>
            <a:r>
              <a:rPr lang="en-GB" dirty="0" err="1"/>
              <a:t>DrawAnalyzer</a:t>
            </a:r>
            <a:r>
              <a:rPr lang="en-GB" dirty="0"/>
              <a:t> with depth 1 seems to be the current best solution in terms of usability, because the </a:t>
            </a:r>
            <a:r>
              <a:rPr lang="en-GB" dirty="0" err="1"/>
              <a:t>DrawAnalyzer</a:t>
            </a:r>
            <a:r>
              <a:rPr lang="en-GB" dirty="0"/>
              <a:t> with depth 2 takes to long to calculate. </a:t>
            </a:r>
            <a:r>
              <a:rPr lang="en-GB"/>
              <a:t>(TODO)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DF7-15F7-A99E-370D-2C11690A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58B9-75DC-D11E-821A-A3491AB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95EBD-2AA9-EC27-9EA1-A528A6C1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Image1: </a:t>
            </a:r>
            <a:r>
              <a:rPr lang="en-GB" dirty="0">
                <a:hlinkClick r:id="rId2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618BD-D7EE-EE0A-D936-6DF1F7D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18E93-A7F9-0902-00BC-4F4A657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05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 TODO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random Hand consisting of 14 Tiles which all have a colour and a value, find the best Tile to discard to reach a desired Hand, so called </a:t>
            </a:r>
            <a:r>
              <a:rPr lang="en-GB" b="1" i="1" dirty="0"/>
              <a:t>S</a:t>
            </a:r>
            <a:r>
              <a:rPr lang="en-GB" dirty="0"/>
              <a:t>.</a:t>
            </a:r>
          </a:p>
          <a:p>
            <a:r>
              <a:rPr lang="en-GB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The goal is to reach a </a:t>
            </a:r>
            <a:r>
              <a:rPr lang="en-GB" b="1" i="1" dirty="0"/>
              <a:t>winning Hand </a:t>
            </a:r>
            <a:r>
              <a:rPr lang="en-GB" dirty="0"/>
              <a:t>which consists of 4 triplets (group or sequence) and one pair (two equals)</a:t>
            </a:r>
          </a:p>
          <a:p>
            <a:endParaRPr lang="en-GB" dirty="0"/>
          </a:p>
          <a:p>
            <a:r>
              <a:rPr lang="en-GB" dirty="0"/>
              <a:t>Our Optimization only covers a part of the real Japanese Mahjong, we do not consider things like the other players strategy or them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20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46199686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  <a:endParaRPr lang="en-GB" b="1" i="1" dirty="0"/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and such that the next draw could complete it to a </a:t>
                </a:r>
                <a:r>
                  <a:rPr lang="en-GB" b="1" i="1" dirty="0"/>
                  <a:t>winning Hand</a:t>
                </a: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Shanten for the current hand</a:t>
            </a:r>
          </a:p>
          <a:p>
            <a:pPr lvl="1"/>
            <a:r>
              <a:rPr lang="en-GB" dirty="0"/>
              <a:t>If Shanten is 0 we win and end the game</a:t>
            </a:r>
          </a:p>
          <a:p>
            <a:pPr lvl="1"/>
            <a:r>
              <a:rPr lang="en-GB" dirty="0"/>
              <a:t>While calculating Shanten we log which Tiles aren’t used in our current best constellation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4B0ED-662A-EDDA-1580-CF3AC878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Requirements</a:t>
            </a:r>
          </a:p>
          <a:p>
            <a:r>
              <a:rPr lang="en-GB" dirty="0"/>
              <a:t>Significantly better performance in the game at the price of a costly (but efficient) computation</a:t>
            </a:r>
          </a:p>
          <a:p>
            <a:pPr marL="0" indent="0">
              <a:buNone/>
            </a:pPr>
            <a:r>
              <a:rPr lang="en-GB" b="1" dirty="0"/>
              <a:t>How we build the Graph</a:t>
            </a:r>
          </a:p>
          <a:p>
            <a:pPr lvl="1"/>
            <a:r>
              <a:rPr lang="en-GB" dirty="0"/>
              <a:t>For every depth:</a:t>
            </a:r>
          </a:p>
          <a:p>
            <a:pPr lvl="1"/>
            <a:r>
              <a:rPr lang="en-GB" dirty="0"/>
              <a:t>Calculate the probability that a Tile gets drawn based on the information that we have</a:t>
            </a:r>
          </a:p>
          <a:p>
            <a:pPr lvl="1"/>
            <a:r>
              <a:rPr lang="en-GB" dirty="0"/>
              <a:t>We add a Node per possible Tile, according to the possibility it gets drawn</a:t>
            </a:r>
          </a:p>
          <a:p>
            <a:pPr lvl="1"/>
            <a:r>
              <a:rPr lang="en-GB" dirty="0"/>
              <a:t>If two routes lead to the same Hand we merge the Nodes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the final depth:</a:t>
            </a:r>
          </a:p>
          <a:p>
            <a:pPr lvl="1"/>
            <a:r>
              <a:rPr lang="en-GB" dirty="0"/>
              <a:t>Calculate the discard that has highest probability to increase Shanten</a:t>
            </a:r>
          </a:p>
          <a:p>
            <a:pPr marL="0" indent="0">
              <a:buNone/>
            </a:pPr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AB61-0ABC-C776-52FB-A86A979E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4501-1585-1329-A40B-1EF74F07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 TODO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9AAA9D0-A8B9-5117-2D2C-39DA85C82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Runtime</a:t>
                </a:r>
              </a:p>
              <a:p>
                <a:r>
                  <a:rPr lang="en-GB" dirty="0"/>
                  <a:t>A Draw should take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(14+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time with our algorithm,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𝐺𝑟𝑎𝑝h</m:t>
                    </m:r>
                  </m:oMath>
                </a14:m>
                <a:endParaRPr lang="de-CH" dirty="0"/>
              </a:p>
              <a:p>
                <a:r>
                  <a:rPr lang="en-GB" dirty="0" err="1"/>
                  <a:t>setShanten</a:t>
                </a:r>
                <a:r>
                  <a:rPr lang="en-GB" dirty="0"/>
                  <a:t> runs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generateGraph</a:t>
                </a:r>
                <a:r>
                  <a:rPr lang="en-GB" dirty="0"/>
                  <a:t> and </a:t>
                </a:r>
                <a:r>
                  <a:rPr lang="en-GB" dirty="0" err="1"/>
                  <a:t>getBestDiscard</a:t>
                </a:r>
                <a:r>
                  <a:rPr lang="en-GB" dirty="0"/>
                  <a:t> both have a runtime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GB" dirty="0"/>
                  <a:t> TODO: wend </a:t>
                </a:r>
                <a:r>
                  <a:rPr lang="en-GB" dirty="0" err="1"/>
                  <a:t>mer</a:t>
                </a:r>
                <a:r>
                  <a:rPr lang="en-GB" dirty="0"/>
                  <a:t> das </a:t>
                </a:r>
                <a:r>
                  <a:rPr lang="en-GB" dirty="0" err="1"/>
                  <a:t>wück</a:t>
                </a:r>
                <a:r>
                  <a:rPr lang="en-GB" dirty="0"/>
                  <a:t>?</a:t>
                </a:r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9AAA9D0-A8B9-5117-2D2C-39DA85C82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089CC-3A06-F41F-175B-A6B7F176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EEE3F-770A-D40C-2398-06E1A1BB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12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How we want to measure our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run 1000 Games on our naïve Algorithm</a:t>
            </a:r>
          </a:p>
          <a:p>
            <a:r>
              <a:rPr lang="en-GB" dirty="0"/>
              <a:t>We run 1000 Games on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</a:p>
          <a:p>
            <a:r>
              <a:rPr lang="en-GB" dirty="0"/>
              <a:t>We run 100 Games on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</a:p>
          <a:p>
            <a:endParaRPr lang="en-GB" dirty="0"/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r>
              <a:rPr lang="en-GB" dirty="0"/>
              <a:t>We run this on the same PC with the following specs: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872893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2052</Words>
  <Application>Microsoft Office PowerPoint</Application>
  <PresentationFormat>Breitbild</PresentationFormat>
  <Paragraphs>493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 TODO</vt:lpstr>
      <vt:lpstr>Introduction: In mathematical Terms</vt:lpstr>
      <vt:lpstr>Introduction: The naïve Algorithm</vt:lpstr>
      <vt:lpstr>Introduction: Our introduced Graph</vt:lpstr>
      <vt:lpstr>Introduction: Our introduced Graph II TODO</vt:lpstr>
      <vt:lpstr>Introduction: Our introduced Graph III</vt:lpstr>
      <vt:lpstr>How we want to measure our optimization</vt:lpstr>
      <vt:lpstr>Results: Naïve Algorithm</vt:lpstr>
      <vt:lpstr>Results: DrawAnalyzer with depth 1</vt:lpstr>
      <vt:lpstr>Results: DrawAnalyzer with depth 2</vt:lpstr>
      <vt:lpstr>Comparing Results</vt:lpstr>
      <vt:lpstr>Comparing Results II</vt:lpstr>
      <vt:lpstr>Comparing Results III</vt:lpstr>
      <vt:lpstr>Discussion</vt:lpstr>
      <vt:lpstr>GitHub</vt:lpstr>
      <vt:lpstr>References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11</cp:revision>
  <dcterms:created xsi:type="dcterms:W3CDTF">2025-06-26T09:20:12Z</dcterms:created>
  <dcterms:modified xsi:type="dcterms:W3CDTF">2025-07-01T09:06:44Z</dcterms:modified>
</cp:coreProperties>
</file>