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6" r:id="rId3"/>
    <p:sldId id="275" r:id="rId4"/>
    <p:sldId id="289" r:id="rId5"/>
    <p:sldId id="277" r:id="rId6"/>
    <p:sldId id="284" r:id="rId7"/>
    <p:sldId id="279" r:id="rId8"/>
    <p:sldId id="280" r:id="rId9"/>
    <p:sldId id="287" r:id="rId10"/>
    <p:sldId id="288" r:id="rId11"/>
    <p:sldId id="281" r:id="rId12"/>
    <p:sldId id="283" r:id="rId13"/>
    <p:sldId id="290" r:id="rId14"/>
    <p:sldId id="291" r:id="rId15"/>
    <p:sldId id="282" r:id="rId16"/>
    <p:sldId id="285" r:id="rId17"/>
    <p:sldId id="286" r:id="rId18"/>
    <p:sldId id="263" r:id="rId19"/>
    <p:sldId id="265" r:id="rId20"/>
    <p:sldId id="267" r:id="rId21"/>
    <p:sldId id="262" r:id="rId22"/>
    <p:sldId id="271" r:id="rId23"/>
    <p:sldId id="272" r:id="rId24"/>
    <p:sldId id="273" r:id="rId25"/>
    <p:sldId id="274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908" y="1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41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26.06.2025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26.06.2025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2547-0B26-4181-9958-0F74634B97A1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3879-9C0F-4F94-919F-30B833E8871A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82BE-DF56-4719-B180-C3B0D509F71F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2B2-018B-4FD3-AD95-2F64EDE0E9D6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FED0-443D-411A-B8E4-0668A8890EE3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de-DE" noProof="0"/>
              <a:t>Tabelle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chemeClr val="accent3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E762-278A-4155-9BEB-7C2CB2386E92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4EAFE7-317E-4912-B75C-DD6945F82242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A358CF3-A22A-46C1-A4E5-5810212466EF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tlerasia.com/lifestyle/entertainment/hk-mahjong-beginners-guide-how-to-play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109E62-BC28-8E9C-8538-E2E01A2B64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44"/>
          <a:stretch>
            <a:fillRect/>
          </a:stretch>
        </p:blipFill>
        <p:spPr bwMode="auto">
          <a:xfrm>
            <a:off x="731837" y="1017872"/>
            <a:ext cx="10728324" cy="525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800" dirty="0"/>
              <a:t>Graph</a:t>
            </a:r>
            <a:r>
              <a:rPr lang="en-GB" sz="2800" noProof="0" dirty="0"/>
              <a:t> Optimizer for Japanese Mahjong Tile-Discard-Finder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noProof="0" dirty="0"/>
              <a:t>Jarvi Lyrer and Adil Sadikovic</a:t>
            </a:r>
          </a:p>
          <a:p>
            <a:r>
              <a:rPr lang="en-GB" noProof="0" dirty="0"/>
              <a:t>Optimization Methods for Engineers</a:t>
            </a:r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99D1D-1CB1-0D03-3000-94EF3FB78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C55E5-91C7-5437-551B-76B289089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of the </a:t>
            </a:r>
            <a:r>
              <a:rPr lang="en-GB" dirty="0" err="1"/>
              <a:t>DrawAnalyzer</a:t>
            </a:r>
            <a:r>
              <a:rPr lang="en-GB" dirty="0"/>
              <a:t> with Depth 3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F34527-F09F-1029-95AF-F4BA22785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TODO: Results with Image</a:t>
            </a:r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7C3AC0-7033-9D75-6049-67A134D9C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26/06/2025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D67341-4964-D4A4-6FB5-AAF871AC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7107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710F3-9DD2-004B-7E3D-D79D94900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76404-48F3-9EDE-353E-5C1CD8E31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of the Results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18D083-D5B8-38EA-8A65-A9E9ABFF7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TODO: Summary of the previous Slides</a:t>
            </a:r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2B16D8-A011-CE96-F2C2-B063F285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26/06/2025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B04F03-277E-CD32-37A0-155DE7EB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7435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F2747-55E4-7C11-C377-BB9DAE2B5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658BC-A55F-1F7F-65F9-A70A070D0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387D30-7AA4-413A-EDC7-08277DC78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TODO: Discuss the results</a:t>
            </a:r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AE4BEE-4477-8792-5B10-2534E33E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26/06/2025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70AD5B-DC15-F8E6-E8CA-CCFA3A37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4638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C819B-8F80-8DFB-35F8-ECDEF0B93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E8F1F-E171-CD94-6B99-20DB6DAF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GitHub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56453F-BB4A-15DD-2A13-9D5B719BA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Link to GitHub and some Code-snippets</a:t>
            </a:r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4091C4-6019-6E38-5250-A162C08E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26/06/2025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BC959F-6B9B-DE2A-7C4B-A675FDFE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8863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C0DF7-15F7-A99E-370D-2C11690AC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458B9-75DC-D11E-821A-A3491AB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B95EBD-2AA9-EC27-9EA1-A528A6C16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Image1: </a:t>
            </a:r>
            <a:r>
              <a:rPr lang="en-GB">
                <a:hlinkClick r:id="rId2"/>
              </a:rPr>
              <a:t>https://www.tatlerasia.com/lifestyle/entertainment/hk-mahjong-beginners-guide-how-to-play</a:t>
            </a:r>
            <a:endParaRPr lang="en-GB"/>
          </a:p>
          <a:p>
            <a:endParaRPr lang="en-GB" dirty="0"/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0618BD-D7EE-EE0A-D936-6DF1F7D02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26/06/2025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018E93-A7F9-0902-00BC-4F4A6574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83055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0912C-A9BB-730A-1C5C-79260D07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ALLES HIERNACH SIND FOLIEN ZUM KOPIEREN; DA SIE FORMATVORLAGEN DER ETH SIND; LÖSCHEN VOR DER ABGABE!!!!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7AC870-CC7D-B621-E50B-B2E333AD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AFE7-317E-4912-B75C-DD6945F82242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C31D73-65BB-1334-5FBE-25A4B3CA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D305E4-3421-3F2C-FF97-E9B4D5A7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pPr/>
              <a:t>15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346068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4858D9-4110-A208-0AEE-6153D2484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985930-BD8C-A159-0666-B362BBC3C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5505F6-FA15-A346-7276-AF6D3F2D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16</a:t>
            </a:fld>
            <a:endParaRPr lang="de-CH" noProof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91E0059-4937-83F9-C9B1-58E4653C6816}"/>
              </a:ext>
            </a:extLst>
          </p:cNvPr>
          <p:cNvSpPr/>
          <p:nvPr/>
        </p:nvSpPr>
        <p:spPr>
          <a:xfrm>
            <a:off x="643269" y="2443083"/>
            <a:ext cx="1456661" cy="14537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93B28B4-B1EB-1783-9990-8377E5D9F386}"/>
              </a:ext>
            </a:extLst>
          </p:cNvPr>
          <p:cNvSpPr/>
          <p:nvPr/>
        </p:nvSpPr>
        <p:spPr>
          <a:xfrm>
            <a:off x="3831265" y="652477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4A7B965-9982-466A-F03A-97EBE2B58CE0}"/>
              </a:ext>
            </a:extLst>
          </p:cNvPr>
          <p:cNvSpPr/>
          <p:nvPr/>
        </p:nvSpPr>
        <p:spPr>
          <a:xfrm>
            <a:off x="3831267" y="1751651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05FF368-F3F1-D6E3-7E9E-0BCB5EBDD7E6}"/>
              </a:ext>
            </a:extLst>
          </p:cNvPr>
          <p:cNvSpPr/>
          <p:nvPr/>
        </p:nvSpPr>
        <p:spPr>
          <a:xfrm>
            <a:off x="3831265" y="3849241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E683AF1-C5A0-EA8C-F3C2-885CAF9D0F2C}"/>
              </a:ext>
            </a:extLst>
          </p:cNvPr>
          <p:cNvSpPr/>
          <p:nvPr/>
        </p:nvSpPr>
        <p:spPr>
          <a:xfrm>
            <a:off x="3831265" y="4984836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8DBEBFB-40E1-72F9-91A0-FE2332717802}"/>
              </a:ext>
            </a:extLst>
          </p:cNvPr>
          <p:cNvSpPr/>
          <p:nvPr/>
        </p:nvSpPr>
        <p:spPr>
          <a:xfrm>
            <a:off x="7907078" y="1318437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F477615-B28F-1F4F-446F-77FFF0DE0EE6}"/>
              </a:ext>
            </a:extLst>
          </p:cNvPr>
          <p:cNvSpPr/>
          <p:nvPr/>
        </p:nvSpPr>
        <p:spPr>
          <a:xfrm>
            <a:off x="7907078" y="2443083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50DA696-3A91-51C8-D744-DF215C5F725B}"/>
              </a:ext>
            </a:extLst>
          </p:cNvPr>
          <p:cNvSpPr/>
          <p:nvPr/>
        </p:nvSpPr>
        <p:spPr>
          <a:xfrm>
            <a:off x="7907078" y="4359920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1BCCD6D-74B0-9FA6-0A61-6E3E4B4CB662}"/>
              </a:ext>
            </a:extLst>
          </p:cNvPr>
          <p:cNvSpPr/>
          <p:nvPr/>
        </p:nvSpPr>
        <p:spPr>
          <a:xfrm>
            <a:off x="7907074" y="5559248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54F14B9-2AB1-8E71-1356-38CB39FB7882}"/>
              </a:ext>
            </a:extLst>
          </p:cNvPr>
          <p:cNvSpPr/>
          <p:nvPr/>
        </p:nvSpPr>
        <p:spPr>
          <a:xfrm>
            <a:off x="7907076" y="1880760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D4C7792-AF21-E5C0-3149-7050023146C3}"/>
              </a:ext>
            </a:extLst>
          </p:cNvPr>
          <p:cNvSpPr/>
          <p:nvPr/>
        </p:nvSpPr>
        <p:spPr>
          <a:xfrm>
            <a:off x="7907074" y="772063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14FAB518-99EA-C848-669B-0F14BF824B5B}"/>
              </a:ext>
            </a:extLst>
          </p:cNvPr>
          <p:cNvSpPr/>
          <p:nvPr/>
        </p:nvSpPr>
        <p:spPr>
          <a:xfrm>
            <a:off x="7907074" y="3740036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4E6BE5F-B0E9-17CC-C000-4E27EB88B02C}"/>
              </a:ext>
            </a:extLst>
          </p:cNvPr>
          <p:cNvSpPr/>
          <p:nvPr/>
        </p:nvSpPr>
        <p:spPr>
          <a:xfrm>
            <a:off x="7907074" y="4959584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4BD5728-56EF-97C8-45F3-0E618ECA491F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2099930" y="1120310"/>
            <a:ext cx="1731335" cy="2049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E2B3F83-6100-D49C-C7FB-01A98B1018AC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2099930" y="2219484"/>
            <a:ext cx="1731337" cy="950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9E0E0D3-771B-EBE9-D508-C5C79F099A2F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2099930" y="3169958"/>
            <a:ext cx="1731335" cy="1147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10B1B50-2BE2-23A3-34F3-42E7ACDE3F2C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2099930" y="3169958"/>
            <a:ext cx="1731335" cy="228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EDC574C-EE7C-06CE-AA84-C8E9559026CD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2099930" y="2786501"/>
            <a:ext cx="1850426" cy="38345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6B3572AB-3EFA-0F5F-C249-801B0E8DF753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2099930" y="3169958"/>
            <a:ext cx="185042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1FF6C513-6C41-C843-14FA-9DCABB635DE0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2099930" y="3169958"/>
            <a:ext cx="1850426" cy="4307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B8DA93F4-79C6-2687-3F65-DE6B86EC0DCA}"/>
              </a:ext>
            </a:extLst>
          </p:cNvPr>
          <p:cNvSpPr/>
          <p:nvPr/>
        </p:nvSpPr>
        <p:spPr>
          <a:xfrm>
            <a:off x="4186922" y="2800828"/>
            <a:ext cx="234983" cy="2160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57A0279-8D75-82D3-3473-141891D0DE0A}"/>
              </a:ext>
            </a:extLst>
          </p:cNvPr>
          <p:cNvSpPr/>
          <p:nvPr/>
        </p:nvSpPr>
        <p:spPr>
          <a:xfrm>
            <a:off x="4186922" y="3093665"/>
            <a:ext cx="234983" cy="2160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4B05B080-0AFD-547E-EFE2-BD4746A8229C}"/>
              </a:ext>
            </a:extLst>
          </p:cNvPr>
          <p:cNvSpPr/>
          <p:nvPr/>
        </p:nvSpPr>
        <p:spPr>
          <a:xfrm>
            <a:off x="4186922" y="3411728"/>
            <a:ext cx="234983" cy="2160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BA33F31A-94F9-F829-5E5B-ABE26E533056}"/>
              </a:ext>
            </a:extLst>
          </p:cNvPr>
          <p:cNvSpPr/>
          <p:nvPr/>
        </p:nvSpPr>
        <p:spPr>
          <a:xfrm>
            <a:off x="8067627" y="3035754"/>
            <a:ext cx="182168" cy="152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1A92E8A9-C202-A279-D2B3-2A7E5A1DF203}"/>
              </a:ext>
            </a:extLst>
          </p:cNvPr>
          <p:cNvSpPr/>
          <p:nvPr/>
        </p:nvSpPr>
        <p:spPr>
          <a:xfrm>
            <a:off x="8067627" y="3297075"/>
            <a:ext cx="182168" cy="152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33810780-432C-9869-0432-6C593D9E8855}"/>
              </a:ext>
            </a:extLst>
          </p:cNvPr>
          <p:cNvSpPr/>
          <p:nvPr/>
        </p:nvSpPr>
        <p:spPr>
          <a:xfrm>
            <a:off x="8067627" y="3531055"/>
            <a:ext cx="182168" cy="152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750D09F0-8AAC-EA34-07D2-29448A905856}"/>
              </a:ext>
            </a:extLst>
          </p:cNvPr>
          <p:cNvCxnSpPr>
            <a:cxnSpLocks/>
            <a:stCxn id="11" idx="6"/>
            <a:endCxn id="20" idx="2"/>
          </p:cNvCxnSpPr>
          <p:nvPr/>
        </p:nvCxnSpPr>
        <p:spPr>
          <a:xfrm flipV="1">
            <a:off x="4777563" y="1031105"/>
            <a:ext cx="3129511" cy="8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84A18E71-D3BA-C662-0A79-CD8AD12EFB1C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4777563" y="1120310"/>
            <a:ext cx="3129515" cy="45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3935FD30-CAAD-A3E8-EA6B-883F8A0F0EA0}"/>
              </a:ext>
            </a:extLst>
          </p:cNvPr>
          <p:cNvCxnSpPr>
            <a:cxnSpLocks/>
            <a:stCxn id="12" idx="6"/>
            <a:endCxn id="19" idx="2"/>
          </p:cNvCxnSpPr>
          <p:nvPr/>
        </p:nvCxnSpPr>
        <p:spPr>
          <a:xfrm flipV="1">
            <a:off x="4777565" y="2139802"/>
            <a:ext cx="3129511" cy="79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6C193814-EB8D-C9C2-A107-BF267953EBCE}"/>
              </a:ext>
            </a:extLst>
          </p:cNvPr>
          <p:cNvCxnSpPr>
            <a:cxnSpLocks/>
            <a:stCxn id="11" idx="6"/>
            <a:endCxn id="19" idx="2"/>
          </p:cNvCxnSpPr>
          <p:nvPr/>
        </p:nvCxnSpPr>
        <p:spPr>
          <a:xfrm>
            <a:off x="4777563" y="1120310"/>
            <a:ext cx="3129513" cy="101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7131099F-7491-4C3E-EC95-47D55A7AA847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>
            <a:off x="4777565" y="2219484"/>
            <a:ext cx="3129513" cy="482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0EB7078A-A07C-0DEB-C429-2591D4FB2633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 flipV="1">
            <a:off x="4777563" y="3999078"/>
            <a:ext cx="3129511" cy="31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124AB21D-AE68-1D32-6B92-32B6768ABBEF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4777563" y="4317074"/>
            <a:ext cx="3129515" cy="301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B4A4FB3-190C-3561-9012-E26CF9339DC4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>
          <a:xfrm>
            <a:off x="4777563" y="4317074"/>
            <a:ext cx="3129511" cy="90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F5DE9157-B38C-DA88-8B9D-6A2A13C35335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4777563" y="4618962"/>
            <a:ext cx="3129515" cy="833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9414BAAF-2B18-935D-C8C1-F173704153A6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4777563" y="5452669"/>
            <a:ext cx="3129511" cy="365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706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18B3F-DEDC-53F4-6D65-3C730FD36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A28508-7290-37E5-DE9D-48C14C72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34D21E-34D5-E450-6DFC-B2B3B096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5F4F12-1045-7A83-81AF-FFA7FE6D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17</a:t>
            </a:fld>
            <a:endParaRPr lang="de-CH" noProof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5B04174-A26C-6FC4-DEA9-1D7A7B36692A}"/>
              </a:ext>
            </a:extLst>
          </p:cNvPr>
          <p:cNvSpPr/>
          <p:nvPr/>
        </p:nvSpPr>
        <p:spPr>
          <a:xfrm>
            <a:off x="643269" y="2443083"/>
            <a:ext cx="1456661" cy="14537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377CF0C-D3E9-534A-40C0-C53B3CB816F7}"/>
              </a:ext>
            </a:extLst>
          </p:cNvPr>
          <p:cNvSpPr/>
          <p:nvPr/>
        </p:nvSpPr>
        <p:spPr>
          <a:xfrm>
            <a:off x="4052228" y="1478049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3B3A2F6-1AB1-2366-7E4F-71E9D32483D2}"/>
              </a:ext>
            </a:extLst>
          </p:cNvPr>
          <p:cNvSpPr/>
          <p:nvPr/>
        </p:nvSpPr>
        <p:spPr>
          <a:xfrm>
            <a:off x="4032946" y="3807568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8455986-33DE-C600-65CB-19AEBF18804B}"/>
              </a:ext>
            </a:extLst>
          </p:cNvPr>
          <p:cNvSpPr/>
          <p:nvPr/>
        </p:nvSpPr>
        <p:spPr>
          <a:xfrm>
            <a:off x="7807822" y="3193176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66F9553-8958-3917-9481-CDE8CE4EA82F}"/>
              </a:ext>
            </a:extLst>
          </p:cNvPr>
          <p:cNvSpPr/>
          <p:nvPr/>
        </p:nvSpPr>
        <p:spPr>
          <a:xfrm>
            <a:off x="7807822" y="4795820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78B4942-2A2E-4A43-FFB1-85F07552D281}"/>
              </a:ext>
            </a:extLst>
          </p:cNvPr>
          <p:cNvSpPr/>
          <p:nvPr/>
        </p:nvSpPr>
        <p:spPr>
          <a:xfrm>
            <a:off x="7800743" y="1007242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DE497F5-D74F-8E1D-32F6-0D16BCF14B0E}"/>
              </a:ext>
            </a:extLst>
          </p:cNvPr>
          <p:cNvSpPr/>
          <p:nvPr/>
        </p:nvSpPr>
        <p:spPr>
          <a:xfrm>
            <a:off x="7800743" y="2077232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355FF94-528D-9D3C-2D5B-A5FA63FD3BFD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2099930" y="1945882"/>
            <a:ext cx="1952298" cy="122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4D105A8-B919-5F1A-DE6A-0326B3D2055A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2099930" y="3169958"/>
            <a:ext cx="1933016" cy="110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4C57F2B0-CE70-493D-AFD9-1585CAC7A702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 flipV="1">
            <a:off x="4998526" y="1266284"/>
            <a:ext cx="2802217" cy="67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0BA85293-91E8-761F-4594-C0AF5AC758A3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4998526" y="1945882"/>
            <a:ext cx="2809296" cy="150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7699C121-2AF1-797E-E1C0-15458647421A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>
          <a:xfrm>
            <a:off x="4998526" y="1945882"/>
            <a:ext cx="2802217" cy="39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0EF0EACF-985C-BF28-C1C4-8204A2490799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4979244" y="3452218"/>
            <a:ext cx="2828578" cy="823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D9D475D2-D990-8412-678D-E0AD28B47378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4979244" y="4275401"/>
            <a:ext cx="2828578" cy="77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2BCD2F83-195B-E381-5A11-4719961E58D6}"/>
              </a:ext>
            </a:extLst>
          </p:cNvPr>
          <p:cNvSpPr txBox="1"/>
          <p:nvPr/>
        </p:nvSpPr>
        <p:spPr>
          <a:xfrm rot="19891740">
            <a:off x="2415286" y="2151608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(g,3)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AFBD17B0-6188-4B6A-D7DD-E1A51DB33A66}"/>
              </a:ext>
            </a:extLst>
          </p:cNvPr>
          <p:cNvSpPr txBox="1"/>
          <p:nvPr/>
        </p:nvSpPr>
        <p:spPr>
          <a:xfrm rot="20685291">
            <a:off x="6283462" y="1130904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(b,7)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9DBD81B-0382-5C64-ABE1-2D341760FB1C}"/>
              </a:ext>
            </a:extLst>
          </p:cNvPr>
          <p:cNvSpPr txBox="1"/>
          <p:nvPr/>
        </p:nvSpPr>
        <p:spPr>
          <a:xfrm rot="20663037">
            <a:off x="5727822" y="3472125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(g,3)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06F62F1D-96FD-EF75-CE50-0A7D3CF79BF1}"/>
              </a:ext>
            </a:extLst>
          </p:cNvPr>
          <p:cNvSpPr txBox="1"/>
          <p:nvPr/>
        </p:nvSpPr>
        <p:spPr>
          <a:xfrm rot="1707420">
            <a:off x="6208176" y="2481305"/>
            <a:ext cx="119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(r,5)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DE18EB7B-15A4-5DF3-A70E-C51C44A8AC92}"/>
              </a:ext>
            </a:extLst>
          </p:cNvPr>
          <p:cNvSpPr txBox="1"/>
          <p:nvPr/>
        </p:nvSpPr>
        <p:spPr>
          <a:xfrm rot="1636982">
            <a:off x="2665922" y="3443679"/>
            <a:ext cx="119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(r,5)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3AA3CECE-735C-2412-E6D2-AF5FA1ABE1A7}"/>
              </a:ext>
            </a:extLst>
          </p:cNvPr>
          <p:cNvSpPr txBox="1"/>
          <p:nvPr/>
        </p:nvSpPr>
        <p:spPr>
          <a:xfrm rot="1077767">
            <a:off x="6109134" y="4363615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(b,7)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4B18B0D7-53F3-25E6-4934-9B1F12D66269}"/>
              </a:ext>
            </a:extLst>
          </p:cNvPr>
          <p:cNvSpPr txBox="1"/>
          <p:nvPr/>
        </p:nvSpPr>
        <p:spPr>
          <a:xfrm rot="285275">
            <a:off x="6296681" y="1858584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(b,3)</a:t>
            </a:r>
          </a:p>
        </p:txBody>
      </p:sp>
    </p:spTree>
    <p:extLst>
      <p:ext uri="{BB962C8B-B14F-4D97-AF65-F5344CB8AC3E}">
        <p14:creationId xmlns:p14="http://schemas.microsoft.com/office/powerpoint/2010/main" val="1796310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err="1"/>
              <a:t>Textplatzhalter</a:t>
            </a:r>
            <a:r>
              <a:rPr lang="en-GB" noProof="0" dirty="0"/>
              <a:t> </a:t>
            </a:r>
            <a:r>
              <a:rPr lang="en-GB" noProof="0" dirty="0" err="1"/>
              <a:t>haben</a:t>
            </a:r>
            <a:r>
              <a:rPr lang="en-GB" noProof="0" dirty="0"/>
              <a:t> </a:t>
            </a:r>
            <a:r>
              <a:rPr lang="en-GB" noProof="0" dirty="0" err="1"/>
              <a:t>als</a:t>
            </a:r>
            <a:r>
              <a:rPr lang="en-GB" noProof="0" dirty="0"/>
              <a:t> Standard </a:t>
            </a:r>
            <a:r>
              <a:rPr lang="en-GB" noProof="0" dirty="0" err="1"/>
              <a:t>Bulletpoints</a:t>
            </a:r>
            <a:r>
              <a:rPr lang="en-GB" noProof="0" dirty="0"/>
              <a:t>. Um </a:t>
            </a:r>
            <a:r>
              <a:rPr lang="en-GB" noProof="0" dirty="0" err="1"/>
              <a:t>diese</a:t>
            </a:r>
            <a:r>
              <a:rPr lang="en-GB" noProof="0" dirty="0"/>
              <a:t> </a:t>
            </a:r>
            <a:r>
              <a:rPr lang="en-GB" noProof="0" dirty="0" err="1"/>
              <a:t>zu</a:t>
            </a:r>
            <a:r>
              <a:rPr lang="en-GB" noProof="0" dirty="0"/>
              <a:t> </a:t>
            </a:r>
            <a:r>
              <a:rPr lang="en-GB" noProof="0" dirty="0" err="1"/>
              <a:t>entfernen</a:t>
            </a:r>
            <a:r>
              <a:rPr lang="en-GB" noProof="0" dirty="0"/>
              <a:t> </a:t>
            </a:r>
            <a:r>
              <a:rPr lang="en-GB" noProof="0" dirty="0" err="1"/>
              <a:t>drücken</a:t>
            </a:r>
            <a:r>
              <a:rPr lang="en-GB" noProof="0" dirty="0"/>
              <a:t> Sie </a:t>
            </a:r>
            <a:r>
              <a:rPr lang="en-GB" noProof="0" dirty="0" err="1"/>
              <a:t>vor</a:t>
            </a:r>
            <a:r>
              <a:rPr lang="en-GB" noProof="0" dirty="0"/>
              <a:t> der </a:t>
            </a:r>
            <a:r>
              <a:rPr lang="en-GB" noProof="0" dirty="0" err="1"/>
              <a:t>Texteingabe</a:t>
            </a:r>
            <a:r>
              <a:rPr lang="en-GB" noProof="0" dirty="0"/>
              <a:t> die Backspace Taste.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26.06.2025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77112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31ECF-EF04-4AAA-9A8E-583E3D21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E0A683-618F-4D75-846F-0DB536B4E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 err="1"/>
              <a:t>Zwischenüberschrift</a:t>
            </a:r>
            <a:r>
              <a:rPr lang="en-GB" b="1" noProof="0" dirty="0"/>
              <a:t> (optional)</a:t>
            </a:r>
          </a:p>
          <a:p>
            <a:pPr marL="0" indent="0">
              <a:buNone/>
            </a:pPr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, </a:t>
            </a:r>
            <a:r>
              <a:rPr lang="en-GB" noProof="0" dirty="0" err="1"/>
              <a:t>sed</a:t>
            </a:r>
            <a:r>
              <a:rPr lang="en-GB" noProof="0" dirty="0"/>
              <a:t> do </a:t>
            </a:r>
            <a:r>
              <a:rPr lang="en-GB" noProof="0" dirty="0" err="1"/>
              <a:t>eiusmod</a:t>
            </a:r>
            <a:r>
              <a:rPr lang="en-GB" noProof="0" dirty="0"/>
              <a:t> </a:t>
            </a:r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aliqua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 </a:t>
            </a:r>
            <a:r>
              <a:rPr lang="en-GB" noProof="0" dirty="0" err="1"/>
              <a:t>ea</a:t>
            </a:r>
            <a:r>
              <a:rPr lang="en-GB" noProof="0" dirty="0"/>
              <a:t> </a:t>
            </a:r>
            <a:r>
              <a:rPr lang="en-GB" noProof="0" dirty="0" err="1"/>
              <a:t>commodo</a:t>
            </a:r>
            <a:r>
              <a:rPr lang="en-GB" noProof="0" dirty="0"/>
              <a:t> </a:t>
            </a:r>
            <a:r>
              <a:rPr lang="en-GB" noProof="0" dirty="0" err="1"/>
              <a:t>equat</a:t>
            </a:r>
            <a:r>
              <a:rPr lang="en-GB" noProof="0" dirty="0"/>
              <a:t>. Duis </a:t>
            </a:r>
            <a:r>
              <a:rPr lang="en-GB" noProof="0" dirty="0" err="1"/>
              <a:t>aute</a:t>
            </a:r>
            <a:r>
              <a:rPr lang="en-GB" noProof="0" dirty="0"/>
              <a:t> </a:t>
            </a:r>
            <a:r>
              <a:rPr lang="en-GB" noProof="0" dirty="0" err="1"/>
              <a:t>irure</a:t>
            </a:r>
            <a:r>
              <a:rPr lang="en-GB" noProof="0" dirty="0"/>
              <a:t> </a:t>
            </a:r>
            <a:r>
              <a:rPr lang="en-GB" noProof="0" dirty="0" err="1"/>
              <a:t>dolor</a:t>
            </a:r>
            <a:r>
              <a:rPr lang="en-GB" noProof="0" dirty="0"/>
              <a:t> in </a:t>
            </a:r>
            <a:r>
              <a:rPr lang="en-GB" noProof="0" dirty="0" err="1"/>
              <a:t>reprehenderit</a:t>
            </a:r>
            <a:r>
              <a:rPr lang="en-GB" noProof="0" dirty="0"/>
              <a:t> in </a:t>
            </a:r>
            <a:r>
              <a:rPr lang="en-GB" noProof="0" dirty="0" err="1"/>
              <a:t>voluptate</a:t>
            </a:r>
            <a:r>
              <a:rPr lang="en-GB" noProof="0" dirty="0"/>
              <a:t> </a:t>
            </a:r>
            <a:r>
              <a:rPr lang="en-GB" noProof="0" dirty="0" err="1"/>
              <a:t>velit</a:t>
            </a:r>
            <a:r>
              <a:rPr lang="en-GB" noProof="0" dirty="0"/>
              <a:t> </a:t>
            </a:r>
            <a:r>
              <a:rPr lang="en-GB" noProof="0" dirty="0" err="1"/>
              <a:t>esse</a:t>
            </a:r>
            <a:r>
              <a:rPr lang="en-GB" noProof="0" dirty="0"/>
              <a:t> </a:t>
            </a:r>
            <a:r>
              <a:rPr lang="en-GB" noProof="0" dirty="0" err="1"/>
              <a:t>cillum</a:t>
            </a:r>
            <a:r>
              <a:rPr lang="en-GB" noProof="0" dirty="0"/>
              <a:t> dolore </a:t>
            </a:r>
            <a:r>
              <a:rPr lang="en-GB" noProof="0" dirty="0" err="1"/>
              <a:t>eu</a:t>
            </a:r>
            <a:r>
              <a:rPr lang="en-GB" noProof="0" dirty="0"/>
              <a:t> </a:t>
            </a:r>
            <a:r>
              <a:rPr lang="en-GB" noProof="0" dirty="0" err="1"/>
              <a:t>fugiat</a:t>
            </a:r>
            <a:r>
              <a:rPr lang="en-GB" noProof="0" dirty="0"/>
              <a:t> </a:t>
            </a:r>
            <a:r>
              <a:rPr lang="en-GB" noProof="0" dirty="0" err="1"/>
              <a:t>nulla</a:t>
            </a:r>
            <a:r>
              <a:rPr lang="en-GB" noProof="0" dirty="0"/>
              <a:t> </a:t>
            </a:r>
            <a:r>
              <a:rPr lang="en-GB" noProof="0" dirty="0" err="1"/>
              <a:t>pariatur</a:t>
            </a:r>
            <a:r>
              <a:rPr lang="en-GB" noProof="0" dirty="0"/>
              <a:t>. </a:t>
            </a:r>
            <a:r>
              <a:rPr lang="en-GB" noProof="0" dirty="0" err="1"/>
              <a:t>Excepteur</a:t>
            </a:r>
            <a:r>
              <a:rPr lang="en-GB" noProof="0" dirty="0"/>
              <a:t> </a:t>
            </a:r>
            <a:r>
              <a:rPr lang="en-GB" noProof="0" dirty="0" err="1"/>
              <a:t>sint</a:t>
            </a:r>
            <a:r>
              <a:rPr lang="en-GB" noProof="0" dirty="0"/>
              <a:t> </a:t>
            </a:r>
            <a:r>
              <a:rPr lang="en-GB" noProof="0" dirty="0" err="1"/>
              <a:t>occaecat</a:t>
            </a:r>
            <a:r>
              <a:rPr lang="en-GB" noProof="0" dirty="0"/>
              <a:t> </a:t>
            </a:r>
            <a:r>
              <a:rPr lang="en-GB" noProof="0" dirty="0" err="1"/>
              <a:t>cupidatat</a:t>
            </a:r>
            <a:r>
              <a:rPr lang="en-GB" noProof="0" dirty="0"/>
              <a:t> non </a:t>
            </a:r>
            <a:r>
              <a:rPr lang="en-GB" noProof="0" dirty="0" err="1"/>
              <a:t>proident</a:t>
            </a:r>
            <a:r>
              <a:rPr lang="en-GB" noProof="0" dirty="0"/>
              <a:t>, sunt in culpa qui </a:t>
            </a:r>
            <a:r>
              <a:rPr lang="en-GB" noProof="0" dirty="0" err="1"/>
              <a:t>officia</a:t>
            </a:r>
            <a:r>
              <a:rPr lang="en-GB" noProof="0" dirty="0"/>
              <a:t> </a:t>
            </a:r>
            <a:r>
              <a:rPr lang="en-GB" noProof="0" dirty="0" err="1"/>
              <a:t>deserunt</a:t>
            </a:r>
            <a:r>
              <a:rPr lang="en-GB" noProof="0" dirty="0"/>
              <a:t> </a:t>
            </a:r>
            <a:r>
              <a:rPr lang="en-GB" noProof="0" dirty="0" err="1"/>
              <a:t>mollit</a:t>
            </a:r>
            <a:r>
              <a:rPr lang="en-GB" noProof="0" dirty="0"/>
              <a:t> </a:t>
            </a:r>
            <a:r>
              <a:rPr lang="en-GB" noProof="0" dirty="0" err="1"/>
              <a:t>anim</a:t>
            </a:r>
            <a:r>
              <a:rPr lang="en-GB" noProof="0" dirty="0"/>
              <a:t> id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laborum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DAA5A3-8CEF-4027-9289-B60138C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BFA6-70D2-4653-B5CB-D3376F3BFAE7}" type="datetime1">
              <a:rPr lang="en-GB" noProof="0" smtClean="0"/>
              <a:t>26.06.2025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9B1E27-9E06-4598-A6EF-3BCBC8D0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430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A0F69-B740-B41F-4998-127A835C8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42CCC-470A-F577-5BAC-4D58D2EC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Problem description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46D21F-21FC-F240-CB61-B6358C466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Given a random Hand consisting of 14 Tiles which all have a colour and a value, find the best Tile to discard to reach a desired Hand, so called </a:t>
            </a:r>
            <a:r>
              <a:rPr lang="en-GB" b="1" i="1" dirty="0"/>
              <a:t>Shanten</a:t>
            </a:r>
            <a:r>
              <a:rPr lang="en-GB" dirty="0"/>
              <a:t>.</a:t>
            </a:r>
          </a:p>
          <a:p>
            <a:r>
              <a:rPr lang="en-GB" dirty="0"/>
              <a:t>Tiles can either be grouped into Sequences or Groups of equals, when a Tile could be in a Group and a Sequence, we need to decide which grouping is more beneficial for the remaining Hand</a:t>
            </a:r>
          </a:p>
          <a:p>
            <a:r>
              <a:rPr lang="en-GB" dirty="0"/>
              <a:t>Based on the unknown Tiles in the Stack we would like to take the probability of drawing a certain Tile into consideration</a:t>
            </a:r>
          </a:p>
          <a:p>
            <a:r>
              <a:rPr lang="en-GB" dirty="0"/>
              <a:t>The goal is to reach a </a:t>
            </a:r>
            <a:r>
              <a:rPr lang="en-GB" b="1" i="1" dirty="0"/>
              <a:t>ready Hand </a:t>
            </a:r>
            <a:r>
              <a:rPr lang="en-GB" dirty="0"/>
              <a:t>which consists of 4 triplets (group or sequence) and one pair (two equals)</a:t>
            </a:r>
          </a:p>
          <a:p>
            <a:endParaRPr lang="en-GB" dirty="0"/>
          </a:p>
          <a:p>
            <a:r>
              <a:rPr lang="en-GB" dirty="0"/>
              <a:t>Our Optimization only covers a part of the real Japanese Mahjong, we do not consider things like the other players strategy or them winning.</a:t>
            </a:r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40141-A597-F6A7-CE8E-3FCBCACC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26/06/2025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91314A-ACF5-1C73-C98B-7930EFC8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71481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F9D96-1AFA-40BA-BAE5-8D745FEC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30C9CD-6F3E-4243-AF8B-598CBE0FF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 err="1"/>
              <a:t>Zwischenüberschrift</a:t>
            </a:r>
            <a:r>
              <a:rPr lang="en-GB" b="1" noProof="0" dirty="0"/>
              <a:t> (optional)</a:t>
            </a:r>
          </a:p>
          <a:p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, </a:t>
            </a:r>
            <a:r>
              <a:rPr lang="en-GB" noProof="0" dirty="0" err="1"/>
              <a:t>sed</a:t>
            </a:r>
            <a:r>
              <a:rPr lang="en-GB" noProof="0" dirty="0"/>
              <a:t> do </a:t>
            </a:r>
            <a:r>
              <a:rPr lang="en-GB" noProof="0" dirty="0" err="1"/>
              <a:t>eiusmod</a:t>
            </a:r>
            <a:r>
              <a:rPr lang="en-GB" noProof="0" dirty="0"/>
              <a:t> </a:t>
            </a:r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aliqua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exercitation.</a:t>
            </a:r>
          </a:p>
          <a:p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 </a:t>
            </a:r>
            <a:r>
              <a:rPr lang="en-GB" noProof="0" dirty="0" err="1"/>
              <a:t>ea</a:t>
            </a:r>
            <a:r>
              <a:rPr lang="en-GB" noProof="0" dirty="0"/>
              <a:t> </a:t>
            </a:r>
            <a:r>
              <a:rPr lang="en-GB" noProof="0" dirty="0" err="1"/>
              <a:t>commodo</a:t>
            </a:r>
            <a:r>
              <a:rPr lang="en-GB" noProof="0" dirty="0"/>
              <a:t> </a:t>
            </a:r>
            <a:r>
              <a:rPr lang="en-GB" noProof="0" dirty="0" err="1"/>
              <a:t>equat</a:t>
            </a:r>
            <a:r>
              <a:rPr lang="en-GB" noProof="0" dirty="0"/>
              <a:t>. Duis </a:t>
            </a:r>
            <a:r>
              <a:rPr lang="en-GB" noProof="0" dirty="0" err="1"/>
              <a:t>aute</a:t>
            </a:r>
            <a:r>
              <a:rPr lang="en-GB" noProof="0" dirty="0"/>
              <a:t> </a:t>
            </a:r>
            <a:r>
              <a:rPr lang="en-GB" noProof="0" dirty="0" err="1"/>
              <a:t>irure</a:t>
            </a:r>
            <a:r>
              <a:rPr lang="en-GB" noProof="0" dirty="0"/>
              <a:t> </a:t>
            </a:r>
            <a:r>
              <a:rPr lang="en-GB" noProof="0" dirty="0" err="1"/>
              <a:t>dolor</a:t>
            </a:r>
            <a:r>
              <a:rPr lang="en-GB" noProof="0" dirty="0"/>
              <a:t> in </a:t>
            </a:r>
            <a:r>
              <a:rPr lang="en-GB" noProof="0" dirty="0" err="1"/>
              <a:t>reprehenderit</a:t>
            </a:r>
            <a:r>
              <a:rPr lang="en-GB" noProof="0" dirty="0"/>
              <a:t> in </a:t>
            </a:r>
            <a:r>
              <a:rPr lang="en-GB" noProof="0" dirty="0" err="1"/>
              <a:t>voluptate</a:t>
            </a:r>
            <a:r>
              <a:rPr lang="en-GB" noProof="0" dirty="0"/>
              <a:t> </a:t>
            </a:r>
            <a:r>
              <a:rPr lang="en-GB" noProof="0" dirty="0" err="1"/>
              <a:t>velit</a:t>
            </a:r>
            <a:r>
              <a:rPr lang="en-GB" noProof="0" dirty="0"/>
              <a:t> </a:t>
            </a:r>
            <a:r>
              <a:rPr lang="en-GB" noProof="0" dirty="0" err="1"/>
              <a:t>esse</a:t>
            </a:r>
            <a:r>
              <a:rPr lang="en-GB" noProof="0" dirty="0"/>
              <a:t> </a:t>
            </a:r>
            <a:r>
              <a:rPr lang="en-GB" noProof="0" dirty="0" err="1"/>
              <a:t>cillum</a:t>
            </a:r>
            <a:r>
              <a:rPr lang="en-GB" noProof="0" dirty="0"/>
              <a:t> dolore </a:t>
            </a:r>
            <a:r>
              <a:rPr lang="en-GB" noProof="0" dirty="0" err="1"/>
              <a:t>eu</a:t>
            </a:r>
            <a:r>
              <a:rPr lang="en-GB" noProof="0" dirty="0"/>
              <a:t> </a:t>
            </a:r>
            <a:r>
              <a:rPr lang="en-GB" noProof="0" dirty="0" err="1"/>
              <a:t>fugiat</a:t>
            </a:r>
            <a:r>
              <a:rPr lang="en-GB" noProof="0" dirty="0"/>
              <a:t> </a:t>
            </a:r>
            <a:r>
              <a:rPr lang="en-GB" noProof="0" dirty="0" err="1"/>
              <a:t>nulla</a:t>
            </a:r>
            <a:r>
              <a:rPr lang="en-GB" noProof="0" dirty="0"/>
              <a:t> </a:t>
            </a:r>
            <a:r>
              <a:rPr lang="en-GB" noProof="0" dirty="0" err="1"/>
              <a:t>pariatur</a:t>
            </a:r>
            <a:r>
              <a:rPr lang="en-GB" noProof="0" dirty="0"/>
              <a:t>. </a:t>
            </a:r>
            <a:r>
              <a:rPr lang="en-GB" noProof="0" dirty="0" err="1"/>
              <a:t>Excepteur</a:t>
            </a:r>
            <a:r>
              <a:rPr lang="en-GB" noProof="0" dirty="0"/>
              <a:t> </a:t>
            </a:r>
            <a:r>
              <a:rPr lang="en-GB" noProof="0" dirty="0" err="1"/>
              <a:t>sint</a:t>
            </a:r>
            <a:r>
              <a:rPr lang="en-GB" noProof="0" dirty="0"/>
              <a:t> </a:t>
            </a:r>
            <a:r>
              <a:rPr lang="en-GB" noProof="0" dirty="0" err="1"/>
              <a:t>occaecat</a:t>
            </a:r>
            <a:r>
              <a:rPr lang="en-GB" noProof="0" dirty="0"/>
              <a:t> </a:t>
            </a:r>
            <a:r>
              <a:rPr lang="en-GB" noProof="0" dirty="0" err="1"/>
              <a:t>cupidatat</a:t>
            </a:r>
            <a:r>
              <a:rPr lang="en-GB" noProof="0" dirty="0"/>
              <a:t> non </a:t>
            </a:r>
            <a:r>
              <a:rPr lang="en-GB" noProof="0" dirty="0" err="1"/>
              <a:t>proident</a:t>
            </a:r>
            <a:r>
              <a:rPr lang="en-GB" noProof="0" dirty="0"/>
              <a:t>.</a:t>
            </a:r>
          </a:p>
          <a:p>
            <a:r>
              <a:rPr lang="en-GB" noProof="0" dirty="0"/>
              <a:t>Sunt in culpa qui </a:t>
            </a:r>
            <a:r>
              <a:rPr lang="en-GB" noProof="0" dirty="0" err="1"/>
              <a:t>officia</a:t>
            </a:r>
            <a:r>
              <a:rPr lang="en-GB" noProof="0" dirty="0"/>
              <a:t> </a:t>
            </a:r>
            <a:r>
              <a:rPr lang="en-GB" noProof="0" dirty="0" err="1"/>
              <a:t>deserunt</a:t>
            </a:r>
            <a:r>
              <a:rPr lang="en-GB" noProof="0" dirty="0"/>
              <a:t> </a:t>
            </a:r>
            <a:r>
              <a:rPr lang="en-GB" noProof="0" dirty="0" err="1"/>
              <a:t>mollit</a:t>
            </a:r>
            <a:r>
              <a:rPr lang="en-GB" noProof="0" dirty="0"/>
              <a:t> </a:t>
            </a:r>
            <a:r>
              <a:rPr lang="en-GB" noProof="0" dirty="0" err="1"/>
              <a:t>anim</a:t>
            </a:r>
            <a:r>
              <a:rPr lang="en-GB" noProof="0" dirty="0"/>
              <a:t> id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laborum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 in </a:t>
            </a:r>
            <a:r>
              <a:rPr lang="en-GB" noProof="0" dirty="0" err="1"/>
              <a:t>reprehenderit</a:t>
            </a:r>
            <a:r>
              <a:rPr lang="en-GB" noProof="0" dirty="0"/>
              <a:t> in </a:t>
            </a:r>
            <a:r>
              <a:rPr lang="en-GB" noProof="0" dirty="0" err="1"/>
              <a:t>voluptate</a:t>
            </a:r>
            <a:r>
              <a:rPr lang="en-GB" noProof="0" dirty="0"/>
              <a:t> </a:t>
            </a:r>
            <a:r>
              <a:rPr lang="en-GB" noProof="0" dirty="0" err="1"/>
              <a:t>velit</a:t>
            </a:r>
            <a:r>
              <a:rPr lang="en-GB" noProof="0" dirty="0"/>
              <a:t> </a:t>
            </a:r>
            <a:r>
              <a:rPr lang="en-GB" noProof="0" dirty="0" err="1"/>
              <a:t>esse</a:t>
            </a:r>
            <a:r>
              <a:rPr lang="en-GB" noProof="0" dirty="0"/>
              <a:t> </a:t>
            </a:r>
            <a:r>
              <a:rPr lang="en-GB" noProof="0" dirty="0" err="1"/>
              <a:t>cillum</a:t>
            </a:r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DECAF-74B9-42C9-91F9-16811C11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2D81-634A-41B2-966F-5B8C1282A848}" type="datetime1">
              <a:rPr lang="en-GB" noProof="0" smtClean="0"/>
              <a:t>26.06.2025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390BB4-CA1A-4AB3-997F-BC93DE23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63831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C7DC3-2470-4708-A950-F7F2B6DA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039987-0BC5-4753-9A7E-3FA3EECBC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 err="1"/>
              <a:t>Zwischenüberschrift</a:t>
            </a:r>
            <a:r>
              <a:rPr lang="en-GB" b="1" noProof="0" dirty="0"/>
              <a:t> (optional)</a:t>
            </a:r>
          </a:p>
          <a:p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</a:t>
            </a:r>
            <a:r>
              <a:rPr lang="en-GB" noProof="0" dirty="0"/>
              <a:t>.</a:t>
            </a:r>
          </a:p>
          <a:p>
            <a:pPr lvl="1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.</a:t>
            </a:r>
          </a:p>
          <a:p>
            <a:pPr lvl="1"/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aliqua</a:t>
            </a:r>
            <a:r>
              <a:rPr lang="en-GB" noProof="0" dirty="0"/>
              <a:t>. </a:t>
            </a:r>
            <a:br>
              <a:rPr lang="en-GB" noProof="0" dirty="0"/>
            </a:br>
            <a:r>
              <a:rPr lang="en-GB" noProof="0" dirty="0"/>
              <a:t>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exercitation.</a:t>
            </a:r>
          </a:p>
          <a:p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</a:t>
            </a:r>
            <a:r>
              <a:rPr lang="en-GB" noProof="0" dirty="0"/>
              <a:t>.</a:t>
            </a:r>
          </a:p>
          <a:p>
            <a:pPr lvl="1"/>
            <a:r>
              <a:rPr lang="en-GB" noProof="0" dirty="0"/>
              <a:t>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exercitation. </a:t>
            </a:r>
          </a:p>
          <a:p>
            <a:pPr lvl="1"/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labore.</a:t>
            </a:r>
          </a:p>
          <a:p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</a:t>
            </a:r>
            <a:r>
              <a:rPr lang="en-GB" noProof="0" dirty="0"/>
              <a:t>.</a:t>
            </a:r>
          </a:p>
          <a:p>
            <a:pPr lvl="1"/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veniam</a:t>
            </a:r>
            <a:r>
              <a:rPr lang="en-GB" noProof="0" dirty="0"/>
              <a:t>. </a:t>
            </a:r>
            <a:br>
              <a:rPr lang="en-GB" noProof="0" dirty="0"/>
            </a:br>
            <a:r>
              <a:rPr lang="en-GB" noProof="0" dirty="0"/>
              <a:t>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exercitation. </a:t>
            </a:r>
          </a:p>
          <a:p>
            <a:pPr lvl="1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5C9AAA-EE1E-4108-BF00-BDB560A7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238B-19C1-43CC-B369-032B8A600BC8}" type="datetime1">
              <a:rPr lang="en-GB" noProof="0" smtClean="0"/>
              <a:t>26.06.2025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26B961-5611-4E48-81E9-C811AD8D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10272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79B13-3C6D-410C-8179-6B349071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1C6779-ACCD-4204-B972-A9B25954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, </a:t>
            </a:r>
            <a:r>
              <a:rPr lang="en-GB" noProof="0" dirty="0" err="1"/>
              <a:t>sed</a:t>
            </a:r>
            <a:r>
              <a:rPr lang="en-GB" noProof="0" dirty="0"/>
              <a:t> do </a:t>
            </a:r>
            <a:r>
              <a:rPr lang="en-GB" noProof="0" dirty="0" err="1"/>
              <a:t>eiusmod</a:t>
            </a:r>
            <a:r>
              <a:rPr lang="en-GB" noProof="0" dirty="0"/>
              <a:t> </a:t>
            </a:r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aliqua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 </a:t>
            </a:r>
            <a:r>
              <a:rPr lang="en-GB" noProof="0" dirty="0" err="1"/>
              <a:t>ea</a:t>
            </a:r>
            <a:r>
              <a:rPr lang="en-GB" noProof="0" dirty="0"/>
              <a:t> </a:t>
            </a:r>
            <a:r>
              <a:rPr lang="en-GB" noProof="0" dirty="0" err="1"/>
              <a:t>commodo</a:t>
            </a:r>
            <a:r>
              <a:rPr lang="en-GB" noProof="0" dirty="0"/>
              <a:t> </a:t>
            </a:r>
            <a:r>
              <a:rPr lang="en-GB" noProof="0" dirty="0" err="1"/>
              <a:t>equat</a:t>
            </a:r>
            <a:r>
              <a:rPr lang="en-GB" noProof="0" dirty="0"/>
              <a:t>. </a:t>
            </a:r>
          </a:p>
          <a:p>
            <a:r>
              <a:rPr lang="en-GB" noProof="0" dirty="0"/>
              <a:t>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 </a:t>
            </a:r>
            <a:r>
              <a:rPr lang="en-GB" noProof="0" dirty="0" err="1"/>
              <a:t>ea</a:t>
            </a:r>
            <a:r>
              <a:rPr lang="en-GB" noProof="0" dirty="0"/>
              <a:t> </a:t>
            </a:r>
            <a:r>
              <a:rPr lang="en-GB" noProof="0" dirty="0" err="1"/>
              <a:t>commodo</a:t>
            </a:r>
            <a:r>
              <a:rPr lang="en-GB" noProof="0" dirty="0"/>
              <a:t> </a:t>
            </a:r>
            <a:r>
              <a:rPr lang="en-GB" noProof="0" dirty="0" err="1"/>
              <a:t>equat</a:t>
            </a:r>
            <a:r>
              <a:rPr lang="en-GB" noProof="0" dirty="0"/>
              <a:t>. Duis </a:t>
            </a:r>
            <a:r>
              <a:rPr lang="en-GB" noProof="0" dirty="0" err="1"/>
              <a:t>aute</a:t>
            </a:r>
            <a:r>
              <a:rPr lang="en-GB" noProof="0" dirty="0"/>
              <a:t> </a:t>
            </a:r>
            <a:r>
              <a:rPr lang="en-GB" noProof="0" dirty="0" err="1"/>
              <a:t>irure</a:t>
            </a:r>
            <a:r>
              <a:rPr lang="en-GB" noProof="0" dirty="0"/>
              <a:t> </a:t>
            </a:r>
            <a:r>
              <a:rPr lang="en-GB" noProof="0" dirty="0" err="1"/>
              <a:t>dolor</a:t>
            </a:r>
            <a:r>
              <a:rPr lang="en-GB" noProof="0" dirty="0"/>
              <a:t> in </a:t>
            </a:r>
            <a:r>
              <a:rPr lang="en-GB" noProof="0" dirty="0" err="1"/>
              <a:t>reprehenderit</a:t>
            </a:r>
            <a:r>
              <a:rPr lang="en-GB" noProof="0" dirty="0"/>
              <a:t> in </a:t>
            </a:r>
            <a:r>
              <a:rPr lang="en-GB" noProof="0" dirty="0" err="1"/>
              <a:t>voluptate</a:t>
            </a:r>
            <a:r>
              <a:rPr lang="en-GB" noProof="0" dirty="0"/>
              <a:t> </a:t>
            </a:r>
            <a:r>
              <a:rPr lang="en-GB" noProof="0" dirty="0" err="1"/>
              <a:t>velit</a:t>
            </a:r>
            <a:r>
              <a:rPr lang="en-GB" noProof="0" dirty="0"/>
              <a:t> </a:t>
            </a:r>
            <a:r>
              <a:rPr lang="en-GB" noProof="0" dirty="0" err="1"/>
              <a:t>esse</a:t>
            </a:r>
            <a:r>
              <a:rPr lang="en-GB" noProof="0" dirty="0"/>
              <a:t> </a:t>
            </a:r>
            <a:r>
              <a:rPr lang="en-GB" noProof="0" dirty="0" err="1"/>
              <a:t>cillum</a:t>
            </a:r>
            <a:r>
              <a:rPr lang="en-GB" noProof="0" dirty="0"/>
              <a:t> dolore.</a:t>
            </a:r>
          </a:p>
          <a:p>
            <a:r>
              <a:rPr lang="en-GB" noProof="0" dirty="0" err="1"/>
              <a:t>Excepteur</a:t>
            </a:r>
            <a:r>
              <a:rPr lang="en-GB" noProof="0" dirty="0"/>
              <a:t> </a:t>
            </a:r>
            <a:r>
              <a:rPr lang="en-GB" noProof="0" dirty="0" err="1"/>
              <a:t>sint</a:t>
            </a:r>
            <a:r>
              <a:rPr lang="en-GB" noProof="0" dirty="0"/>
              <a:t> </a:t>
            </a:r>
            <a:r>
              <a:rPr lang="en-GB" noProof="0" dirty="0" err="1"/>
              <a:t>occaecat</a:t>
            </a:r>
            <a:r>
              <a:rPr lang="en-GB" noProof="0" dirty="0"/>
              <a:t> </a:t>
            </a:r>
            <a:r>
              <a:rPr lang="en-GB" noProof="0" dirty="0" err="1"/>
              <a:t>cupidatat</a:t>
            </a:r>
            <a:r>
              <a:rPr lang="en-GB" noProof="0" dirty="0"/>
              <a:t> non </a:t>
            </a:r>
            <a:r>
              <a:rPr lang="en-GB" noProof="0" dirty="0" err="1"/>
              <a:t>proident</a:t>
            </a:r>
            <a:r>
              <a:rPr lang="en-GB" noProof="0" dirty="0"/>
              <a:t>, sunt in culpa qui </a:t>
            </a:r>
            <a:r>
              <a:rPr lang="en-GB" noProof="0" dirty="0" err="1"/>
              <a:t>officia</a:t>
            </a:r>
            <a:r>
              <a:rPr lang="en-GB" noProof="0" dirty="0"/>
              <a:t> </a:t>
            </a:r>
            <a:r>
              <a:rPr lang="en-GB" noProof="0" dirty="0" err="1"/>
              <a:t>deserunt</a:t>
            </a:r>
            <a:r>
              <a:rPr lang="en-GB" noProof="0" dirty="0"/>
              <a:t> </a:t>
            </a:r>
            <a:r>
              <a:rPr lang="en-GB" noProof="0" dirty="0" err="1"/>
              <a:t>mollit</a:t>
            </a:r>
            <a:r>
              <a:rPr lang="en-GB" noProof="0" dirty="0"/>
              <a:t> </a:t>
            </a:r>
            <a:r>
              <a:rPr lang="en-GB" noProof="0" dirty="0" err="1"/>
              <a:t>anim</a:t>
            </a:r>
            <a:r>
              <a:rPr lang="en-GB" noProof="0" dirty="0"/>
              <a:t> id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laborum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ex.</a:t>
            </a:r>
          </a:p>
        </p:txBody>
      </p:sp>
      <p:pic>
        <p:nvPicPr>
          <p:cNvPr id="13" name="Bildplatzhalter 12" descr="Ein Bild, das Gebäude, hängend, Fahrrad, sitzend enthält.&#10;&#10;Automatisch generierte Beschreibung">
            <a:extLst>
              <a:ext uri="{FF2B5EF4-FFF2-40B4-BE49-F238E27FC236}">
                <a16:creationId xmlns:a16="http://schemas.microsoft.com/office/drawing/2014/main" id="{B5969189-6505-437E-803B-998CD9CEF14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" r="526"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61EB33-26DA-4BFB-9717-A85E7FB5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C902-160B-4538-99A8-1486892643D4}" type="datetime1">
              <a:rPr lang="en-GB" noProof="0" smtClean="0"/>
              <a:t>26.06.2025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2CD38D-E3F5-46D6-96B1-4BEB06DA8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28173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DD576-086D-4B8E-8EA7-96DBD842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32D83E-24ED-4BAB-928B-65865CDB0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 err="1"/>
              <a:t>Kombination</a:t>
            </a:r>
            <a:r>
              <a:rPr lang="en-GB" b="1" noProof="0" dirty="0"/>
              <a:t> Bild und Text</a:t>
            </a:r>
          </a:p>
          <a:p>
            <a:pPr marL="0" indent="0">
              <a:buNone/>
            </a:pPr>
            <a:r>
              <a:rPr lang="en-GB" noProof="0" dirty="0" err="1"/>
              <a:t>Lauftext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, </a:t>
            </a:r>
            <a:r>
              <a:rPr lang="en-GB" noProof="0" dirty="0" err="1"/>
              <a:t>sed</a:t>
            </a:r>
            <a:r>
              <a:rPr lang="en-GB" noProof="0" dirty="0"/>
              <a:t> do </a:t>
            </a:r>
            <a:r>
              <a:rPr lang="en-GB" noProof="0" dirty="0" err="1"/>
              <a:t>eiusmod</a:t>
            </a:r>
            <a:r>
              <a:rPr lang="en-GB" noProof="0" dirty="0"/>
              <a:t> </a:t>
            </a:r>
            <a:r>
              <a:rPr lang="en-GB" noProof="0" dirty="0" err="1"/>
              <a:t>tempor</a:t>
            </a:r>
            <a:r>
              <a:rPr lang="en-GB" noProof="0" dirty="0"/>
              <a:t>.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FCF71FFE-CA66-4F13-988C-CC5FD6C24A3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GB" noProof="0" dirty="0"/>
          </a:p>
        </p:txBody>
      </p:sp>
      <p:pic>
        <p:nvPicPr>
          <p:cNvPr id="25" name="Bildplatzhalter 24" descr="Ein Bild, das drinnen, Person, stehend, Gebäude enthält.&#10;&#10;Automatisch generierte Beschreibung">
            <a:extLst>
              <a:ext uri="{FF2B5EF4-FFF2-40B4-BE49-F238E27FC236}">
                <a16:creationId xmlns:a16="http://schemas.microsoft.com/office/drawing/2014/main" id="{CD3BE92B-899D-4B9F-8994-5D652B37B07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"/>
          <a:stretch/>
        </p:blipFill>
        <p:spPr>
          <a:xfrm>
            <a:off x="731838" y="1412875"/>
            <a:ext cx="5256000" cy="3420000"/>
          </a:xfrm>
        </p:spPr>
      </p:pic>
      <p:pic>
        <p:nvPicPr>
          <p:cNvPr id="27" name="Bildplatzhalter 26" descr="Ein Bild, das Gebäude, Person, Mann, sitzend enthält.&#10;&#10;Automatisch generierte Beschreibung">
            <a:extLst>
              <a:ext uri="{FF2B5EF4-FFF2-40B4-BE49-F238E27FC236}">
                <a16:creationId xmlns:a16="http://schemas.microsoft.com/office/drawing/2014/main" id="{CA3839ED-5229-40EB-B896-D93F17E58AC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r="127"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113A63-4145-4707-821A-FA76EE3B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3C7F-0C5F-4A18-A13A-CAEFDEB56FA0}" type="datetime1">
              <a:rPr lang="en-GB" noProof="0" smtClean="0"/>
              <a:t>26.06.2025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B5D301-0255-4560-B6D4-207099C6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72940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D967E9-D721-4AAB-B1BE-E191FA61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r>
              <a:rPr lang="en-GB" noProof="0" dirty="0"/>
              <a:t>,</a:t>
            </a:r>
            <a:br>
              <a:rPr lang="en-GB" noProof="0" dirty="0"/>
            </a:br>
            <a:r>
              <a:rPr lang="en-GB" noProof="0" dirty="0" err="1"/>
              <a:t>ggf</a:t>
            </a:r>
            <a:r>
              <a:rPr lang="en-GB" noProof="0" dirty="0"/>
              <a:t>. </a:t>
            </a:r>
            <a:r>
              <a:rPr lang="en-GB" noProof="0" dirty="0" err="1"/>
              <a:t>auch</a:t>
            </a:r>
            <a:r>
              <a:rPr lang="en-GB" noProof="0" dirty="0"/>
              <a:t> </a:t>
            </a:r>
            <a:r>
              <a:rPr lang="en-GB" noProof="0" dirty="0" err="1"/>
              <a:t>über</a:t>
            </a:r>
            <a:r>
              <a:rPr lang="en-GB" noProof="0" dirty="0"/>
              <a:t> </a:t>
            </a:r>
            <a:r>
              <a:rPr lang="en-GB" noProof="0" dirty="0" err="1"/>
              <a:t>zwei</a:t>
            </a:r>
            <a:r>
              <a:rPr lang="en-GB" noProof="0" dirty="0"/>
              <a:t> </a:t>
            </a:r>
            <a:r>
              <a:rPr lang="en-GB" noProof="0" dirty="0" err="1"/>
              <a:t>Zeilen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C67D2E-7487-43A9-B734-0DEEE96D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 err="1"/>
              <a:t>Kombination</a:t>
            </a:r>
            <a:r>
              <a:rPr lang="en-GB" b="1" noProof="0" dirty="0"/>
              <a:t> Bild und Text</a:t>
            </a:r>
          </a:p>
          <a:p>
            <a:pPr marL="0" indent="0">
              <a:buNone/>
            </a:pPr>
            <a:r>
              <a:rPr lang="en-GB" noProof="0" dirty="0" err="1"/>
              <a:t>Lauftext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, </a:t>
            </a:r>
            <a:r>
              <a:rPr lang="en-GB" noProof="0" dirty="0" err="1"/>
              <a:t>sed</a:t>
            </a:r>
            <a:r>
              <a:rPr lang="en-GB" noProof="0" dirty="0"/>
              <a:t> do </a:t>
            </a:r>
            <a:r>
              <a:rPr lang="en-GB" noProof="0" dirty="0" err="1"/>
              <a:t>eiusmod</a:t>
            </a:r>
            <a:r>
              <a:rPr lang="en-GB" noProof="0" dirty="0"/>
              <a:t> </a:t>
            </a:r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aliqua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</a:t>
            </a:r>
          </a:p>
        </p:txBody>
      </p:sp>
      <p:pic>
        <p:nvPicPr>
          <p:cNvPr id="27" name="Bildplatzhalter 26" descr="Ein Bild, das Fenster, Person, drinnen, suchend enthält.&#10;&#10;Automatisch generierte Beschreibung">
            <a:extLst>
              <a:ext uri="{FF2B5EF4-FFF2-40B4-BE49-F238E27FC236}">
                <a16:creationId xmlns:a16="http://schemas.microsoft.com/office/drawing/2014/main" id="{43ED9C4A-9DF2-40BA-831C-963F88C39E5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" r="489"/>
          <a:stretch>
            <a:fillRect/>
          </a:stretch>
        </p:blipFill>
        <p:spPr/>
      </p:pic>
      <p:pic>
        <p:nvPicPr>
          <p:cNvPr id="23" name="Bildplatzhalter 22" descr="Ein Bild, das drinnen, Tisch, Tasse, sitzend enthält.&#10;&#10;Automatisch generierte Beschreibung">
            <a:extLst>
              <a:ext uri="{FF2B5EF4-FFF2-40B4-BE49-F238E27FC236}">
                <a16:creationId xmlns:a16="http://schemas.microsoft.com/office/drawing/2014/main" id="{1928DBF4-6834-46AD-8176-8523F4E3E0F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403"/>
          <a:stretch/>
        </p:blipFill>
        <p:spPr>
          <a:xfrm>
            <a:off x="4385999" y="1414800"/>
            <a:ext cx="3420000" cy="2484000"/>
          </a:xfrm>
        </p:spPr>
      </p:pic>
      <p:pic>
        <p:nvPicPr>
          <p:cNvPr id="25" name="Bildplatzhalter 24" descr="Ein Bild, das Person, Mann, drinnen, Kühlschrank enthält.&#10;&#10;Automatisch generierte Beschreibung">
            <a:extLst>
              <a:ext uri="{FF2B5EF4-FFF2-40B4-BE49-F238E27FC236}">
                <a16:creationId xmlns:a16="http://schemas.microsoft.com/office/drawing/2014/main" id="{91999250-CA9F-48D7-8A50-D3D4BC00F9B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" r="252"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DD72CB-F104-4DE7-8E0E-740091A2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C403-2363-42FC-8982-6D08D86AEC82}" type="datetime1">
              <a:rPr lang="en-GB" noProof="0" smtClean="0"/>
              <a:t>26.06.2025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85790D-0071-457D-86B5-CFCB0B92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2210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A13FE-7A13-4ED3-8196-74CAF963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FD6150-4476-428E-BB61-724E0142D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Titel der </a:t>
            </a:r>
            <a:r>
              <a:rPr lang="en-GB" noProof="0" dirty="0" err="1"/>
              <a:t>Tabelle</a:t>
            </a:r>
            <a:endParaRPr lang="en-GB" noProof="0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7E7EE0D9-F96C-4F09-9F41-32C62A5A6547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383696258"/>
              </p:ext>
            </p:extLst>
          </p:nvPr>
        </p:nvGraphicFramePr>
        <p:xfrm>
          <a:off x="731838" y="2062163"/>
          <a:ext cx="8784000" cy="2268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42038015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740495432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080648808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95204828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48875372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 err="1"/>
                        <a:t>Spaltenüberschrift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2021</a:t>
                      </a:r>
                    </a:p>
                  </a:txBody>
                  <a:tcPr marL="0" marR="72000" marT="0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2020</a:t>
                      </a:r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2019</a:t>
                      </a:r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2018</a:t>
                      </a:r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5766575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Lorem ipsum </a:t>
                      </a:r>
                      <a:r>
                        <a:rPr lang="en-GB" sz="1400" noProof="0" dirty="0" err="1"/>
                        <a:t>dolor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1606</a:t>
                      </a:r>
                    </a:p>
                  </a:txBody>
                  <a:tcPr marL="0" marR="72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1678</a:t>
                      </a:r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2072</a:t>
                      </a:r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2196</a:t>
                      </a:r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5759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 err="1"/>
                        <a:t>Excepteur</a:t>
                      </a:r>
                      <a:r>
                        <a:rPr lang="en-GB" sz="1400" noProof="0" dirty="0"/>
                        <a:t> </a:t>
                      </a:r>
                      <a:r>
                        <a:rPr lang="en-GB" sz="1400" noProof="0" dirty="0" err="1"/>
                        <a:t>sint</a:t>
                      </a:r>
                      <a:r>
                        <a:rPr lang="en-GB" sz="1400" noProof="0" dirty="0"/>
                        <a:t> </a:t>
                      </a:r>
                      <a:r>
                        <a:rPr lang="en-GB" sz="1400" noProof="0" dirty="0" err="1"/>
                        <a:t>occaecat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373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281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381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410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0186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Ut </a:t>
                      </a:r>
                      <a:r>
                        <a:rPr lang="en-GB" sz="1400" noProof="0" dirty="0" err="1"/>
                        <a:t>enim</a:t>
                      </a:r>
                      <a:r>
                        <a:rPr lang="en-GB" sz="1400" noProof="0" dirty="0"/>
                        <a:t> ad minim </a:t>
                      </a:r>
                      <a:r>
                        <a:rPr lang="en-GB" sz="1400" noProof="0" dirty="0" err="1"/>
                        <a:t>veniam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537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607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733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786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272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 err="1"/>
                        <a:t>Nostrud</a:t>
                      </a:r>
                      <a:r>
                        <a:rPr lang="en-GB" sz="1400" noProof="0" dirty="0"/>
                        <a:t> exercitation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365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425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506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559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1194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 err="1"/>
                        <a:t>Consectetur</a:t>
                      </a:r>
                      <a:r>
                        <a:rPr lang="en-GB" sz="1400" noProof="0" dirty="0"/>
                        <a:t> </a:t>
                      </a:r>
                      <a:r>
                        <a:rPr lang="en-GB" sz="1400" noProof="0" dirty="0" err="1"/>
                        <a:t>adipiscing</a:t>
                      </a:r>
                      <a:r>
                        <a:rPr lang="en-GB" sz="1400" noProof="0" dirty="0"/>
                        <a:t> </a:t>
                      </a:r>
                      <a:r>
                        <a:rPr lang="en-GB" sz="1400" noProof="0" dirty="0" err="1"/>
                        <a:t>elit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318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349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355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359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9064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Nim ad minim </a:t>
                      </a:r>
                      <a:r>
                        <a:rPr lang="en-GB" sz="1400" noProof="0" dirty="0" err="1"/>
                        <a:t>veniam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13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97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82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16845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87F48E-4D49-40AE-A9FC-A27213E0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A9D5-8325-4620-96F6-FB312AC6FB66}" type="datetime1">
              <a:rPr lang="en-GB" noProof="0" smtClean="0"/>
              <a:t>26.06.2025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DF25AC-71F5-49EF-B424-0872223A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5267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90A1B-C05D-14D1-62B5-110AD4180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5563C-3E6C-D8BE-EBA9-7042CDC3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In mathematical Terms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7099067-7F8C-2D5E-8561-292CF37E44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Stack consists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136</m:t>
                    </m:r>
                  </m:oMath>
                </a14:m>
                <a:r>
                  <a:rPr lang="en-GB" dirty="0"/>
                  <a:t> Tiles</a:t>
                </a:r>
              </a:p>
              <a:p>
                <a:r>
                  <a:rPr lang="en-GB" dirty="0"/>
                  <a:t>A Hand consists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GB" dirty="0"/>
                  <a:t> Tiles</a:t>
                </a:r>
              </a:p>
              <a:p>
                <a:r>
                  <a:rPr lang="en-GB" dirty="0"/>
                  <a:t>A Tile is a Tuple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There are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34</m:t>
                    </m:r>
                  </m:oMath>
                </a14:m>
                <a:r>
                  <a:rPr lang="en-GB" dirty="0"/>
                  <a:t> distinct Tiles, all of which are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GB" dirty="0"/>
                  <a:t> times in the Stack</a:t>
                </a:r>
              </a:p>
              <a:p>
                <a:r>
                  <a:rPr lang="en-GB" dirty="0"/>
                  <a:t>Tiles of type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𝑃𝑖𝑛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𝐶h𝑎𝑟𝑎𝑐𝑡𝑒𝑟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𝐵𝑎𝑚𝑏𝑜𝑜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GB" dirty="0"/>
                  <a:t>have values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{1,…,9}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Tiles of type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𝑁𝑜𝑟𝑡h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𝑊𝑒𝑠𝑡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𝑆𝑜𝑢𝑡h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𝐸𝑎𝑠𝑡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𝑅𝑒𝑑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𝐺𝑟𝑒𝑒𝑛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𝑊h𝑖𝑡𝑒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GB" dirty="0"/>
                  <a:t>only have value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{1}</m:t>
                    </m:r>
                  </m:oMath>
                </a14:m>
                <a:endParaRPr lang="en-GB" dirty="0"/>
              </a:p>
              <a:p>
                <a:r>
                  <a:rPr lang="en-GB" b="1" dirty="0"/>
                  <a:t>Shanten:</a:t>
                </a:r>
              </a:p>
              <a:p>
                <a:pPr lvl="1"/>
                <a:r>
                  <a:rPr lang="en-GB" dirty="0"/>
                  <a:t>Shanten is a positive Integer that denotes 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𝑚𝑖𝑛𝑖𝑚𝑎𝑙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𝑒𝑑𝑖𝑡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for a </a:t>
                </a:r>
                <a:r>
                  <a:rPr lang="en-GB" b="1" i="1" dirty="0"/>
                  <a:t>ready Hand</a:t>
                </a:r>
                <a:endParaRPr lang="en-GB" dirty="0"/>
              </a:p>
              <a:p>
                <a:endParaRPr lang="en-GB" dirty="0"/>
              </a:p>
              <a:p>
                <a:endParaRPr lang="en-GB" noProof="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7099067-7F8C-2D5E-8561-292CF37E44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3" t="-169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D7DB78-30E9-542F-A680-415B84E3C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26/06/2025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70E159-8472-7742-D035-073FAB09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3919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00A0B-B3FC-6B44-AF6D-93336C005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0A441-C4BC-FAA2-C750-7DA95BBA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The naïve Algorithm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BED1EA-6888-20A7-1A8D-E0803B84E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our naïve Algorithm does: </a:t>
            </a:r>
          </a:p>
          <a:p>
            <a:pPr lvl="1"/>
            <a:r>
              <a:rPr lang="en-GB" dirty="0"/>
              <a:t>Check if there are still Tiles on the Stack; if not end the game</a:t>
            </a:r>
          </a:p>
          <a:p>
            <a:pPr lvl="1"/>
            <a:r>
              <a:rPr lang="en-GB" dirty="0"/>
              <a:t>Draw a Tile and calculate Shanten for the current hand</a:t>
            </a:r>
          </a:p>
          <a:p>
            <a:pPr lvl="1"/>
            <a:r>
              <a:rPr lang="en-GB" dirty="0"/>
              <a:t>If Shanten is 0 we win and end the game</a:t>
            </a:r>
          </a:p>
          <a:p>
            <a:pPr lvl="1"/>
            <a:r>
              <a:rPr lang="en-GB" dirty="0"/>
              <a:t>While calculating Shanten we log which Tiles aren’t used in our current best constellation</a:t>
            </a:r>
          </a:p>
          <a:p>
            <a:pPr lvl="1"/>
            <a:r>
              <a:rPr lang="en-GB" dirty="0"/>
              <a:t>We chose one of those Tiles at random and discard it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91EC73-FEAD-DA34-ACC8-C28B7865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26/06/2025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7EE9BC-74C5-02F3-9DEE-9066EE631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3921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B0E72-90D9-D507-72F8-45A3797F8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006ECE-D365-6173-DBBF-46AA534C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Our introduced Graph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24B0ED-662A-EDDA-1580-CF3AC8780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Requirements</a:t>
            </a:r>
          </a:p>
          <a:p>
            <a:r>
              <a:rPr lang="en-GB" dirty="0"/>
              <a:t>Significantly better performance in the game at the price of a costly (but efficient) computation</a:t>
            </a:r>
          </a:p>
          <a:p>
            <a:pPr marL="0" indent="0">
              <a:buNone/>
            </a:pPr>
            <a:r>
              <a:rPr lang="en-GB" b="1" dirty="0"/>
              <a:t>How we built the Graph</a:t>
            </a:r>
          </a:p>
          <a:p>
            <a:pPr lvl="1"/>
            <a:r>
              <a:rPr lang="en-GB" dirty="0"/>
              <a:t>For every depth:</a:t>
            </a:r>
          </a:p>
          <a:p>
            <a:pPr lvl="1"/>
            <a:r>
              <a:rPr lang="en-GB" dirty="0"/>
              <a:t>Calculate the probability that a Tile gets drawn based on the information that we have</a:t>
            </a:r>
          </a:p>
          <a:p>
            <a:pPr lvl="1"/>
            <a:r>
              <a:rPr lang="en-GB" dirty="0"/>
              <a:t>We add a Node per possible Tile, according to the possibility it gets drawn</a:t>
            </a:r>
          </a:p>
          <a:p>
            <a:pPr lvl="1"/>
            <a:r>
              <a:rPr lang="en-GB" dirty="0"/>
              <a:t>If two routes lead to the same Hand we merge the Nodes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In the final depth:</a:t>
            </a:r>
          </a:p>
          <a:p>
            <a:pPr lvl="1"/>
            <a:r>
              <a:rPr lang="en-GB" dirty="0"/>
              <a:t>Calculate the discard that has highest probability to increase Shanten</a:t>
            </a:r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6C4148-7BAA-3197-1621-A02EA9B8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26/06/2025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E320C1-4567-4F26-6CDA-083B592E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608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803F8-BD11-18D2-CE16-603FA84CB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232901C3-B0F7-734C-D47E-4973BE4AF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874" y="1408995"/>
            <a:ext cx="5242288" cy="342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556C664-1E1E-E64C-3F2B-4D9CA81D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Our introduced Graph II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6B6D7B-CBC5-440C-A207-95FCC720F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Graph with depth 2</a:t>
            </a:r>
          </a:p>
          <a:p>
            <a:pPr marL="0" indent="0">
              <a:buNone/>
            </a:pPr>
            <a:r>
              <a:rPr lang="en-GB" noProof="0" dirty="0"/>
              <a:t>The c</a:t>
            </a:r>
            <a:r>
              <a:rPr lang="en-GB" dirty="0" err="1"/>
              <a:t>urrent</a:t>
            </a:r>
            <a:r>
              <a:rPr lang="en-GB" dirty="0"/>
              <a:t> </a:t>
            </a:r>
            <a:r>
              <a:rPr lang="en-GB" dirty="0" err="1"/>
              <a:t>Gamestate</a:t>
            </a:r>
            <a:r>
              <a:rPr lang="en-GB" dirty="0"/>
              <a:t> is connected to 34 possible Tile-Draws, which in turn are connected to further draws.</a:t>
            </a:r>
            <a:endParaRPr lang="en-GB" noProof="0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674A05C3-2F76-CC6A-9269-3A4EA3A6952B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With some more Detail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Gamestates</a:t>
            </a:r>
            <a:r>
              <a:rPr lang="en-GB" dirty="0"/>
              <a:t> that have had the same draws in a different order are considered as equal but more likely than other states.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55E9C9-AA0E-CABA-A6C8-BA43C8CA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3C7F-0C5F-4A18-A13A-CAEFDEB56FA0}" type="datetime1">
              <a:rPr lang="en-GB" noProof="0" smtClean="0"/>
              <a:t>26/06/2025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D116B1-FCE4-B192-4B4F-F9432852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6</a:t>
            </a:fld>
            <a:endParaRPr lang="en-GB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DA5D595-CF4A-3EC8-FD5F-55E9C8F4C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6" y="1412875"/>
            <a:ext cx="4999113" cy="345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67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F43D1-11C0-A32D-2A6B-13D6C9B62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BB602-047A-01B6-EC24-962CC2CE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Performance of the </a:t>
            </a:r>
            <a:r>
              <a:rPr lang="en-GB" dirty="0"/>
              <a:t>naïve Algorithm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BC4032-718B-8E99-764C-694916426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TODO: Results with Image</a:t>
            </a:r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004124-72A7-1238-241D-7C858995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26/06/2025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ECE3DD-6C95-6D05-BC85-A20ED2F8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8241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1B1FD-88C2-A4B4-D7D3-68D572794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0083D-A5D0-8F9F-26B8-BC129F12B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of the </a:t>
            </a:r>
            <a:r>
              <a:rPr lang="en-GB" dirty="0" err="1"/>
              <a:t>DrawAnalyzer</a:t>
            </a:r>
            <a:r>
              <a:rPr lang="en-GB" dirty="0"/>
              <a:t> with Depth 1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D7761E-AF7F-9BB7-BCCE-43743BF7F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TODO: Results with Image</a:t>
            </a:r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DDEB49-1386-3F23-616F-9315F10C4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26/06/2025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22BABD-60DD-EF4E-242F-5CBCFABF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37227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B26B3-9278-8B50-68FD-AF3B4DE48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EC1E5-4278-E71B-D606-CDBF9A61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of the </a:t>
            </a:r>
            <a:r>
              <a:rPr lang="en-GB" dirty="0" err="1"/>
              <a:t>DrawAnalyzer</a:t>
            </a:r>
            <a:r>
              <a:rPr lang="en-GB" dirty="0"/>
              <a:t> with Depth 2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E40744-7AD6-A7E8-CE40-12E11F1BA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TODO: Results with Image</a:t>
            </a:r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D91B0E-CC36-629A-2C43-B8D4CD23A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26/06/2025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FCF20C-4642-11A6-5249-27BB9E68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81370894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Präsentation3" id="{9C84984C-18ED-5E49-A574-15FF8A3954B8}" vid="{0B390235-9264-874C-ABEB-5D2188FC234E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ETH-Template</Template>
  <TotalTime>0</TotalTime>
  <Words>1269</Words>
  <Application>Microsoft Office PowerPoint</Application>
  <PresentationFormat>Breitbild</PresentationFormat>
  <Paragraphs>187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Arial</vt:lpstr>
      <vt:lpstr>Cambria Math</vt:lpstr>
      <vt:lpstr>Symbol</vt:lpstr>
      <vt:lpstr>ETH Zürich</vt:lpstr>
      <vt:lpstr>Graph Optimizer for Japanese Mahjong Tile-Discard-Finder</vt:lpstr>
      <vt:lpstr>Introduction: Problem description</vt:lpstr>
      <vt:lpstr>Introduction: In mathematical Terms</vt:lpstr>
      <vt:lpstr>Introduction: The naïve Algorithm</vt:lpstr>
      <vt:lpstr>Introduction: Our introduced Graph</vt:lpstr>
      <vt:lpstr>Introduction: Our introduced Graph II</vt:lpstr>
      <vt:lpstr>Performance of the naïve Algorithm</vt:lpstr>
      <vt:lpstr>Performance of the DrawAnalyzer with Depth 1</vt:lpstr>
      <vt:lpstr>Performance of the DrawAnalyzer with Depth 2</vt:lpstr>
      <vt:lpstr>Performance of the DrawAnalyzer with Depth 3</vt:lpstr>
      <vt:lpstr>Comparison of the Results</vt:lpstr>
      <vt:lpstr>Discussion</vt:lpstr>
      <vt:lpstr>GitHub</vt:lpstr>
      <vt:lpstr>References</vt:lpstr>
      <vt:lpstr>ALLES HIERNACH SIND FOLIEN ZUM KOPIEREN; DA SIE FORMATVORLAGEN DER ETH SIND; LÖSCHEN VOR DER ABGABE!!!!</vt:lpstr>
      <vt:lpstr>PowerPoint-Präsentation</vt:lpstr>
      <vt:lpstr>PowerPoint-Präsentation</vt:lpstr>
      <vt:lpstr>Hier steht der Folientitel</vt:lpstr>
      <vt:lpstr>Hier steht der Folientitel</vt:lpstr>
      <vt:lpstr>Hier steht der Folientitel</vt:lpstr>
      <vt:lpstr>Hier steht der Folientitel</vt:lpstr>
      <vt:lpstr>Hier steht der Folientitel</vt:lpstr>
      <vt:lpstr>Hier steht der Folientitel</vt:lpstr>
      <vt:lpstr>Hier steht der Folientitel, ggf. auch über zwei Zeilen</vt:lpstr>
      <vt:lpstr>Hier steht der Folientitel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Lyrer  Jarvi</dc:creator>
  <cp:lastModifiedBy>Lyrer  Jarvi</cp:lastModifiedBy>
  <cp:revision>6</cp:revision>
  <dcterms:created xsi:type="dcterms:W3CDTF">2025-06-26T09:20:12Z</dcterms:created>
  <dcterms:modified xsi:type="dcterms:W3CDTF">2025-06-26T14:38:31Z</dcterms:modified>
</cp:coreProperties>
</file>