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75" r:id="rId4"/>
    <p:sldId id="289" r:id="rId5"/>
    <p:sldId id="302" r:id="rId6"/>
    <p:sldId id="277" r:id="rId7"/>
    <p:sldId id="284" r:id="rId8"/>
    <p:sldId id="303" r:id="rId9"/>
    <p:sldId id="292" r:id="rId10"/>
    <p:sldId id="293" r:id="rId11"/>
    <p:sldId id="294" r:id="rId12"/>
    <p:sldId id="295" r:id="rId13"/>
    <p:sldId id="304" r:id="rId14"/>
    <p:sldId id="299" r:id="rId15"/>
    <p:sldId id="298" r:id="rId16"/>
    <p:sldId id="300" r:id="rId17"/>
    <p:sldId id="29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Runtime</a:t>
            </a:r>
            <a:r>
              <a:rPr lang="de-CH" baseline="0"/>
              <a:t> per round divided by avg runtime of Algo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Tabelle1!$A$40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Tabelle1!$B$40:$S$40</c:f>
              <c:numCache>
                <c:formatCode>General</c:formatCode>
                <c:ptCount val="18"/>
                <c:pt idx="0">
                  <c:v>0</c:v>
                </c:pt>
                <c:pt idx="1">
                  <c:v>0.32389796093858925</c:v>
                </c:pt>
                <c:pt idx="2">
                  <c:v>0.38204890471699404</c:v>
                </c:pt>
                <c:pt idx="3">
                  <c:v>0.47578930760481475</c:v>
                </c:pt>
                <c:pt idx="4">
                  <c:v>0.53595368760745254</c:v>
                </c:pt>
                <c:pt idx="5">
                  <c:v>0.69568627043503584</c:v>
                </c:pt>
                <c:pt idx="6">
                  <c:v>0.79850890341065395</c:v>
                </c:pt>
                <c:pt idx="7">
                  <c:v>0.93726207198224243</c:v>
                </c:pt>
                <c:pt idx="8">
                  <c:v>0.95800022227502146</c:v>
                </c:pt>
                <c:pt idx="9">
                  <c:v>1.0580059158984432</c:v>
                </c:pt>
                <c:pt idx="10">
                  <c:v>1.2285206543081673</c:v>
                </c:pt>
                <c:pt idx="11">
                  <c:v>1.4162933471503047</c:v>
                </c:pt>
                <c:pt idx="12">
                  <c:v>1.3326945595295969</c:v>
                </c:pt>
                <c:pt idx="13">
                  <c:v>1.6292270113597365</c:v>
                </c:pt>
                <c:pt idx="14">
                  <c:v>1.6326847608255877</c:v>
                </c:pt>
                <c:pt idx="15">
                  <c:v>1.6921509420691005</c:v>
                </c:pt>
                <c:pt idx="16">
                  <c:v>1.95435856654865</c:v>
                </c:pt>
                <c:pt idx="17">
                  <c:v>0.94891691333963113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78-437E-9AB1-93028409757A}"/>
            </c:ext>
          </c:extLst>
        </c:ser>
        <c:ser>
          <c:idx val="1"/>
          <c:order val="1"/>
          <c:tx>
            <c:strRef>
              <c:f>Tabelle1!$A$41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Tabelle1!$B$41:$S$41</c:f>
              <c:numCache>
                <c:formatCode>0.00E+00</c:formatCode>
                <c:ptCount val="18"/>
                <c:pt idx="0">
                  <c:v>3.7774880472386075E-5</c:v>
                </c:pt>
                <c:pt idx="1">
                  <c:v>8.1976016635954219E-2</c:v>
                </c:pt>
                <c:pt idx="2">
                  <c:v>0.14171919780271811</c:v>
                </c:pt>
                <c:pt idx="3">
                  <c:v>0.26193627443164985</c:v>
                </c:pt>
                <c:pt idx="4">
                  <c:v>0.37296881197740306</c:v>
                </c:pt>
                <c:pt idx="5">
                  <c:v>0.52063933047022026</c:v>
                </c:pt>
                <c:pt idx="6">
                  <c:v>0.70645211632022109</c:v>
                </c:pt>
                <c:pt idx="7">
                  <c:v>0.86903951837703342</c:v>
                </c:pt>
                <c:pt idx="8">
                  <c:v>1.0703601159161655</c:v>
                </c:pt>
                <c:pt idx="9">
                  <c:v>1.2516262495533619</c:v>
                </c:pt>
                <c:pt idx="10">
                  <c:v>1.4215366089989476</c:v>
                </c:pt>
                <c:pt idx="11">
                  <c:v>1.4701837920149146</c:v>
                </c:pt>
                <c:pt idx="12">
                  <c:v>1.6246033009589973</c:v>
                </c:pt>
                <c:pt idx="13">
                  <c:v>1.6465435767013883</c:v>
                </c:pt>
                <c:pt idx="14">
                  <c:v>1.7493337907953272</c:v>
                </c:pt>
                <c:pt idx="15">
                  <c:v>1.8466068597868461</c:v>
                </c:pt>
                <c:pt idx="16">
                  <c:v>2.0362804587226426</c:v>
                </c:pt>
                <c:pt idx="17">
                  <c:v>0.928156205655713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78-437E-9AB1-93028409757A}"/>
            </c:ext>
          </c:extLst>
        </c:ser>
        <c:ser>
          <c:idx val="2"/>
          <c:order val="2"/>
          <c:tx>
            <c:strRef>
              <c:f>Tabelle1!$A$42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Tabelle1!$B$42:$S$42</c:f>
              <c:numCache>
                <c:formatCode>General</c:formatCode>
                <c:ptCount val="18"/>
                <c:pt idx="0">
                  <c:v>2.7031068824703213E-4</c:v>
                </c:pt>
                <c:pt idx="1">
                  <c:v>7.1219111377717123E-2</c:v>
                </c:pt>
                <c:pt idx="2">
                  <c:v>0.1517306826278883</c:v>
                </c:pt>
                <c:pt idx="3">
                  <c:v>0.21965763698775723</c:v>
                </c:pt>
                <c:pt idx="4">
                  <c:v>0.40768070040553683</c:v>
                </c:pt>
                <c:pt idx="5">
                  <c:v>0.66744233375764461</c:v>
                </c:pt>
                <c:pt idx="6">
                  <c:v>0.85487393111841814</c:v>
                </c:pt>
                <c:pt idx="7">
                  <c:v>1.143023568800241</c:v>
                </c:pt>
                <c:pt idx="8">
                  <c:v>1.1789767968152987</c:v>
                </c:pt>
                <c:pt idx="9">
                  <c:v>1.4443463996921997</c:v>
                </c:pt>
                <c:pt idx="10">
                  <c:v>1.4301501005580433</c:v>
                </c:pt>
                <c:pt idx="11">
                  <c:v>1.7026318227620392</c:v>
                </c:pt>
                <c:pt idx="12">
                  <c:v>1.6836221494700661</c:v>
                </c:pt>
                <c:pt idx="13">
                  <c:v>1.9608037053066194</c:v>
                </c:pt>
                <c:pt idx="14">
                  <c:v>2.3551638222469644</c:v>
                </c:pt>
                <c:pt idx="15">
                  <c:v>1.5958542098550887</c:v>
                </c:pt>
                <c:pt idx="16">
                  <c:v>1.0980132303532262</c:v>
                </c:pt>
                <c:pt idx="17">
                  <c:v>3.4539487177118335E-2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78-437E-9AB1-930284097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9897151"/>
        <c:axId val="1959882751"/>
      </c:lineChart>
      <c:catAx>
        <c:axId val="1959897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9882751"/>
        <c:crosses val="autoZero"/>
        <c:auto val="1"/>
        <c:lblAlgn val="ctr"/>
        <c:lblOffset val="100"/>
        <c:noMultiLvlLbl val="0"/>
      </c:catAx>
      <c:valAx>
        <c:axId val="1959882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989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Average Shanten  per round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Tabelle1!$B$25:$S$25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9B-41F9-9977-2D2E74CC47E6}"/>
            </c:ext>
          </c:extLst>
        </c:ser>
        <c:ser>
          <c:idx val="1"/>
          <c:order val="1"/>
          <c:tx>
            <c:strRef>
              <c:f>Tabelle1!$A$26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Tabelle1!$B$26:$S$26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9B-41F9-9977-2D2E74CC47E6}"/>
            </c:ext>
          </c:extLst>
        </c:ser>
        <c:ser>
          <c:idx val="2"/>
          <c:order val="2"/>
          <c:tx>
            <c:strRef>
              <c:f>Tabelle1!$A$27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Tabelle1!$B$27:$S$27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9B-41F9-9977-2D2E74CC4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351535"/>
        <c:axId val="2069345295"/>
      </c:lineChart>
      <c:catAx>
        <c:axId val="2069351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45295"/>
        <c:crosses val="autoZero"/>
        <c:auto val="1"/>
        <c:lblAlgn val="ctr"/>
        <c:lblOffset val="100"/>
        <c:noMultiLvlLbl val="0"/>
      </c:catAx>
      <c:valAx>
        <c:axId val="2069345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5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 what round is ready Hand reached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Tabelle1!$A$29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Tabelle1!$B$29:$S$29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8</c:v>
                </c:pt>
                <c:pt idx="10">
                  <c:v>9</c:v>
                </c:pt>
                <c:pt idx="11">
                  <c:v>8</c:v>
                </c:pt>
                <c:pt idx="12">
                  <c:v>13</c:v>
                </c:pt>
                <c:pt idx="13">
                  <c:v>8</c:v>
                </c:pt>
                <c:pt idx="14">
                  <c:v>12</c:v>
                </c:pt>
                <c:pt idx="15">
                  <c:v>19</c:v>
                </c:pt>
                <c:pt idx="16">
                  <c:v>13</c:v>
                </c:pt>
                <c:pt idx="1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C-48D0-B444-9AB2D7120EA8}"/>
            </c:ext>
          </c:extLst>
        </c:ser>
        <c:ser>
          <c:idx val="1"/>
          <c:order val="1"/>
          <c:tx>
            <c:strRef>
              <c:f>Tabelle1!$A$30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Tabelle1!$B$30:$S$30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7</c:v>
                </c:pt>
                <c:pt idx="9">
                  <c:v>11</c:v>
                </c:pt>
                <c:pt idx="10">
                  <c:v>11</c:v>
                </c:pt>
                <c:pt idx="11">
                  <c:v>16</c:v>
                </c:pt>
                <c:pt idx="12">
                  <c:v>17</c:v>
                </c:pt>
                <c:pt idx="13">
                  <c:v>28</c:v>
                </c:pt>
                <c:pt idx="14">
                  <c:v>20</c:v>
                </c:pt>
                <c:pt idx="15">
                  <c:v>29</c:v>
                </c:pt>
                <c:pt idx="16">
                  <c:v>30</c:v>
                </c:pt>
                <c:pt idx="17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FC-48D0-B444-9AB2D7120EA8}"/>
            </c:ext>
          </c:extLst>
        </c:ser>
        <c:ser>
          <c:idx val="2"/>
          <c:order val="2"/>
          <c:tx>
            <c:strRef>
              <c:f>Tabelle1!$A$31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Tabelle1!$B$31:$S$31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FC-48D0-B444-9AB2D7120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98735"/>
        <c:axId val="2069305935"/>
      </c:lineChart>
      <c:catAx>
        <c:axId val="2069298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05935"/>
        <c:crosses val="autoZero"/>
        <c:auto val="1"/>
        <c:lblAlgn val="ctr"/>
        <c:lblOffset val="100"/>
        <c:noMultiLvlLbl val="0"/>
      </c:catAx>
      <c:valAx>
        <c:axId val="2069305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2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</a:t>
            </a:r>
            <a:r>
              <a:rPr lang="de-CH" baseline="0"/>
              <a:t> What Round is Ready Hand reached (Adjusted)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Tabelle1!$A$36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Tabelle1!$B$36:$S$36</c:f>
              <c:numCache>
                <c:formatCode>General</c:formatCode>
                <c:ptCount val="18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0.1</c:v>
                </c:pt>
                <c:pt idx="7">
                  <c:v>0.2</c:v>
                </c:pt>
                <c:pt idx="8">
                  <c:v>0.1</c:v>
                </c:pt>
                <c:pt idx="9">
                  <c:v>0.8</c:v>
                </c:pt>
                <c:pt idx="10">
                  <c:v>0.9</c:v>
                </c:pt>
                <c:pt idx="11">
                  <c:v>0.8</c:v>
                </c:pt>
                <c:pt idx="12">
                  <c:v>1.3</c:v>
                </c:pt>
                <c:pt idx="13">
                  <c:v>0.8</c:v>
                </c:pt>
                <c:pt idx="14">
                  <c:v>1.2</c:v>
                </c:pt>
                <c:pt idx="15">
                  <c:v>1.9</c:v>
                </c:pt>
                <c:pt idx="16">
                  <c:v>1.3</c:v>
                </c:pt>
                <c:pt idx="17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F5-4020-97EA-9C20B7F860A9}"/>
            </c:ext>
          </c:extLst>
        </c:ser>
        <c:ser>
          <c:idx val="1"/>
          <c:order val="1"/>
          <c:tx>
            <c:strRef>
              <c:f>Tabelle1!$A$37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Tabelle1!$B$37:$S$37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0.3</c:v>
                </c:pt>
                <c:pt idx="6">
                  <c:v>0.7</c:v>
                </c:pt>
                <c:pt idx="7">
                  <c:v>0.2</c:v>
                </c:pt>
                <c:pt idx="8">
                  <c:v>0.7</c:v>
                </c:pt>
                <c:pt idx="9">
                  <c:v>1.1000000000000001</c:v>
                </c:pt>
                <c:pt idx="10">
                  <c:v>1.1000000000000001</c:v>
                </c:pt>
                <c:pt idx="11">
                  <c:v>1.6</c:v>
                </c:pt>
                <c:pt idx="12">
                  <c:v>1.7</c:v>
                </c:pt>
                <c:pt idx="13">
                  <c:v>2.8</c:v>
                </c:pt>
                <c:pt idx="14">
                  <c:v>2</c:v>
                </c:pt>
                <c:pt idx="15">
                  <c:v>2.9</c:v>
                </c:pt>
                <c:pt idx="16">
                  <c:v>3</c:v>
                </c:pt>
                <c:pt idx="1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F5-4020-97EA-9C20B7F860A9}"/>
            </c:ext>
          </c:extLst>
        </c:ser>
        <c:ser>
          <c:idx val="2"/>
          <c:order val="2"/>
          <c:tx>
            <c:strRef>
              <c:f>Tabelle1!$A$38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Tabelle1!$B$38:$S$38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F5-4020-97EA-9C20B7F8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640447"/>
        <c:axId val="746641407"/>
      </c:lineChart>
      <c:catAx>
        <c:axId val="746640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1407"/>
        <c:crosses val="autoZero"/>
        <c:auto val="1"/>
        <c:lblAlgn val="ctr"/>
        <c:lblOffset val="100"/>
        <c:noMultiLvlLbl val="0"/>
      </c:catAx>
      <c:valAx>
        <c:axId val="746641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tlerasia.com/lifestyle/entertainment/hk-mahjong-beginners-guide-how-to-play" TargetMode="External"/><Relationship Id="rId2" Type="http://schemas.openxmlformats.org/officeDocument/2006/relationships/hyperlink" Target="https://github.com/adidell01/MahjongOptimiza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1DAC-F723-4581-D900-03020C3D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FE58E-C209-3BB1-3575-2D949F2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N</a:t>
            </a:r>
            <a:r>
              <a:rPr lang="en-GB" noProof="0" dirty="0" err="1"/>
              <a:t>aïve</a:t>
            </a:r>
            <a:r>
              <a:rPr lang="en-GB" noProof="0" dirty="0"/>
              <a:t>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1C114-DB0F-FC1B-5EB0-539E325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with the Naïve Algorithm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01314F5-9FD5-5406-2530-8B95458101C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9872893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54.40266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D7A11-57E3-D344-8BD0-9CAEE2C0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07623-5AA8-6A9F-DB5E-CFC2C79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744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8E91-1323-8F9C-1E32-EDE78322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4370E-7046-7ECC-9A35-0AE35EC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Results: DrawAnalyzer with depth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C38AA-57DE-FA7E-DDAD-B3406EEF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of DrawAnalyzer with depth 1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23B93143-08D8-F3A7-6264-4921E3505AF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55086574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5661.174 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0.307256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FA833-F584-FE86-0611-13F305D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A637E-4F7D-0408-56E9-32F29DF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81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32E9-43D8-5979-E9EF-589F4E69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BA1-16C0-2E06-21EF-16F007E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  <a:r>
              <a:rPr lang="en-GB" dirty="0"/>
              <a:t>: </a:t>
            </a:r>
            <a:r>
              <a:rPr lang="en-GB" noProof="0" dirty="0"/>
              <a:t>DrawAnalyzer with depth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37273-46A4-60E4-5943-3A61EA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 Games of DrawAnalyzer with depth 2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BFDE551-261C-EBFF-35BF-2AFC4533D21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7933417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19402.21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11.69604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2.56912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7.80642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9.99863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13.7893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19.6917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22.9336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27.5460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BABC-9940-9CC8-575C-56600FB4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6CB88-CFE1-9925-5C7C-8E6946D4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0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A6B81-0036-92EE-0FFF-9C3810FBD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4D7A0-4514-4963-DEDB-4AACF9BE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4BD5E3-15B5-447E-7160-EA040C794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Comparison of times</a:t>
                </a:r>
              </a:p>
              <a:p>
                <a:r>
                  <a:rPr lang="en-GB" dirty="0"/>
                  <a:t>The naïve Algorithm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/>
                  <a:t>DrawAnalyzer with depth 1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/>
                  <a:t>DrawAnalyzer with depth 2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11.7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endParaRPr lang="en-GB" dirty="0"/>
              </a:p>
              <a:p>
                <a:r>
                  <a:rPr lang="en-GB" dirty="0"/>
                  <a:t>DrawAnalyzer with depth 1 takes on average 90times longer than the naïve algorithm</a:t>
                </a:r>
              </a:p>
              <a:p>
                <a:r>
                  <a:rPr lang="en-GB" dirty="0"/>
                  <a:t>DrawAnalyzer with depth 2 takes  ~3500times longer than the naïve algorithm on average</a:t>
                </a:r>
              </a:p>
              <a:p>
                <a:endParaRPr lang="en-GB" dirty="0"/>
              </a:p>
              <a:p>
                <a:r>
                  <a:rPr lang="en-GB" dirty="0"/>
                  <a:t>Runtimes tend to be longer the more the game progresses, unless in the last few rounds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4BD5E3-15B5-447E-7160-EA040C794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84" t="-2133" r="-116" b="-1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0039F-7866-C8DC-EB44-F3D292C5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0E24E-2B98-D468-75FE-6B0D1E17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F5FC24AD-BF5C-25E6-27E4-686A0DE0C681}"/>
              </a:ext>
            </a:extLst>
          </p:cNvPr>
          <p:cNvGraphicFramePr>
            <a:graphicFrameLocks noGrp="1"/>
          </p:cNvGraphicFramePr>
          <p:nvPr>
            <p:ph type="pic" sz="quarter" idx="13"/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58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9600-A073-F903-41E0-076A9C51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72B83-6B32-8FEC-07C2-94D98D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Comparing Results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0E01B-E2B4-AA6B-39FA-5424D76E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Winning Hands reached</a:t>
            </a:r>
          </a:p>
          <a:p>
            <a:r>
              <a:rPr lang="en-GB" dirty="0"/>
              <a:t>With the naïve Algorithm ~11% of rounds end in a ready Hand</a:t>
            </a:r>
          </a:p>
          <a:p>
            <a:r>
              <a:rPr lang="en-GB" dirty="0"/>
              <a:t>With the DrawAnalyzer depth 1 ~20% of rounds end in a ready Hand</a:t>
            </a:r>
          </a:p>
          <a:p>
            <a:r>
              <a:rPr lang="en-GB" dirty="0"/>
              <a:t>With the DrawAnalyzer depth 2 ~30% of rounds end in a ready Hand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Improving Shanten</a:t>
            </a:r>
          </a:p>
          <a:p>
            <a:r>
              <a:rPr lang="en-GB" dirty="0"/>
              <a:t>The average </a:t>
            </a:r>
            <a:r>
              <a:rPr lang="en-GB" b="1" i="1" dirty="0"/>
              <a:t>Shanten</a:t>
            </a:r>
            <a:r>
              <a:rPr lang="en-GB" dirty="0"/>
              <a:t> per round improves significantly earlier when using DrawAnalyzer of either depth, which implies faster </a:t>
            </a:r>
            <a:r>
              <a:rPr lang="en-GB" b="1" i="1" dirty="0"/>
              <a:t>winning Hand </a:t>
            </a:r>
            <a:r>
              <a:rPr lang="en-GB" dirty="0"/>
              <a:t>due to better decisions.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C1AF4-5F12-BCA5-48D3-4EA5CFB6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2132C-573F-F8D4-B928-DD570F5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28351E47-D6D0-1928-41CA-CD5559E52946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442385305"/>
              </p:ext>
            </p:extLst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48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BB84F-6F0A-0A9B-274A-FCD2CC08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D6810-4EDB-F96A-2490-4B81264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 III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23DC7-7523-5CAF-1DDF-6619464D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Ready Hands are reached more consistent</a:t>
            </a:r>
          </a:p>
          <a:p>
            <a:pPr marL="0" indent="0">
              <a:buNone/>
            </a:pPr>
            <a:r>
              <a:rPr lang="en-GB" noProof="0" dirty="0"/>
              <a:t>In this unadjusted Diagram we see that DrawAnalyzer for depth1 clearly outperforms our naïve algorithm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870E0F8-8A7A-65DE-D46C-2EBCFC315C7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Here we have adjusted the Diagram for DrawAnalyzer with depth 2. We also see a trend here that it would perform significantly better than the other two algorithms.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333E8-FC93-270B-1C5A-426E1EB5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EEFE-31A4-EB1B-7482-51D63A9D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15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8DDEDE87-3374-20DA-B723-A5117B66F422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830093415"/>
              </p:ext>
            </p:extLst>
          </p:nvPr>
        </p:nvGraphicFramePr>
        <p:xfrm>
          <a:off x="731838" y="1412875"/>
          <a:ext cx="5256212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Bildplatzhalter 11">
            <a:extLst>
              <a:ext uri="{FF2B5EF4-FFF2-40B4-BE49-F238E27FC236}">
                <a16:creationId xmlns:a16="http://schemas.microsoft.com/office/drawing/2014/main" id="{42DB1755-652E-E878-19FB-164FA6EEDFDC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480355665"/>
              </p:ext>
            </p:extLst>
          </p:nvPr>
        </p:nvGraphicFramePr>
        <p:xfrm>
          <a:off x="6203950" y="1412875"/>
          <a:ext cx="5256213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980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690C0-E4BB-50D2-15DD-B334F086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31094-B90D-32F0-0E79-77B2768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Discussion and 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135C2-B339-CB63-34F3-AB2827D9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improve the success rate from ~11% to &gt;20% even with depth 1 of DrawAnalyzer practically doubling it at the cost of factor 90 in terms of calculation time</a:t>
            </a:r>
          </a:p>
          <a:p>
            <a:r>
              <a:rPr lang="en-GB" dirty="0"/>
              <a:t>With higher depth of DrawAnalyzer the performance seems to be improved even more; towards 30% success rate but with a cost of roughly factor 3500, which seems to be unproportionate.</a:t>
            </a:r>
          </a:p>
          <a:p>
            <a:r>
              <a:rPr lang="en-GB" dirty="0"/>
              <a:t>We see that the calculation time for DrawAnalyzer improves in the last few rounds because the depth is capped by the remaining tiles on the stack.</a:t>
            </a:r>
          </a:p>
          <a:p>
            <a:r>
              <a:rPr lang="en-GB" dirty="0"/>
              <a:t>Shanten gets improved earlier in the game with both iterations of DrawAnalyzer, which shows that the algorithm constantly performs goal-oriented and makes good decisions throughout the game.</a:t>
            </a:r>
          </a:p>
          <a:p>
            <a:r>
              <a:rPr lang="en-GB" dirty="0"/>
              <a:t>DrawAnalyzer with depth 1 seems to be the current best solution in terms of usability, because the DrawAnalyzer with depth 2 takes to long to calculate.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B38FA-47C4-7CCF-C36B-41E9A015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A70A-73D3-0823-3613-472BCDF3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452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GitHub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https://github.com/adidell01/MahjongOptimization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Image1</a:t>
            </a:r>
          </a:p>
          <a:p>
            <a:r>
              <a:rPr lang="en-GB" dirty="0">
                <a:hlinkClick r:id="rId3"/>
              </a:rPr>
              <a:t>https://www.tatlerasia.com/lifestyle/entertainment/hk-mahjong-beginners-guide-how-to-play</a:t>
            </a:r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202055"/>
            <a:ext cx="10728325" cy="4680000"/>
          </a:xfrm>
        </p:spPr>
        <p:txBody>
          <a:bodyPr/>
          <a:lstStyle/>
          <a:p>
            <a:r>
              <a:rPr lang="en-GB" dirty="0"/>
              <a:t>Japanese Mahjong (</a:t>
            </a:r>
            <a:r>
              <a:rPr lang="en-GB" dirty="0" err="1"/>
              <a:t>Richii</a:t>
            </a:r>
            <a:r>
              <a:rPr lang="en-GB" dirty="0"/>
              <a:t> Mahjong) is a very complex game with a lot of rules and mechanics</a:t>
            </a:r>
          </a:p>
          <a:p>
            <a:r>
              <a:rPr lang="en-GB" dirty="0"/>
              <a:t>For the sake of simplicity, we will reduce the game to the following rulesets: At the start of the game, we put 14 Tiles aside and the 4 players draw 13 Tiles each. On a players turn, that player draws a Tile and then discards one if he does not have a winning hand yet. A winning hand consists of 4 groups of three Tiles (sequences of the same colour or identical Tiles) and a pair of identical Tiles. </a:t>
            </a:r>
          </a:p>
          <a:p>
            <a:r>
              <a:rPr lang="en-GB" dirty="0"/>
              <a:t>Our goal: Given a random Hand consisting of 14 Tiles which all have a colour and a value, find the best Tile to discard and reach a winning hand. </a:t>
            </a:r>
          </a:p>
          <a:p>
            <a:r>
              <a:rPr lang="en-GB" dirty="0"/>
              <a:t>Tiles can either be grouped into Sequences or Groups of equals and when a Tile belongs to multiple groups, we need to decide which grouping is more beneficial for the Hand.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dirty="0"/>
              <a:t>Our Optimization only covers a part of the real Japanese Mahjong, We do not consider things like </a:t>
            </a:r>
            <a:r>
              <a:rPr lang="en-GB" dirty="0" err="1"/>
              <a:t>ron</a:t>
            </a:r>
            <a:r>
              <a:rPr lang="en-GB" dirty="0"/>
              <a:t> (a Player completing their Hand with another's discard) or the other players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 </a:t>
                </a:r>
                <a:r>
                  <a:rPr lang="en-GB" dirty="0"/>
                  <a:t>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</a:p>
              <a:p>
                <a:r>
                  <a:rPr lang="en-GB" dirty="0"/>
                  <a:t>A </a:t>
                </a:r>
                <a:r>
                  <a:rPr lang="en-GB" b="1" i="1" dirty="0"/>
                  <a:t>ready Hand</a:t>
                </a:r>
                <a:r>
                  <a:rPr lang="en-GB" dirty="0"/>
                  <a:t> consists of 13 Tiles such that the next draw could complete it to a </a:t>
                </a:r>
                <a:r>
                  <a:rPr lang="en-GB" b="1" i="1" dirty="0"/>
                  <a:t>winning Hand</a:t>
                </a:r>
              </a:p>
              <a:p>
                <a:r>
                  <a:rPr lang="en-GB" dirty="0"/>
                  <a:t>A</a:t>
                </a:r>
                <a:r>
                  <a:rPr lang="en-GB" b="1" i="1" dirty="0"/>
                  <a:t> winning Hand </a:t>
                </a:r>
                <a:r>
                  <a:rPr lang="en-GB" dirty="0"/>
                  <a:t>consists of 14 Tiles such that there are 4 Triples and one Pair</a:t>
                </a:r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ED1EA-6888-20A7-1A8D-E0803B84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our naïve Algorithm does: </a:t>
            </a:r>
          </a:p>
          <a:p>
            <a:pPr lvl="1"/>
            <a:r>
              <a:rPr lang="en-GB" dirty="0"/>
              <a:t>Check if there are still Tiles on the Stack; if not end the game</a:t>
            </a:r>
          </a:p>
          <a:p>
            <a:pPr lvl="1"/>
            <a:r>
              <a:rPr lang="en-GB" dirty="0"/>
              <a:t>Draw a Tile and calculate </a:t>
            </a:r>
            <a:r>
              <a:rPr lang="en-GB" dirty="0" err="1"/>
              <a:t>Shanten</a:t>
            </a:r>
            <a:r>
              <a:rPr lang="en-GB" dirty="0"/>
              <a:t> (edit distance for a ready hand) for the current hand</a:t>
            </a:r>
          </a:p>
          <a:p>
            <a:pPr lvl="1"/>
            <a:r>
              <a:rPr lang="en-GB" dirty="0"/>
              <a:t>If Shanten is -1 (a winning hand) we win and end the game</a:t>
            </a:r>
          </a:p>
          <a:p>
            <a:pPr lvl="1"/>
            <a:r>
              <a:rPr lang="en-GB" dirty="0"/>
              <a:t>While calculating Shanten we log which Tiles would not increase the </a:t>
            </a:r>
            <a:r>
              <a:rPr lang="en-GB" dirty="0" err="1"/>
              <a:t>Shanten</a:t>
            </a:r>
            <a:r>
              <a:rPr lang="en-GB" dirty="0"/>
              <a:t> if discarded</a:t>
            </a:r>
          </a:p>
          <a:p>
            <a:pPr lvl="1"/>
            <a:r>
              <a:rPr lang="en-GB" dirty="0"/>
              <a:t>We chose one of those Tiles at random and discard it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65083-6F8B-72C6-4AF0-866A4DAC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437D2-0F52-731D-CEF9-00FAB3F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DrawAnalyzer Algorithm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What our improved Algorithm does: </a:t>
                </a:r>
              </a:p>
              <a:p>
                <a:pPr lvl="1"/>
                <a:r>
                  <a:rPr lang="en-GB" dirty="0"/>
                  <a:t>Generate a graph of distinct combinations of unordered draws up to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</m:oMath>
                </a14:m>
                <a:r>
                  <a:rPr lang="en-GB" dirty="0"/>
                  <a:t> draws</a:t>
                </a:r>
              </a:p>
              <a:p>
                <a:pPr lvl="1"/>
                <a:r>
                  <a:rPr lang="en-GB" dirty="0"/>
                  <a:t>Use the deepest layer of the graph to find the tile that can be discarded in the </a:t>
                </a:r>
                <a:r>
                  <a:rPr lang="en-GB"/>
                  <a:t>most scenarios</a:t>
                </a:r>
                <a:endParaRPr lang="en-GB" dirty="0"/>
              </a:p>
              <a:p>
                <a:pPr marL="266700" lvl="1" indent="0">
                  <a:buNone/>
                </a:pPr>
                <a:endParaRPr lang="en-GB" dirty="0"/>
              </a:p>
              <a:p>
                <a:pPr marL="266700" lvl="1" indent="0">
                  <a:buNone/>
                </a:pPr>
                <a:r>
                  <a:rPr lang="en-GB" dirty="0"/>
                  <a:t>Our goal is to…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Win/Game ratio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reliability of our discard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Limit the average discard time to a maximum of 20s</a:t>
                </a:r>
              </a:p>
              <a:p>
                <a:pPr lvl="2"/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2FC88-7137-4F9D-5DC5-4BAA1B82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711418-E1E2-A0C9-9526-C38A0A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62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DrawAnalyzer Graph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build the graph:</a:t>
                </a:r>
              </a:p>
              <a:p>
                <a:pPr lvl="1"/>
                <a:r>
                  <a:rPr lang="en-GB" dirty="0"/>
                  <a:t>Given a depth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Generate the first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vertices which represent a draw of 1 unique tile and calculate the number of possibilities of drawing that Tile.</a:t>
                </a:r>
              </a:p>
              <a:p>
                <a:pPr lvl="1"/>
                <a:r>
                  <a:rPr lang="en-GB" dirty="0"/>
                  <a:t>Generate the next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2≤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 of distinct combinations of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tiles, calculate the number of possibilities of drawing that set of tiles and add an edge from a previous vertex to the new one if the new vertex is a draw order reachable from the previous one</a:t>
                </a:r>
              </a:p>
              <a:p>
                <a:pPr lvl="1"/>
                <a:r>
                  <a:rPr lang="en-GB" dirty="0"/>
                  <a:t>A total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34+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GB" dirty="0"/>
                  <a:t> vertices will thus be generated</a:t>
                </a:r>
              </a:p>
              <a:p>
                <a:pPr lvl="1"/>
                <a:r>
                  <a:rPr lang="en-GB" dirty="0"/>
                  <a:t>Traversing the graph simulates following a draw order</a:t>
                </a:r>
              </a:p>
              <a:p>
                <a:pPr lvl="1"/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DrawAnalyzer visualization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Example 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all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2CE8-F4BF-555B-E704-C8FADFC5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F0DCD-755E-1DEE-FA9F-6734186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DrawAnalyzer best discard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calculate the best discard:</a:t>
                </a:r>
              </a:p>
              <a:p>
                <a:pPr lvl="1"/>
                <a:r>
                  <a:rPr lang="en-GB" dirty="0"/>
                  <a:t>Given our previously generated graph, we iterate over the deepest layer until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&gt;#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𝑑𝑟𝑎𝑤𝑠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GB" noProof="0" dirty="0"/>
                  <a:t>, then we iterate over the first layer to safe computation time</a:t>
                </a:r>
              </a:p>
              <a:p>
                <a:pPr lvl="1"/>
                <a:r>
                  <a:rPr lang="en-GB" dirty="0"/>
                  <a:t>For each vertex, we calculate the number of possibilities for this set of tiles to be drawn</a:t>
                </a:r>
              </a:p>
              <a:p>
                <a:pPr lvl="1"/>
                <a:r>
                  <a:rPr lang="en-GB" dirty="0"/>
                  <a:t>We then simulate drawing the tiles and calculate the </a:t>
                </a:r>
                <a:r>
                  <a:rPr lang="en-GB" dirty="0" err="1"/>
                  <a:t>Shanten</a:t>
                </a:r>
                <a:endParaRPr lang="en-GB" dirty="0"/>
              </a:p>
              <a:p>
                <a:pPr lvl="2"/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noProof="0" dirty="0"/>
                  <a:t> tiles drawn, we generate up to </a:t>
                </a:r>
                <a14:m>
                  <m:oMath xmlns:m="http://schemas.openxmlformats.org/officeDocument/2006/math">
                    <m:r>
                      <a:rPr lang="de-CH" b="0" i="0" noProof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de-CH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 2(14+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groups. However, the average will be significantly lower at an estimated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.</a:t>
                </a:r>
              </a:p>
              <a:p>
                <a:pPr lvl="2"/>
                <a:r>
                  <a:rPr lang="en-GB" noProof="0" dirty="0"/>
                  <a:t>We then generate all possible combinations of up to 5 groups 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 </m:t>
                        </m:r>
                        <m:nary>
                          <m:naryPr>
                            <m:chr m:val="⋂"/>
                            <m:supHide m:val="on"/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nary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𝑐𝑜𝑚𝑏</m:t>
                        </m:r>
                      </m:e>
                    </m:d>
                  </m:oMath>
                </a14:m>
                <a:r>
                  <a:rPr lang="en-GB" noProof="0" dirty="0"/>
                  <a:t> </a:t>
                </a:r>
                <a:r>
                  <a:rPr lang="en-GB" dirty="0"/>
                  <a:t>w</a:t>
                </a:r>
                <a:r>
                  <a:rPr lang="en-GB" noProof="0" dirty="0"/>
                  <a:t>here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noProof="0" dirty="0"/>
                  <a:t> is the set of all unique Tiles,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noProof="0" dirty="0"/>
                  <a:t> is the set of sets of unique tiles that form the largest possible groups in the given hand,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noProof="0" dirty="0"/>
                  <a:t> is the set of unique tiles in the hand and comb the possible number of combinations for drawing the set of tiles given by the vertex.</a:t>
                </a:r>
              </a:p>
              <a:p>
                <a:pPr lvl="2"/>
                <a:r>
                  <a:rPr lang="en-GB" noProof="0" dirty="0"/>
                  <a:t>Finally, for each element in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noProof="0" dirty="0"/>
                  <a:t>, we add the value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noProof="0" dirty="0"/>
                  <a:t> to the tile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noProof="0" dirty="0"/>
                  <a:t> of the original hand and discard the tile with the </a:t>
                </a:r>
                <a:r>
                  <a:rPr lang="en-GB" dirty="0"/>
                  <a:t>highest number, thus the one that is discardable in most cases</a:t>
                </a:r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6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6BC0D-8195-54F7-1846-E2B07FF7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0E467-BFFC-053B-7D89-5B4E290A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707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CFD2-8FB4-6A31-CC99-C356EAE3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3A469-E174-DB8E-C6FB-47DFC494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compare the Algorithms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3443-44D1-D2AC-84C4-19BEF43D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much data</a:t>
            </a:r>
          </a:p>
          <a:p>
            <a:r>
              <a:rPr lang="en-GB" dirty="0"/>
              <a:t>We run 1000 Games on our naïve Algorithm and on DrawAnalyzer with depth 1</a:t>
            </a:r>
          </a:p>
          <a:p>
            <a:r>
              <a:rPr lang="en-GB" dirty="0"/>
              <a:t>We run 100 Games on DrawAnalyzer with depth 2 because it takes significantly longer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Significant measurements</a:t>
            </a:r>
          </a:p>
          <a:p>
            <a:r>
              <a:rPr lang="en-GB" dirty="0"/>
              <a:t>We measure the time it takes to draw per round</a:t>
            </a:r>
          </a:p>
          <a:p>
            <a:r>
              <a:rPr lang="en-GB" dirty="0"/>
              <a:t>We measure the average Shanten per round</a:t>
            </a:r>
          </a:p>
          <a:p>
            <a:r>
              <a:rPr lang="en-GB" dirty="0"/>
              <a:t>We measure in what round a Game is won (if at all)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Machine Specifics</a:t>
            </a:r>
          </a:p>
          <a:p>
            <a:r>
              <a:rPr lang="de-CH" dirty="0"/>
              <a:t>2th Gen Intel(R) Core(TM) i5-12600K (16 CPUs), ~3.7GHz 32GB Ram NVIDIA </a:t>
            </a:r>
            <a:r>
              <a:rPr lang="de-CH" dirty="0" err="1"/>
              <a:t>GeForceRTX</a:t>
            </a:r>
            <a:r>
              <a:rPr lang="de-CH" dirty="0"/>
              <a:t> 2060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9817E-FDAC-1875-63D6-2D4828B4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5EF9-9C93-9FFA-C023-CB892C6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5557306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1784</Words>
  <Application>Microsoft Office PowerPoint</Application>
  <PresentationFormat>Breitbild</PresentationFormat>
  <Paragraphs>401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ETH Zürich</vt:lpstr>
      <vt:lpstr>Graph Optimizer for Japanese Mahjong Tile-Discard-Finder</vt:lpstr>
      <vt:lpstr>Introduction: Problem description</vt:lpstr>
      <vt:lpstr>Introduction: In mathematical Terms</vt:lpstr>
      <vt:lpstr>The naïve Algorithm</vt:lpstr>
      <vt:lpstr>The DrawAnalyzer Algorithm</vt:lpstr>
      <vt:lpstr>The DrawAnalyzer Graph</vt:lpstr>
      <vt:lpstr>DrawAnalyzer visualization</vt:lpstr>
      <vt:lpstr>DrawAnalyzer best discard</vt:lpstr>
      <vt:lpstr>How we compare the Algorithms</vt:lpstr>
      <vt:lpstr>Results: Naïve Algorithm</vt:lpstr>
      <vt:lpstr>Results: DrawAnalyzer with depth 1</vt:lpstr>
      <vt:lpstr>Results: DrawAnalyzer with depth 2</vt:lpstr>
      <vt:lpstr>Comparing Results</vt:lpstr>
      <vt:lpstr>Comparing Results II</vt:lpstr>
      <vt:lpstr>Comparing Results III</vt:lpstr>
      <vt:lpstr>Discussion and Conclusion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17</cp:revision>
  <dcterms:created xsi:type="dcterms:W3CDTF">2025-06-26T09:20:12Z</dcterms:created>
  <dcterms:modified xsi:type="dcterms:W3CDTF">2025-07-24T12:31:44Z</dcterms:modified>
</cp:coreProperties>
</file>