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5" r:id="rId4"/>
    <p:sldId id="289" r:id="rId5"/>
    <p:sldId id="277" r:id="rId6"/>
    <p:sldId id="284" r:id="rId7"/>
    <p:sldId id="279" r:id="rId8"/>
    <p:sldId id="280" r:id="rId9"/>
    <p:sldId id="287" r:id="rId10"/>
    <p:sldId id="288" r:id="rId11"/>
    <p:sldId id="281" r:id="rId12"/>
    <p:sldId id="283" r:id="rId13"/>
    <p:sldId id="290" r:id="rId14"/>
    <p:sldId id="291" r:id="rId15"/>
    <p:sldId id="282" r:id="rId16"/>
    <p:sldId id="285" r:id="rId17"/>
    <p:sldId id="286" r:id="rId18"/>
    <p:sldId id="263" r:id="rId19"/>
    <p:sldId id="265" r:id="rId20"/>
    <p:sldId id="267" r:id="rId21"/>
    <p:sldId id="262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90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tlerasia.com/lifestyle/entertainment/hk-mahjong-beginners-guide-how-to-pla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9D1D-1CB1-0D03-3000-94EF3FB78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C55E5-91C7-5437-551B-76B28908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3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34527-F09F-1029-95AF-F4BA22785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C3AC0-7033-9D75-6049-67A134D9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D67341-4964-D4A4-6FB5-AAF871AC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710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10F3-9DD2-004B-7E3D-D79D9490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76404-48F3-9EDE-353E-5C1CD8E3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the Results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8D083-D5B8-38EA-8A65-A9E9ABFF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Summary of the previous Slides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16D8-A011-CE96-F2C2-B063F285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04F03-277E-CD32-37A0-155DE7EB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743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F2747-55E4-7C11-C377-BB9DAE2B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658BC-A55F-1F7F-65F9-A70A070D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87D30-7AA4-413A-EDC7-08277DC7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Discuss the results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E4BEE-4477-8792-5B10-2534E33E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0AD5B-DC15-F8E6-E8CA-CCFA3A3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63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GitHub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DF7-15F7-A99E-370D-2C11690A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58B9-75DC-D11E-821A-A3491AB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95EBD-2AA9-EC27-9EA1-A528A6C1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Image1: </a:t>
            </a:r>
            <a:r>
              <a:rPr lang="en-GB" dirty="0">
                <a:hlinkClick r:id="rId2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0618BD-D7EE-EE0A-D936-6DF1F7D0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018E93-A7F9-0902-00BC-4F4A6574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8305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16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17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random Hand consisting of 14 Tiles which all have a colour and a value, find the best Tile to discard to reach a desired Hand, so called </a:t>
            </a:r>
            <a:r>
              <a:rPr lang="en-GB" b="1" i="1" dirty="0"/>
              <a:t>Shanten</a:t>
            </a:r>
            <a:r>
              <a:rPr lang="en-GB" dirty="0"/>
              <a:t>.</a:t>
            </a:r>
          </a:p>
          <a:p>
            <a:r>
              <a:rPr lang="en-GB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The goal is to reach a </a:t>
            </a:r>
            <a:r>
              <a:rPr lang="en-GB" b="1" i="1" dirty="0"/>
              <a:t>ready Hand </a:t>
            </a:r>
            <a:r>
              <a:rPr lang="en-GB" dirty="0"/>
              <a:t>which consists of 4 triplets (group or sequence) and one pair (two equals)</a:t>
            </a:r>
          </a:p>
          <a:p>
            <a:endParaRPr lang="en-GB" dirty="0"/>
          </a:p>
          <a:p>
            <a:r>
              <a:rPr lang="en-GB" dirty="0"/>
              <a:t>Our Optimization only covers a part of the real Japanese Mahjong, we do not consider things like the other players strategy or them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3696258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Shanten:</a:t>
                </a:r>
              </a:p>
              <a:p>
                <a:pPr lvl="1"/>
                <a:r>
                  <a:rPr lang="en-GB" dirty="0"/>
                  <a:t>Shanten 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Shanten for the current hand</a:t>
            </a:r>
          </a:p>
          <a:p>
            <a:pPr lvl="1"/>
            <a:r>
              <a:rPr lang="en-GB" dirty="0"/>
              <a:t>If Shanten is 0 we win and end the game</a:t>
            </a:r>
          </a:p>
          <a:p>
            <a:pPr lvl="1"/>
            <a:r>
              <a:rPr lang="en-GB" dirty="0"/>
              <a:t>While calculating Shanten we log which Tiles aren’t used in our current best constellation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4B0ED-662A-EDDA-1580-CF3AC878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Requirements</a:t>
            </a:r>
          </a:p>
          <a:p>
            <a:r>
              <a:rPr lang="en-GB" dirty="0"/>
              <a:t>Significantly better performance in the game at the price of a costly (but efficient) computation</a:t>
            </a:r>
          </a:p>
          <a:p>
            <a:pPr marL="0" indent="0">
              <a:buNone/>
            </a:pPr>
            <a:r>
              <a:rPr lang="en-GB" b="1" dirty="0"/>
              <a:t>How we built the Graph</a:t>
            </a:r>
          </a:p>
          <a:p>
            <a:pPr lvl="1"/>
            <a:r>
              <a:rPr lang="en-GB" dirty="0"/>
              <a:t>For every depth:</a:t>
            </a:r>
          </a:p>
          <a:p>
            <a:pPr lvl="1"/>
            <a:r>
              <a:rPr lang="en-GB" dirty="0"/>
              <a:t>Calculate the probability that a Tile gets drawn based on the information that we have</a:t>
            </a:r>
          </a:p>
          <a:p>
            <a:pPr lvl="1"/>
            <a:r>
              <a:rPr lang="en-GB" dirty="0"/>
              <a:t>We add a Node per possible Tile, according to the possibility it gets drawn</a:t>
            </a:r>
          </a:p>
          <a:p>
            <a:pPr lvl="1"/>
            <a:r>
              <a:rPr lang="en-GB" dirty="0"/>
              <a:t>If two routes lead to the same Hand we merge the Nodes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 the final depth:</a:t>
            </a:r>
          </a:p>
          <a:p>
            <a:pPr lvl="1"/>
            <a:r>
              <a:rPr lang="en-GB" dirty="0"/>
              <a:t>Calculate the discard that has highest probability to increase Shanten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introduced Graph 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43D1-11C0-A32D-2A6B-13D6C9B62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BB602-047A-01B6-EC24-962CC2C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Performance of the </a:t>
            </a:r>
            <a:r>
              <a:rPr lang="en-GB" dirty="0"/>
              <a:t>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C4032-718B-8E99-764C-69491642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4124-72A7-1238-241D-7C858995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CE3DD-6C95-6D05-BC85-A20ED2F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24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B1FD-88C2-A4B4-D7D3-68D57279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083D-A5D0-8F9F-26B8-BC129F12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1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7761E-AF7F-9BB7-BCCE-43743BF7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DEB49-1386-3F23-616F-9315F10C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2BABD-60DD-EF4E-242F-5CBCFAB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722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26B3-9278-8B50-68FD-AF3B4DE4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EC1E5-4278-E71B-D606-CDBF9A61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of the </a:t>
            </a:r>
            <a:r>
              <a:rPr lang="en-GB" dirty="0" err="1"/>
              <a:t>DrawAnalyzer</a:t>
            </a:r>
            <a:r>
              <a:rPr lang="en-GB" dirty="0"/>
              <a:t> with Depth 2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40744-7AD6-A7E8-CE40-12E11F1B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91B0E-CC36-629A-2C43-B8D4CD23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CF20C-4642-11A6-5249-27BB9E68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370894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1272</Words>
  <Application>Microsoft Office PowerPoint</Application>
  <PresentationFormat>Breitbild</PresentationFormat>
  <Paragraphs>187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Introduction: The naïve Algorithm</vt:lpstr>
      <vt:lpstr>Introduction: Our introduced Graph</vt:lpstr>
      <vt:lpstr>Introduction: Our introduced Graph II</vt:lpstr>
      <vt:lpstr>Performance of the naïve Algorithm</vt:lpstr>
      <vt:lpstr>Performance of the DrawAnalyzer with Depth 1</vt:lpstr>
      <vt:lpstr>Performance of the DrawAnalyzer with Depth 2</vt:lpstr>
      <vt:lpstr>Performance of the DrawAnalyzer with Depth 3</vt:lpstr>
      <vt:lpstr>Comparison of the Results</vt:lpstr>
      <vt:lpstr>Discussion</vt:lpstr>
      <vt:lpstr>GitHub</vt:lpstr>
      <vt:lpstr>References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8</cp:revision>
  <dcterms:created xsi:type="dcterms:W3CDTF">2025-06-26T09:20:12Z</dcterms:created>
  <dcterms:modified xsi:type="dcterms:W3CDTF">2025-06-26T15:16:13Z</dcterms:modified>
</cp:coreProperties>
</file>