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75" r:id="rId4"/>
    <p:sldId id="289" r:id="rId5"/>
    <p:sldId id="302" r:id="rId6"/>
    <p:sldId id="277" r:id="rId7"/>
    <p:sldId id="284" r:id="rId8"/>
    <p:sldId id="303" r:id="rId9"/>
    <p:sldId id="292" r:id="rId10"/>
    <p:sldId id="293" r:id="rId11"/>
    <p:sldId id="294" r:id="rId12"/>
    <p:sldId id="295" r:id="rId13"/>
    <p:sldId id="304" r:id="rId14"/>
    <p:sldId id="299" r:id="rId15"/>
    <p:sldId id="298" r:id="rId16"/>
    <p:sldId id="300" r:id="rId17"/>
    <p:sldId id="290" r:id="rId18"/>
    <p:sldId id="282" r:id="rId19"/>
    <p:sldId id="285" r:id="rId20"/>
    <p:sldId id="286" r:id="rId21"/>
    <p:sldId id="263" r:id="rId22"/>
    <p:sldId id="265" r:id="rId23"/>
    <p:sldId id="267" r:id="rId24"/>
    <p:sldId id="262" r:id="rId25"/>
    <p:sldId id="271" r:id="rId26"/>
    <p:sldId id="272" r:id="rId27"/>
    <p:sldId id="273" r:id="rId28"/>
    <p:sldId id="274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ubik\Desktop\ETH\Sem6\OME\MahjongOptimization\Excel_for_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Runtime</a:t>
            </a:r>
            <a:r>
              <a:rPr lang="de-CH" baseline="0"/>
              <a:t> per round divided by avg runtime of Algo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Tabelle1!$A$40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Tabelle1!$B$40:$S$40</c:f>
              <c:numCache>
                <c:formatCode>General</c:formatCode>
                <c:ptCount val="18"/>
                <c:pt idx="0">
                  <c:v>0</c:v>
                </c:pt>
                <c:pt idx="1">
                  <c:v>0.32389796093858925</c:v>
                </c:pt>
                <c:pt idx="2">
                  <c:v>0.38204890471699404</c:v>
                </c:pt>
                <c:pt idx="3">
                  <c:v>0.47578930760481475</c:v>
                </c:pt>
                <c:pt idx="4">
                  <c:v>0.53595368760745254</c:v>
                </c:pt>
                <c:pt idx="5">
                  <c:v>0.69568627043503584</c:v>
                </c:pt>
                <c:pt idx="6">
                  <c:v>0.79850890341065395</c:v>
                </c:pt>
                <c:pt idx="7">
                  <c:v>0.93726207198224243</c:v>
                </c:pt>
                <c:pt idx="8">
                  <c:v>0.95800022227502146</c:v>
                </c:pt>
                <c:pt idx="9">
                  <c:v>1.0580059158984432</c:v>
                </c:pt>
                <c:pt idx="10">
                  <c:v>1.2285206543081673</c:v>
                </c:pt>
                <c:pt idx="11">
                  <c:v>1.4162933471503047</c:v>
                </c:pt>
                <c:pt idx="12">
                  <c:v>1.3326945595295969</c:v>
                </c:pt>
                <c:pt idx="13">
                  <c:v>1.6292270113597365</c:v>
                </c:pt>
                <c:pt idx="14">
                  <c:v>1.6326847608255877</c:v>
                </c:pt>
                <c:pt idx="15">
                  <c:v>1.6921509420691005</c:v>
                </c:pt>
                <c:pt idx="16">
                  <c:v>1.95435856654865</c:v>
                </c:pt>
                <c:pt idx="17">
                  <c:v>0.94891691333963113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78-437E-9AB1-93028409757A}"/>
            </c:ext>
          </c:extLst>
        </c:ser>
        <c:ser>
          <c:idx val="1"/>
          <c:order val="1"/>
          <c:tx>
            <c:strRef>
              <c:f>Tabelle1!$A$41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val>
            <c:numRef>
              <c:f>Tabelle1!$B$41:$S$41</c:f>
              <c:numCache>
                <c:formatCode>0.00E+00</c:formatCode>
                <c:ptCount val="18"/>
                <c:pt idx="0">
                  <c:v>3.7774880472386075E-5</c:v>
                </c:pt>
                <c:pt idx="1">
                  <c:v>8.1976016635954219E-2</c:v>
                </c:pt>
                <c:pt idx="2">
                  <c:v>0.14171919780271811</c:v>
                </c:pt>
                <c:pt idx="3">
                  <c:v>0.26193627443164985</c:v>
                </c:pt>
                <c:pt idx="4">
                  <c:v>0.37296881197740306</c:v>
                </c:pt>
                <c:pt idx="5">
                  <c:v>0.52063933047022026</c:v>
                </c:pt>
                <c:pt idx="6">
                  <c:v>0.70645211632022109</c:v>
                </c:pt>
                <c:pt idx="7">
                  <c:v>0.86903951837703342</c:v>
                </c:pt>
                <c:pt idx="8">
                  <c:v>1.0703601159161655</c:v>
                </c:pt>
                <c:pt idx="9">
                  <c:v>1.2516262495533619</c:v>
                </c:pt>
                <c:pt idx="10">
                  <c:v>1.4215366089989476</c:v>
                </c:pt>
                <c:pt idx="11">
                  <c:v>1.4701837920149146</c:v>
                </c:pt>
                <c:pt idx="12">
                  <c:v>1.6246033009589973</c:v>
                </c:pt>
                <c:pt idx="13">
                  <c:v>1.6465435767013883</c:v>
                </c:pt>
                <c:pt idx="14">
                  <c:v>1.7493337907953272</c:v>
                </c:pt>
                <c:pt idx="15">
                  <c:v>1.8466068597868461</c:v>
                </c:pt>
                <c:pt idx="16">
                  <c:v>2.0362804587226426</c:v>
                </c:pt>
                <c:pt idx="17">
                  <c:v>0.928156205655713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78-437E-9AB1-93028409757A}"/>
            </c:ext>
          </c:extLst>
        </c:ser>
        <c:ser>
          <c:idx val="2"/>
          <c:order val="2"/>
          <c:tx>
            <c:strRef>
              <c:f>Tabelle1!$A$42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Tabelle1!$B$42:$S$42</c:f>
              <c:numCache>
                <c:formatCode>General</c:formatCode>
                <c:ptCount val="18"/>
                <c:pt idx="0">
                  <c:v>2.7031068824703213E-4</c:v>
                </c:pt>
                <c:pt idx="1">
                  <c:v>7.1219111377717123E-2</c:v>
                </c:pt>
                <c:pt idx="2">
                  <c:v>0.1517306826278883</c:v>
                </c:pt>
                <c:pt idx="3">
                  <c:v>0.21965763698775723</c:v>
                </c:pt>
                <c:pt idx="4">
                  <c:v>0.40768070040553683</c:v>
                </c:pt>
                <c:pt idx="5">
                  <c:v>0.66744233375764461</c:v>
                </c:pt>
                <c:pt idx="6">
                  <c:v>0.85487393111841814</c:v>
                </c:pt>
                <c:pt idx="7">
                  <c:v>1.143023568800241</c:v>
                </c:pt>
                <c:pt idx="8">
                  <c:v>1.1789767968152987</c:v>
                </c:pt>
                <c:pt idx="9">
                  <c:v>1.4443463996921997</c:v>
                </c:pt>
                <c:pt idx="10">
                  <c:v>1.4301501005580433</c:v>
                </c:pt>
                <c:pt idx="11">
                  <c:v>1.7026318227620392</c:v>
                </c:pt>
                <c:pt idx="12">
                  <c:v>1.6836221494700661</c:v>
                </c:pt>
                <c:pt idx="13">
                  <c:v>1.9608037053066194</c:v>
                </c:pt>
                <c:pt idx="14">
                  <c:v>2.3551638222469644</c:v>
                </c:pt>
                <c:pt idx="15">
                  <c:v>1.5958542098550887</c:v>
                </c:pt>
                <c:pt idx="16">
                  <c:v>1.0980132303532262</c:v>
                </c:pt>
                <c:pt idx="17">
                  <c:v>3.4539487177118335E-2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78-437E-9AB1-9302840975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9897151"/>
        <c:axId val="1959882751"/>
      </c:lineChart>
      <c:catAx>
        <c:axId val="1959897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82751"/>
        <c:crosses val="autoZero"/>
        <c:auto val="1"/>
        <c:lblAlgn val="ctr"/>
        <c:lblOffset val="100"/>
        <c:noMultiLvlLbl val="0"/>
      </c:catAx>
      <c:valAx>
        <c:axId val="19598827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598971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Average Shanten  per round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Tabelle1!$A$25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Tabelle1!$B$25:$S$25</c:f>
              <c:numCache>
                <c:formatCode>General</c:formatCode>
                <c:ptCount val="18"/>
                <c:pt idx="0">
                  <c:v>3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9B-41F9-9977-2D2E74CC47E6}"/>
            </c:ext>
          </c:extLst>
        </c:ser>
        <c:ser>
          <c:idx val="1"/>
          <c:order val="1"/>
          <c:tx>
            <c:strRef>
              <c:f>Tabelle1!$A$26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Tabelle1!$B$26:$S$26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9B-41F9-9977-2D2E74CC47E6}"/>
            </c:ext>
          </c:extLst>
        </c:ser>
        <c:ser>
          <c:idx val="2"/>
          <c:order val="2"/>
          <c:tx>
            <c:strRef>
              <c:f>Tabelle1!$A$27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Tabelle1!$B$27:$S$27</c:f>
              <c:numCache>
                <c:formatCode>General</c:formatCode>
                <c:ptCount val="18"/>
                <c:pt idx="0">
                  <c:v>3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9B-41F9-9977-2D2E74CC4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351535"/>
        <c:axId val="2069345295"/>
      </c:lineChart>
      <c:catAx>
        <c:axId val="20693515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45295"/>
        <c:crosses val="autoZero"/>
        <c:auto val="1"/>
        <c:lblAlgn val="ctr"/>
        <c:lblOffset val="100"/>
        <c:noMultiLvlLbl val="0"/>
      </c:catAx>
      <c:valAx>
        <c:axId val="20693452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51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 what round is ready Hand reached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Tabelle1!$A$29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Tabelle1!$B$29:$S$29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8</c:v>
                </c:pt>
                <c:pt idx="10">
                  <c:v>9</c:v>
                </c:pt>
                <c:pt idx="11">
                  <c:v>8</c:v>
                </c:pt>
                <c:pt idx="12">
                  <c:v>13</c:v>
                </c:pt>
                <c:pt idx="13">
                  <c:v>8</c:v>
                </c:pt>
                <c:pt idx="14">
                  <c:v>12</c:v>
                </c:pt>
                <c:pt idx="15">
                  <c:v>19</c:v>
                </c:pt>
                <c:pt idx="16">
                  <c:v>13</c:v>
                </c:pt>
                <c:pt idx="17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FC-48D0-B444-9AB2D7120EA8}"/>
            </c:ext>
          </c:extLst>
        </c:ser>
        <c:ser>
          <c:idx val="1"/>
          <c:order val="1"/>
          <c:tx>
            <c:strRef>
              <c:f>Tabelle1!$A$30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Tabelle1!$B$30:$S$30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7</c:v>
                </c:pt>
                <c:pt idx="9">
                  <c:v>11</c:v>
                </c:pt>
                <c:pt idx="10">
                  <c:v>11</c:v>
                </c:pt>
                <c:pt idx="11">
                  <c:v>16</c:v>
                </c:pt>
                <c:pt idx="12">
                  <c:v>17</c:v>
                </c:pt>
                <c:pt idx="13">
                  <c:v>28</c:v>
                </c:pt>
                <c:pt idx="14">
                  <c:v>20</c:v>
                </c:pt>
                <c:pt idx="15">
                  <c:v>29</c:v>
                </c:pt>
                <c:pt idx="16">
                  <c:v>30</c:v>
                </c:pt>
                <c:pt idx="17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FC-48D0-B444-9AB2D7120EA8}"/>
            </c:ext>
          </c:extLst>
        </c:ser>
        <c:ser>
          <c:idx val="2"/>
          <c:order val="2"/>
          <c:tx>
            <c:strRef>
              <c:f>Tabelle1!$A$31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Tabelle1!$B$31:$S$31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FC-48D0-B444-9AB2D7120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9298735"/>
        <c:axId val="2069305935"/>
      </c:lineChart>
      <c:catAx>
        <c:axId val="20692987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305935"/>
        <c:crosses val="autoZero"/>
        <c:auto val="1"/>
        <c:lblAlgn val="ctr"/>
        <c:lblOffset val="100"/>
        <c:noMultiLvlLbl val="0"/>
      </c:catAx>
      <c:valAx>
        <c:axId val="20693059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69298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CH"/>
              <a:t>In</a:t>
            </a:r>
            <a:r>
              <a:rPr lang="de-CH" baseline="0"/>
              <a:t> What Round is Ready Hand reached (Adjusted)</a:t>
            </a:r>
            <a:endParaRPr lang="de-CH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Tabelle1!$A$36</c:f>
              <c:strCache>
                <c:ptCount val="1"/>
                <c:pt idx="0">
                  <c:v>Naive Algorithm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val>
            <c:numRef>
              <c:f>Tabelle1!$B$36:$S$36</c:f>
              <c:numCache>
                <c:formatCode>General</c:formatCode>
                <c:ptCount val="18"/>
                <c:pt idx="0">
                  <c:v>0</c:v>
                </c:pt>
                <c:pt idx="1">
                  <c:v>0.1</c:v>
                </c:pt>
                <c:pt idx="2">
                  <c:v>0.1</c:v>
                </c:pt>
                <c:pt idx="3">
                  <c:v>0</c:v>
                </c:pt>
                <c:pt idx="4">
                  <c:v>0</c:v>
                </c:pt>
                <c:pt idx="5">
                  <c:v>0.4</c:v>
                </c:pt>
                <c:pt idx="6">
                  <c:v>0.1</c:v>
                </c:pt>
                <c:pt idx="7">
                  <c:v>0.2</c:v>
                </c:pt>
                <c:pt idx="8">
                  <c:v>0.1</c:v>
                </c:pt>
                <c:pt idx="9">
                  <c:v>0.8</c:v>
                </c:pt>
                <c:pt idx="10">
                  <c:v>0.9</c:v>
                </c:pt>
                <c:pt idx="11">
                  <c:v>0.8</c:v>
                </c:pt>
                <c:pt idx="12">
                  <c:v>1.3</c:v>
                </c:pt>
                <c:pt idx="13">
                  <c:v>0.8</c:v>
                </c:pt>
                <c:pt idx="14">
                  <c:v>1.2</c:v>
                </c:pt>
                <c:pt idx="15">
                  <c:v>1.9</c:v>
                </c:pt>
                <c:pt idx="16">
                  <c:v>1.3</c:v>
                </c:pt>
                <c:pt idx="17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F5-4020-97EA-9C20B7F860A9}"/>
            </c:ext>
          </c:extLst>
        </c:ser>
        <c:ser>
          <c:idx val="1"/>
          <c:order val="1"/>
          <c:tx>
            <c:strRef>
              <c:f>Tabelle1!$A$37</c:f>
              <c:strCache>
                <c:ptCount val="1"/>
                <c:pt idx="0">
                  <c:v>DrawAnalyzer Depth1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val>
            <c:numRef>
              <c:f>Tabelle1!$B$37:$S$37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0.3</c:v>
                </c:pt>
                <c:pt idx="6">
                  <c:v>0.7</c:v>
                </c:pt>
                <c:pt idx="7">
                  <c:v>0.2</c:v>
                </c:pt>
                <c:pt idx="8">
                  <c:v>0.7</c:v>
                </c:pt>
                <c:pt idx="9">
                  <c:v>1.1000000000000001</c:v>
                </c:pt>
                <c:pt idx="10">
                  <c:v>1.1000000000000001</c:v>
                </c:pt>
                <c:pt idx="11">
                  <c:v>1.6</c:v>
                </c:pt>
                <c:pt idx="12">
                  <c:v>1.7</c:v>
                </c:pt>
                <c:pt idx="13">
                  <c:v>2.8</c:v>
                </c:pt>
                <c:pt idx="14">
                  <c:v>2</c:v>
                </c:pt>
                <c:pt idx="15">
                  <c:v>2.9</c:v>
                </c:pt>
                <c:pt idx="16">
                  <c:v>3</c:v>
                </c:pt>
                <c:pt idx="17">
                  <c:v>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F5-4020-97EA-9C20B7F860A9}"/>
            </c:ext>
          </c:extLst>
        </c:ser>
        <c:ser>
          <c:idx val="2"/>
          <c:order val="2"/>
          <c:tx>
            <c:strRef>
              <c:f>Tabelle1!$A$38</c:f>
              <c:strCache>
                <c:ptCount val="1"/>
                <c:pt idx="0">
                  <c:v>DrawAnalyzer Depth2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5"/>
              </a:solidFill>
              <a:ln w="9525">
                <a:solidFill>
                  <a:schemeClr val="accent5"/>
                </a:solidFill>
                <a:round/>
              </a:ln>
              <a:effectLst/>
            </c:spPr>
          </c:marker>
          <c:val>
            <c:numRef>
              <c:f>Tabelle1!$B$38:$S$38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6</c:v>
                </c:pt>
                <c:pt idx="15">
                  <c:v>6</c:v>
                </c:pt>
                <c:pt idx="16">
                  <c:v>2</c:v>
                </c:pt>
                <c:pt idx="17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F5-4020-97EA-9C20B7F860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46640447"/>
        <c:axId val="746641407"/>
      </c:lineChart>
      <c:catAx>
        <c:axId val="7466404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1407"/>
        <c:crosses val="autoZero"/>
        <c:auto val="1"/>
        <c:lblAlgn val="ctr"/>
        <c:lblOffset val="100"/>
        <c:noMultiLvlLbl val="0"/>
      </c:catAx>
      <c:valAx>
        <c:axId val="7466414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4664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17.07.2025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17.07.2025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tlerasia.com/lifestyle/entertainment/hk-mahjong-beginners-guide-how-to-play" TargetMode="External"/><Relationship Id="rId2" Type="http://schemas.openxmlformats.org/officeDocument/2006/relationships/hyperlink" Target="https://github.com/adidell01/MahjongOptimization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01DAC-F723-4581-D900-03020C3D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FE58E-C209-3BB1-3575-2D949F20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Results: N</a:t>
            </a:r>
            <a:r>
              <a:rPr lang="en-GB" noProof="0" dirty="0" err="1"/>
              <a:t>aïve</a:t>
            </a:r>
            <a:r>
              <a:rPr lang="en-GB" noProof="0" dirty="0"/>
              <a:t> 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C114-DB0F-FC1B-5EB0-539E325A6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with the Naïve Algorithm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801314F5-9FD5-5406-2530-8B95458101C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9872893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54.40266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0.00309</a:t>
                      </a:r>
                    </a:p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0.00147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0.00379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FD7A11-57E3-D344-8BD0-9CAEE2C0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07623-5AA8-6A9F-DB5E-CFC2C79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274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8E91-1323-8F9C-1E32-EDE78322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4370E-7046-7ECC-9A35-0AE35EC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Results: DrawAnalyzer with depth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2C38AA-57DE-FA7E-DDAD-B3406EEF3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1000 Games of DrawAnalyzer with depth 1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23B93143-08D8-F3A7-6264-4921E3505AF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55086574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5661.174 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196 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0.307256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1.16E-05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0.04354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0.11459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0.15996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0.21706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0.32887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0.38456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0.43677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0.49916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0.53749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0.56738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0.62565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0.28518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FA833-F584-FE86-0611-13F305D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A637E-4F7D-0408-56E9-32F29DF1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814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632E9-43D8-5979-E9EF-589F4E69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F9BA1-16C0-2E06-21EF-16F007E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  <a:r>
              <a:rPr lang="en-GB" dirty="0"/>
              <a:t>: </a:t>
            </a:r>
            <a:r>
              <a:rPr lang="en-GB" noProof="0" dirty="0"/>
              <a:t>DrawAnalyzer with depth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937273-46A4-60E4-5943-3A61EA78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100 Games of DrawAnalyzer with depth 2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BFDE551-261C-EBFF-35BF-2AFC4533D21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79334177"/>
              </p:ext>
            </p:extLst>
          </p:nvPr>
        </p:nvGraphicFramePr>
        <p:xfrm>
          <a:off x="731838" y="2062163"/>
          <a:ext cx="10728318" cy="349535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3427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9731698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35264836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27757554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820324732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772987970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4087922924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15928611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90968777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546301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96615226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268668917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353387953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161263669"/>
                    </a:ext>
                  </a:extLst>
                </a:gridCol>
                <a:gridCol w="516336">
                  <a:extLst>
                    <a:ext uri="{9D8B030D-6E8A-4147-A177-3AD203B41FA5}">
                      <a16:colId xmlns:a16="http://schemas.microsoft.com/office/drawing/2014/main" val="74996182"/>
                    </a:ext>
                  </a:extLst>
                </a:gridCol>
              </a:tblGrid>
              <a:tr h="429443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Round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10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11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12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14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15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17</a:t>
                      </a:r>
                    </a:p>
                  </a:txBody>
                  <a:tcPr marL="0" marR="7200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18</a:t>
                      </a:r>
                    </a:p>
                  </a:txBody>
                  <a:tcPr marL="0" marR="72000" marT="0" marB="0" anchor="ctr"/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19402.21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 Hands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Discard Time</a:t>
                      </a:r>
                    </a:p>
                  </a:txBody>
                  <a:tcPr marL="6350" marR="6350" marT="6350" marB="0" anchor="b"/>
                </a:tc>
                <a:tc gridSpan="18"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11.69604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de-C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</a:t>
                      </a:r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Shanten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de-CH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Time per Round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1.77464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4.76824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7.80642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9.99863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13.7893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16.8931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16.7270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19.9140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19.6917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22.9336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27.5460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18.6651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12.8424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0.40397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5109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Ready Hand is reached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73BABC-9940-9CC8-575C-56600FB4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06CB88-CFE1-9925-5C7C-8E6946D4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009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6B81-0036-92EE-0FFF-9C3810FBD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4D7A0-4514-4963-DEDB-4AACF9BE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b="1" dirty="0"/>
                  <a:t>Comparison of times</a:t>
                </a:r>
              </a:p>
              <a:p>
                <a:r>
                  <a:rPr lang="en-GB" dirty="0"/>
                  <a:t>The naïve Algorithm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3∗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CH" i="1" dirty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1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0.3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r>
                  <a:rPr lang="en-GB" dirty="0"/>
                  <a:t>DrawAnalyzer with depth 2 takes an average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11.7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dirty="0"/>
                  <a:t> per draw</a:t>
                </a:r>
              </a:p>
              <a:p>
                <a:endParaRPr lang="en-GB" dirty="0"/>
              </a:p>
              <a:p>
                <a:r>
                  <a:rPr lang="en-GB" dirty="0"/>
                  <a:t>DrawAnalyzer with depth 1 takes on average 90times longer than the naïve algorithm</a:t>
                </a:r>
              </a:p>
              <a:p>
                <a:r>
                  <a:rPr lang="en-GB" dirty="0"/>
                  <a:t>DrawAnalyzer with depth 2 takes  ~3500times longer than the naïve algorithm on average</a:t>
                </a:r>
              </a:p>
              <a:p>
                <a:endParaRPr lang="en-GB" dirty="0"/>
              </a:p>
              <a:p>
                <a:r>
                  <a:rPr lang="en-GB" dirty="0"/>
                  <a:t>Runtimes tend to be longer the more the game progresses, unless in the last few rounds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74BD5E3-15B5-447E-7160-EA040C794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84" t="-2133" r="-116" b="-12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0039F-7866-C8DC-EB44-F3D292C5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10E24E-2B98-D468-75FE-6B0D1E17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F5FC24AD-BF5C-25E6-27E4-686A0DE0C681}"/>
              </a:ext>
            </a:extLst>
          </p:cNvPr>
          <p:cNvGraphicFramePr>
            <a:graphicFrameLocks noGrp="1"/>
          </p:cNvGraphicFramePr>
          <p:nvPr>
            <p:ph type="pic" sz="quarter" idx="13"/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5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9600-A073-F903-41E0-076A9C51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72B83-6B32-8FEC-07C2-94D98D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Comparing Results II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0E01B-E2B4-AA6B-39FA-5424D76E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Winning Hands reached</a:t>
            </a:r>
          </a:p>
          <a:p>
            <a:r>
              <a:rPr lang="en-GB" dirty="0"/>
              <a:t>With the naïve Algorithm ~11% of rounds end in a ready Hand</a:t>
            </a:r>
          </a:p>
          <a:p>
            <a:r>
              <a:rPr lang="en-GB" dirty="0"/>
              <a:t>With the DrawAnalyzer depth 1 ~20% of rounds end in a ready Hand</a:t>
            </a:r>
          </a:p>
          <a:p>
            <a:r>
              <a:rPr lang="en-GB" dirty="0"/>
              <a:t>With the DrawAnalyzer depth 2 ~30% of rounds end in a ready Hand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Improving Shanten</a:t>
            </a:r>
          </a:p>
          <a:p>
            <a:r>
              <a:rPr lang="en-GB" dirty="0"/>
              <a:t>The average </a:t>
            </a:r>
            <a:r>
              <a:rPr lang="en-GB" b="1" i="1" dirty="0"/>
              <a:t>Shanten</a:t>
            </a:r>
            <a:r>
              <a:rPr lang="en-GB" dirty="0"/>
              <a:t> per round improves significantly earlier when using DrawAnalyzer of either depth, which implies faster </a:t>
            </a:r>
            <a:r>
              <a:rPr lang="en-GB" b="1" i="1" dirty="0"/>
              <a:t>winning Hand </a:t>
            </a:r>
            <a:r>
              <a:rPr lang="en-GB" dirty="0"/>
              <a:t>due to better decisions.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BC1AF4-5F12-BCA5-48D3-4EA5CFB6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2132C-573F-F8D4-B928-DD570F5F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28351E47-D6D0-1928-41CA-CD5559E52946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1442385305"/>
              </p:ext>
            </p:extLst>
          </p:nvPr>
        </p:nvGraphicFramePr>
        <p:xfrm>
          <a:off x="731838" y="1412875"/>
          <a:ext cx="5040312" cy="4859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0480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BB84F-6F0A-0A9B-274A-FCD2CC08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D6810-4EDB-F96A-2490-4B81264E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Results III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23DC7-7523-5CAF-1DDF-6619464D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Ready Hands are reached more consistent</a:t>
            </a:r>
          </a:p>
          <a:p>
            <a:pPr marL="0" indent="0">
              <a:buNone/>
            </a:pPr>
            <a:r>
              <a:rPr lang="en-GB" noProof="0" dirty="0"/>
              <a:t>In this unadjusted Diagram we see that DrawAnalyzer for depth1 clearly outperforms our naïve algorithm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1870E0F8-8A7A-65DE-D46C-2EBCFC315C72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Here we have adjusted the Diagram for DrawAnalyzer with depth 2. We also see a trend here that it would perform significantly better than the other two algorithms.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333E8-FC93-270B-1C5A-426E1EB5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17EEFE-31A4-EB1B-7482-51D63A9D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  <p:graphicFrame>
        <p:nvGraphicFramePr>
          <p:cNvPr id="8" name="Bildplatzhalter 7">
            <a:extLst>
              <a:ext uri="{FF2B5EF4-FFF2-40B4-BE49-F238E27FC236}">
                <a16:creationId xmlns:a16="http://schemas.microsoft.com/office/drawing/2014/main" id="{8DDEDE87-3374-20DA-B723-A5117B66F422}"/>
              </a:ext>
            </a:extLst>
          </p:cNvPr>
          <p:cNvGraphicFramePr>
            <a:graphicFrameLocks noGrp="1"/>
          </p:cNvGraphicFramePr>
          <p:nvPr>
            <p:ph type="pic" sz="quarter" idx="13"/>
            <p:extLst>
              <p:ext uri="{D42A27DB-BD31-4B8C-83A1-F6EECF244321}">
                <p14:modId xmlns:p14="http://schemas.microsoft.com/office/powerpoint/2010/main" val="830093415"/>
              </p:ext>
            </p:extLst>
          </p:nvPr>
        </p:nvGraphicFramePr>
        <p:xfrm>
          <a:off x="731838" y="1412875"/>
          <a:ext cx="5256212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Bildplatzhalter 11">
            <a:extLst>
              <a:ext uri="{FF2B5EF4-FFF2-40B4-BE49-F238E27FC236}">
                <a16:creationId xmlns:a16="http://schemas.microsoft.com/office/drawing/2014/main" id="{42DB1755-652E-E878-19FB-164FA6EEDFDC}"/>
              </a:ext>
            </a:extLst>
          </p:cNvPr>
          <p:cNvGraphicFramePr>
            <a:graphicFrameLocks noGrp="1"/>
          </p:cNvGraphicFramePr>
          <p:nvPr>
            <p:ph type="pic" sz="quarter" idx="14"/>
            <p:extLst>
              <p:ext uri="{D42A27DB-BD31-4B8C-83A1-F6EECF244321}">
                <p14:modId xmlns:p14="http://schemas.microsoft.com/office/powerpoint/2010/main" val="2480355665"/>
              </p:ext>
            </p:extLst>
          </p:nvPr>
        </p:nvGraphicFramePr>
        <p:xfrm>
          <a:off x="6203950" y="1412875"/>
          <a:ext cx="5256213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29804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690C0-E4BB-50D2-15DD-B334F086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31094-B90D-32F0-0E79-77B27683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Discussion and Conclusion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135C2-B339-CB63-34F3-AB2827D9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improve the success rate from ~11% to &gt;20% even with depth 1 of DrawAnalyzer practically doubling it at the cost of factor 90 in terms of calculation time</a:t>
            </a:r>
          </a:p>
          <a:p>
            <a:r>
              <a:rPr lang="en-GB" dirty="0"/>
              <a:t>With higher depth of DrawAnalyzer the performance seems to be improved even more; towards 30% success rate but with a cost of roughly factor 3500, which seems to be unproportionate.</a:t>
            </a:r>
          </a:p>
          <a:p>
            <a:r>
              <a:rPr lang="en-GB" dirty="0"/>
              <a:t>We see that the calculation time for DrawAnalyzer improves in the last few rounds because the depth is capped by the remaining tiles on the stack.</a:t>
            </a:r>
          </a:p>
          <a:p>
            <a:r>
              <a:rPr lang="en-GB" dirty="0"/>
              <a:t>Shanten gets improved earlier in the game with both iterations of DrawAnalyzer, which shows that the algorithm constantly performs goal-oriented and makes good decisions throughout the game.</a:t>
            </a:r>
          </a:p>
          <a:p>
            <a:r>
              <a:rPr lang="en-GB" dirty="0"/>
              <a:t>DrawAnalyzer with depth 1 seems to be the current best solution in terms of usability, because the DrawAnalyzer with depth 2 takes to long to calculate.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EB38FA-47C4-7CCF-C36B-41E9A015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4A70A-73D3-0823-3613-472BCDF3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452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C819B-8F80-8DFB-35F8-ECDEF0B9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E8F1F-E171-CD94-6B99-20DB6DAF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6453F-BB4A-15DD-2A13-9D5B719B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GitHub</a:t>
            </a:r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https://github.com/adidell01/MahjongOptimization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Image1</a:t>
            </a:r>
          </a:p>
          <a:p>
            <a:r>
              <a:rPr lang="en-GB" dirty="0">
                <a:hlinkClick r:id="rId3"/>
              </a:rPr>
              <a:t>https://www.tatlerasia.com/lifestyle/entertainment/hk-mahjong-beginners-guide-how-to-play</a:t>
            </a:r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4091C4-6019-6E38-5250-A162C08E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C959F-6B9B-DE2A-7C4B-A675FDFE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886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4858D9-4110-A208-0AEE-6153D24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985930-BD8C-A159-0666-B362BBC3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05F6-FA15-A346-7276-AF6D3F2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19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91E0059-4937-83F9-C9B1-58E4653C6816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3B28B4-B1EB-1783-9990-8377E5D9F386}"/>
              </a:ext>
            </a:extLst>
          </p:cNvPr>
          <p:cNvSpPr/>
          <p:nvPr/>
        </p:nvSpPr>
        <p:spPr>
          <a:xfrm>
            <a:off x="3831265" y="652477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A7B965-9982-466A-F03A-97EBE2B58CE0}"/>
              </a:ext>
            </a:extLst>
          </p:cNvPr>
          <p:cNvSpPr/>
          <p:nvPr/>
        </p:nvSpPr>
        <p:spPr>
          <a:xfrm>
            <a:off x="3831267" y="175165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05FF368-F3F1-D6E3-7E9E-0BCB5EBDD7E6}"/>
              </a:ext>
            </a:extLst>
          </p:cNvPr>
          <p:cNvSpPr/>
          <p:nvPr/>
        </p:nvSpPr>
        <p:spPr>
          <a:xfrm>
            <a:off x="3831265" y="3849241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E683AF1-C5A0-EA8C-F3C2-885CAF9D0F2C}"/>
              </a:ext>
            </a:extLst>
          </p:cNvPr>
          <p:cNvSpPr/>
          <p:nvPr/>
        </p:nvSpPr>
        <p:spPr>
          <a:xfrm>
            <a:off x="3831265" y="4984836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8DBEBFB-40E1-72F9-91A0-FE2332717802}"/>
              </a:ext>
            </a:extLst>
          </p:cNvPr>
          <p:cNvSpPr/>
          <p:nvPr/>
        </p:nvSpPr>
        <p:spPr>
          <a:xfrm>
            <a:off x="7907078" y="1318437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F477615-B28F-1F4F-446F-77FFF0DE0EE6}"/>
              </a:ext>
            </a:extLst>
          </p:cNvPr>
          <p:cNvSpPr/>
          <p:nvPr/>
        </p:nvSpPr>
        <p:spPr>
          <a:xfrm>
            <a:off x="7907078" y="244308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50DA696-3A91-51C8-D744-DF215C5F725B}"/>
              </a:ext>
            </a:extLst>
          </p:cNvPr>
          <p:cNvSpPr/>
          <p:nvPr/>
        </p:nvSpPr>
        <p:spPr>
          <a:xfrm>
            <a:off x="7907078" y="43599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1BCCD6D-74B0-9FA6-0A61-6E3E4B4CB662}"/>
              </a:ext>
            </a:extLst>
          </p:cNvPr>
          <p:cNvSpPr/>
          <p:nvPr/>
        </p:nvSpPr>
        <p:spPr>
          <a:xfrm>
            <a:off x="7907074" y="5559248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54F14B9-2AB1-8E71-1356-38CB39FB7882}"/>
              </a:ext>
            </a:extLst>
          </p:cNvPr>
          <p:cNvSpPr/>
          <p:nvPr/>
        </p:nvSpPr>
        <p:spPr>
          <a:xfrm>
            <a:off x="7907076" y="188076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D4C7792-AF21-E5C0-3149-7050023146C3}"/>
              </a:ext>
            </a:extLst>
          </p:cNvPr>
          <p:cNvSpPr/>
          <p:nvPr/>
        </p:nvSpPr>
        <p:spPr>
          <a:xfrm>
            <a:off x="7907074" y="772063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4FAB518-99EA-C848-669B-0F14BF824B5B}"/>
              </a:ext>
            </a:extLst>
          </p:cNvPr>
          <p:cNvSpPr/>
          <p:nvPr/>
        </p:nvSpPr>
        <p:spPr>
          <a:xfrm>
            <a:off x="7907074" y="374003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4E6BE5F-B0E9-17CC-C000-4E27EB88B02C}"/>
              </a:ext>
            </a:extLst>
          </p:cNvPr>
          <p:cNvSpPr/>
          <p:nvPr/>
        </p:nvSpPr>
        <p:spPr>
          <a:xfrm>
            <a:off x="7907074" y="4959584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BD5728-56EF-97C8-45F3-0E618ECA49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2099930" y="1120310"/>
            <a:ext cx="1731335" cy="2049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E2B3F83-6100-D49C-C7FB-01A98B1018A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 flipV="1">
            <a:off x="2099930" y="2219484"/>
            <a:ext cx="1731337" cy="950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9E0E0D3-771B-EBE9-D508-C5C79F099A2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2099930" y="3169958"/>
            <a:ext cx="1731335" cy="1147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110B1B50-2BE2-23A3-34F3-42E7ACDE3F2C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731335" cy="2282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EDC574C-EE7C-06CE-AA84-C8E9559026C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099930" y="2786501"/>
            <a:ext cx="1850426" cy="383457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6B3572AB-3EFA-0F5F-C249-801B0E8DF753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FF6C513-6C41-C843-14FA-9DCABB635DE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2099930" y="3169958"/>
            <a:ext cx="1850426" cy="430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B8DA93F4-79C6-2687-3F65-DE6B86EC0DCA}"/>
              </a:ext>
            </a:extLst>
          </p:cNvPr>
          <p:cNvSpPr/>
          <p:nvPr/>
        </p:nvSpPr>
        <p:spPr>
          <a:xfrm>
            <a:off x="4186922" y="28008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57A0279-8D75-82D3-3473-141891D0DE0A}"/>
              </a:ext>
            </a:extLst>
          </p:cNvPr>
          <p:cNvSpPr/>
          <p:nvPr/>
        </p:nvSpPr>
        <p:spPr>
          <a:xfrm>
            <a:off x="4186922" y="3093665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4B05B080-0AFD-547E-EFE2-BD4746A8229C}"/>
              </a:ext>
            </a:extLst>
          </p:cNvPr>
          <p:cNvSpPr/>
          <p:nvPr/>
        </p:nvSpPr>
        <p:spPr>
          <a:xfrm>
            <a:off x="4186922" y="3411728"/>
            <a:ext cx="234983" cy="2160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A33F31A-94F9-F829-5E5B-ABE26E533056}"/>
              </a:ext>
            </a:extLst>
          </p:cNvPr>
          <p:cNvSpPr/>
          <p:nvPr/>
        </p:nvSpPr>
        <p:spPr>
          <a:xfrm>
            <a:off x="8067627" y="3035754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A92E8A9-C202-A279-D2B3-2A7E5A1DF203}"/>
              </a:ext>
            </a:extLst>
          </p:cNvPr>
          <p:cNvSpPr/>
          <p:nvPr/>
        </p:nvSpPr>
        <p:spPr>
          <a:xfrm>
            <a:off x="8067627" y="329707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3810780-432C-9869-0432-6C593D9E8855}"/>
              </a:ext>
            </a:extLst>
          </p:cNvPr>
          <p:cNvSpPr/>
          <p:nvPr/>
        </p:nvSpPr>
        <p:spPr>
          <a:xfrm>
            <a:off x="8067627" y="3531055"/>
            <a:ext cx="182168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50D09F0-8AAC-EA34-07D2-29448A905856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 flipV="1">
            <a:off x="4777563" y="1031105"/>
            <a:ext cx="3129511" cy="8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4A18E71-D3BA-C662-0A79-CD8AD12EFB1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77563" y="1120310"/>
            <a:ext cx="3129515" cy="45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3935FD30-CAAD-A3E8-EA6B-883F8A0F0EA0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 flipV="1">
            <a:off x="4777565" y="2139802"/>
            <a:ext cx="3129511" cy="7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C193814-EB8D-C9C2-A107-BF267953EBCE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777563" y="1120310"/>
            <a:ext cx="3129513" cy="1019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7131099F-7491-4C3E-EC95-47D55A7AA847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4777565" y="2219484"/>
            <a:ext cx="3129513" cy="482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0EB7078A-A07C-0DEB-C429-2591D4FB2633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777563" y="3999078"/>
            <a:ext cx="3129511" cy="31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24AB21D-AE68-1D32-6B92-32B6768ABBEF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777563" y="4317074"/>
            <a:ext cx="3129515" cy="30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4B4A4FB3-190C-3561-9012-E26CF9339DC4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777563" y="4317074"/>
            <a:ext cx="3129511" cy="90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5DE9157-B38C-DA88-8B9D-6A2A13C35335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777563" y="4618962"/>
            <a:ext cx="3129515" cy="83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9414BAAF-2B18-935D-C8C1-F173704153A6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777563" y="5452669"/>
            <a:ext cx="3129511" cy="365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70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202055"/>
            <a:ext cx="10728325" cy="4680000"/>
          </a:xfrm>
        </p:spPr>
        <p:txBody>
          <a:bodyPr/>
          <a:lstStyle/>
          <a:p>
            <a:r>
              <a:rPr lang="en-GB" dirty="0"/>
              <a:t>Japanese Mahjong (</a:t>
            </a:r>
            <a:r>
              <a:rPr lang="en-GB" dirty="0" err="1"/>
              <a:t>Richii</a:t>
            </a:r>
            <a:r>
              <a:rPr lang="en-GB" dirty="0"/>
              <a:t> Mahjong) is a very complex game with a lot of rules and mechanics</a:t>
            </a:r>
          </a:p>
          <a:p>
            <a:r>
              <a:rPr lang="en-GB" dirty="0"/>
              <a:t>For the sake of simplicity, we will reduce the game to the following rulesets: At the start of the game, we put 14 Tiles aside and the 4 players draw 13 Tiles each. On a players turn, that player draws a Tile and then discards one if he does not have a winning hand yet. A winning hand consists of 4 groups of three Tiles (sequences of the same colour or identical Tiles) and a pair of identical Tiles. </a:t>
            </a:r>
          </a:p>
          <a:p>
            <a:r>
              <a:rPr lang="en-GB" dirty="0"/>
              <a:t>Our goal: Given a random Hand consisting of 14 Tiles which all have a colour and a value, find the best Tile to discard and reach a winning hand. </a:t>
            </a:r>
          </a:p>
          <a:p>
            <a:r>
              <a:rPr lang="en-GB" dirty="0"/>
              <a:t>Tiles can either be grouped into Sequences or Groups of equals and when a Tile belongs to multiple groups, we need to decide which grouping is more beneficial for the Hand.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r>
              <a:rPr lang="en-GB" dirty="0"/>
              <a:t>Our Optimization only covers a part of the real Japanese Mahjong, We do not consider things like </a:t>
            </a:r>
            <a:r>
              <a:rPr lang="en-GB" dirty="0" err="1"/>
              <a:t>ron</a:t>
            </a:r>
            <a:r>
              <a:rPr lang="en-GB" dirty="0"/>
              <a:t> (a Player completing their Hand with another's discard) or the other players winning.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8B3F-DEDC-53F4-6D65-3C730FD3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28508-7290-37E5-DE9D-48C14C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17.07.2025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34D21E-34D5-E450-6DFC-B2B3B096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F4F12-1045-7A83-81AF-FFA7FE6D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20</a:t>
            </a:fld>
            <a:endParaRPr lang="de-CH" noProof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5B04174-A26C-6FC4-DEA9-1D7A7B36692A}"/>
              </a:ext>
            </a:extLst>
          </p:cNvPr>
          <p:cNvSpPr/>
          <p:nvPr/>
        </p:nvSpPr>
        <p:spPr>
          <a:xfrm>
            <a:off x="643269" y="2443083"/>
            <a:ext cx="1456661" cy="1453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377CF0C-D3E9-534A-40C0-C53B3CB816F7}"/>
              </a:ext>
            </a:extLst>
          </p:cNvPr>
          <p:cNvSpPr/>
          <p:nvPr/>
        </p:nvSpPr>
        <p:spPr>
          <a:xfrm>
            <a:off x="4052228" y="1478049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A3B3A2F6-1AB1-2366-7E4F-71E9D32483D2}"/>
              </a:ext>
            </a:extLst>
          </p:cNvPr>
          <p:cNvSpPr/>
          <p:nvPr/>
        </p:nvSpPr>
        <p:spPr>
          <a:xfrm>
            <a:off x="4032946" y="3807568"/>
            <a:ext cx="946298" cy="9356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8455986-33DE-C600-65CB-19AEBF18804B}"/>
              </a:ext>
            </a:extLst>
          </p:cNvPr>
          <p:cNvSpPr/>
          <p:nvPr/>
        </p:nvSpPr>
        <p:spPr>
          <a:xfrm>
            <a:off x="7807822" y="3193176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66F9553-8958-3917-9481-CDE8CE4EA82F}"/>
              </a:ext>
            </a:extLst>
          </p:cNvPr>
          <p:cNvSpPr/>
          <p:nvPr/>
        </p:nvSpPr>
        <p:spPr>
          <a:xfrm>
            <a:off x="7807822" y="4795820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78B4942-2A2E-4A43-FFB1-85F07552D281}"/>
              </a:ext>
            </a:extLst>
          </p:cNvPr>
          <p:cNvSpPr/>
          <p:nvPr/>
        </p:nvSpPr>
        <p:spPr>
          <a:xfrm>
            <a:off x="7800743" y="100724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DE497F5-D74F-8E1D-32F6-0D16BCF14B0E}"/>
              </a:ext>
            </a:extLst>
          </p:cNvPr>
          <p:cNvSpPr/>
          <p:nvPr/>
        </p:nvSpPr>
        <p:spPr>
          <a:xfrm>
            <a:off x="7800743" y="2077232"/>
            <a:ext cx="503275" cy="518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355FF94-528D-9D3C-2D5B-A5FA63FD3BF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099930" y="1945882"/>
            <a:ext cx="1952298" cy="122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4D105A8-B919-5F1A-DE6A-0326B3D2055A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2099930" y="3169958"/>
            <a:ext cx="1933016" cy="1105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C57F2B0-CE70-493D-AFD9-1585CAC7A702}"/>
              </a:ext>
            </a:extLst>
          </p:cNvPr>
          <p:cNvCxnSpPr>
            <a:cxnSpLocks/>
            <a:stCxn id="13" idx="6"/>
            <a:endCxn id="21" idx="2"/>
          </p:cNvCxnSpPr>
          <p:nvPr/>
        </p:nvCxnSpPr>
        <p:spPr>
          <a:xfrm flipV="1">
            <a:off x="4998526" y="1266284"/>
            <a:ext cx="2802217" cy="67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0BA85293-91E8-761F-4594-C0AF5AC758A3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4998526" y="1945882"/>
            <a:ext cx="2809296" cy="150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7699C121-2AF1-797E-E1C0-15458647421A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998526" y="1945882"/>
            <a:ext cx="2802217" cy="39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0EF0EACF-985C-BF28-C1C4-8204A2490799}"/>
              </a:ext>
            </a:extLst>
          </p:cNvPr>
          <p:cNvCxnSpPr>
            <a:cxnSpLocks/>
            <a:stCxn id="14" idx="6"/>
            <a:endCxn id="17" idx="2"/>
          </p:cNvCxnSpPr>
          <p:nvPr/>
        </p:nvCxnSpPr>
        <p:spPr>
          <a:xfrm flipV="1">
            <a:off x="4979244" y="3452218"/>
            <a:ext cx="2828578" cy="82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9D475D2-D990-8412-678D-E0AD28B47378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4979244" y="4275401"/>
            <a:ext cx="2828578" cy="779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2BCD2F83-195B-E381-5A11-4719961E58D6}"/>
              </a:ext>
            </a:extLst>
          </p:cNvPr>
          <p:cNvSpPr txBox="1"/>
          <p:nvPr/>
        </p:nvSpPr>
        <p:spPr>
          <a:xfrm rot="19891740">
            <a:off x="2415286" y="2151608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FBD17B0-6188-4B6A-D7DD-E1A51DB33A66}"/>
              </a:ext>
            </a:extLst>
          </p:cNvPr>
          <p:cNvSpPr txBox="1"/>
          <p:nvPr/>
        </p:nvSpPr>
        <p:spPr>
          <a:xfrm rot="20685291">
            <a:off x="6283462" y="113090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DBD81B-0382-5C64-ABE1-2D341760FB1C}"/>
              </a:ext>
            </a:extLst>
          </p:cNvPr>
          <p:cNvSpPr txBox="1"/>
          <p:nvPr/>
        </p:nvSpPr>
        <p:spPr>
          <a:xfrm rot="20663037">
            <a:off x="5727822" y="347212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(g,3)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6F62F1D-96FD-EF75-CE50-0A7D3CF79BF1}"/>
              </a:ext>
            </a:extLst>
          </p:cNvPr>
          <p:cNvSpPr txBox="1"/>
          <p:nvPr/>
        </p:nvSpPr>
        <p:spPr>
          <a:xfrm rot="1707420">
            <a:off x="6208176" y="2481305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E18EB7B-15A4-5DF3-A70E-C51C44A8AC92}"/>
              </a:ext>
            </a:extLst>
          </p:cNvPr>
          <p:cNvSpPr txBox="1"/>
          <p:nvPr/>
        </p:nvSpPr>
        <p:spPr>
          <a:xfrm rot="1636982">
            <a:off x="2665922" y="3443679"/>
            <a:ext cx="11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(r,5)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3AA3CECE-735C-2412-E6D2-AF5FA1ABE1A7}"/>
              </a:ext>
            </a:extLst>
          </p:cNvPr>
          <p:cNvSpPr txBox="1"/>
          <p:nvPr/>
        </p:nvSpPr>
        <p:spPr>
          <a:xfrm rot="1077767">
            <a:off x="6109134" y="4363615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(b,7)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B18B0D7-53F3-25E6-4934-9B1F12D66269}"/>
              </a:ext>
            </a:extLst>
          </p:cNvPr>
          <p:cNvSpPr txBox="1"/>
          <p:nvPr/>
        </p:nvSpPr>
        <p:spPr>
          <a:xfrm rot="285275">
            <a:off x="6296681" y="1858584"/>
            <a:ext cx="126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Draw (b,3)</a:t>
            </a:r>
          </a:p>
        </p:txBody>
      </p:sp>
    </p:spTree>
    <p:extLst>
      <p:ext uri="{BB962C8B-B14F-4D97-AF65-F5344CB8AC3E}">
        <p14:creationId xmlns:p14="http://schemas.microsoft.com/office/powerpoint/2010/main" val="1796310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46199686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Stack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136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Hand consists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GB" dirty="0"/>
                  <a:t> Tiles</a:t>
                </a:r>
              </a:p>
              <a:p>
                <a:r>
                  <a:rPr lang="en-GB" dirty="0"/>
                  <a:t>A Tile is a Tuple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b="0" i="1" dirty="0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There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34</m:t>
                    </m:r>
                  </m:oMath>
                </a14:m>
                <a:r>
                  <a:rPr lang="en-GB" dirty="0"/>
                  <a:t> distinct Tiles, all of which are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 times in the Stack</a:t>
                </a:r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𝑃𝑖𝑛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𝐶h𝑎𝑟𝑎𝑐𝑡𝑒𝑟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𝐵𝑎𝑚𝑏𝑜𝑜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have values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{1,…,9}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Tiles of type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𝑁𝑜𝑟𝑡h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𝑊𝑒𝑠𝑡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𝑆𝑜𝑢𝑡h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𝐸𝑎𝑠𝑡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𝑅𝑒𝑑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𝐺𝑟𝑒𝑒𝑛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𝑊h𝑖𝑡𝑒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dirty="0"/>
                  <a:t>only have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endParaRPr lang="en-GB" dirty="0"/>
              </a:p>
              <a:p>
                <a:r>
                  <a:rPr lang="en-GB" b="1" dirty="0"/>
                  <a:t>Shanten </a:t>
                </a:r>
                <a:r>
                  <a:rPr lang="en-GB" dirty="0"/>
                  <a:t>is a positive Integer that denotes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𝑚𝑖𝑛𝑖𝑚𝑎𝑙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𝑒𝑑𝑖𝑡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a </a:t>
                </a:r>
                <a:r>
                  <a:rPr lang="en-GB" b="1" i="1" dirty="0"/>
                  <a:t>ready Hand</a:t>
                </a:r>
              </a:p>
              <a:p>
                <a:r>
                  <a:rPr lang="en-GB" dirty="0"/>
                  <a:t>A </a:t>
                </a:r>
                <a:r>
                  <a:rPr lang="en-GB" b="1" i="1" dirty="0"/>
                  <a:t>ready Hand</a:t>
                </a:r>
                <a:r>
                  <a:rPr lang="en-GB" dirty="0"/>
                  <a:t> consists of 13 Tiles such that the next draw could complete it to a </a:t>
                </a:r>
                <a:r>
                  <a:rPr lang="en-GB" b="1" i="1" dirty="0"/>
                  <a:t>winning Hand</a:t>
                </a:r>
              </a:p>
              <a:p>
                <a:r>
                  <a:rPr lang="en-GB" dirty="0"/>
                  <a:t>A</a:t>
                </a:r>
                <a:r>
                  <a:rPr lang="en-GB" b="1" i="1" dirty="0"/>
                  <a:t> winning Hand </a:t>
                </a:r>
                <a:r>
                  <a:rPr lang="en-GB" dirty="0"/>
                  <a:t>consists of 14 Tiles such that there are 4 Triples and one Pair</a:t>
                </a:r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7099067-7F8C-2D5E-8561-292CF37E4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93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00A0B-B3FC-6B44-AF6D-93336C00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0A441-C4BC-FAA2-C750-7DA95BBA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naïve Algorithm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ED1EA-6888-20A7-1A8D-E0803B84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our naïve Algorithm does: </a:t>
            </a:r>
          </a:p>
          <a:p>
            <a:pPr lvl="1"/>
            <a:r>
              <a:rPr lang="en-GB" dirty="0"/>
              <a:t>Check if there are still Tiles on the Stack; if not end the game</a:t>
            </a:r>
          </a:p>
          <a:p>
            <a:pPr lvl="1"/>
            <a:r>
              <a:rPr lang="en-GB" dirty="0"/>
              <a:t>Draw a Tile and calculate </a:t>
            </a:r>
            <a:r>
              <a:rPr lang="en-GB" dirty="0" err="1"/>
              <a:t>Shanten</a:t>
            </a:r>
            <a:r>
              <a:rPr lang="en-GB" dirty="0"/>
              <a:t> (edit distance for a ready hand) for the current hand</a:t>
            </a:r>
          </a:p>
          <a:p>
            <a:pPr lvl="1"/>
            <a:r>
              <a:rPr lang="en-GB" dirty="0"/>
              <a:t>If Shanten is -1 (a winning hand) we win and end the game</a:t>
            </a:r>
          </a:p>
          <a:p>
            <a:pPr lvl="1"/>
            <a:r>
              <a:rPr lang="en-GB" dirty="0"/>
              <a:t>While calculating Shanten we log which Tiles would not increase the </a:t>
            </a:r>
            <a:r>
              <a:rPr lang="en-GB" dirty="0" err="1"/>
              <a:t>Shanten</a:t>
            </a:r>
            <a:r>
              <a:rPr lang="en-GB" dirty="0"/>
              <a:t> if discarded</a:t>
            </a:r>
          </a:p>
          <a:p>
            <a:pPr lvl="1"/>
            <a:r>
              <a:rPr lang="en-GB" dirty="0"/>
              <a:t>We chose one of those Tiles at random and discard it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91EC73-FEAD-DA34-ACC8-C28B786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EE9BC-74C5-02F3-9DEE-9066EE63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921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65083-6F8B-72C6-4AF0-866A4DAC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437D2-0F52-731D-CEF9-00FAB3FE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Algorithm</a:t>
            </a:r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What our improved Algorithm does: </a:t>
                </a:r>
              </a:p>
              <a:p>
                <a:pPr lvl="1"/>
                <a:r>
                  <a:rPr lang="en-GB" dirty="0"/>
                  <a:t>Generate a graph of distinct combinations of unordered draws up to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</m:oMath>
                </a14:m>
                <a:r>
                  <a:rPr lang="en-GB" dirty="0"/>
                  <a:t> draws</a:t>
                </a:r>
              </a:p>
              <a:p>
                <a:pPr lvl="1"/>
                <a:r>
                  <a:rPr lang="en-GB" dirty="0"/>
                  <a:t>Use the deepest layer of the graph to find the tile that can be discarded in the most scenarios</a:t>
                </a:r>
              </a:p>
              <a:p>
                <a:pPr marL="266700" lvl="1" indent="0">
                  <a:buNone/>
                </a:pPr>
                <a:endParaRPr lang="en-GB" dirty="0"/>
              </a:p>
              <a:p>
                <a:pPr marL="266700" lvl="1" indent="0">
                  <a:buNone/>
                </a:pPr>
                <a:r>
                  <a:rPr lang="en-GB" dirty="0"/>
                  <a:t>Our goal is to…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Win/Game ratio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Improve the reliability of our discard</a:t>
                </a:r>
              </a:p>
              <a:p>
                <a:pPr marL="882900" lvl="2" indent="-342900">
                  <a:buFont typeface="+mj-lt"/>
                  <a:buAutoNum type="arabicPeriod"/>
                </a:pPr>
                <a:r>
                  <a:rPr lang="en-GB" dirty="0"/>
                  <a:t>Limit the average discard time to a maximum of 20s</a:t>
                </a:r>
              </a:p>
              <a:p>
                <a:pPr lvl="2"/>
                <a:endParaRPr lang="en-GB" dirty="0"/>
              </a:p>
              <a:p>
                <a:endParaRPr lang="en-GB" dirty="0"/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8A4FE1D-866E-9D75-C0AD-12FAD5325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2FC88-7137-4F9D-5DC5-4BAA1B82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711418-E1E2-A0C9-9526-C38A0A4D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3622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DrawAnalyzer Graph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build the graph:</a:t>
                </a:r>
              </a:p>
              <a:p>
                <a:pPr lvl="1"/>
                <a:r>
                  <a:rPr lang="en-GB" dirty="0"/>
                  <a:t>Given a depth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Generate the first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vertices which represent a draw of 1 unique tile and calculate the number of possibilities of drawing that Tile.</a:t>
                </a:r>
              </a:p>
              <a:p>
                <a:pPr lvl="1"/>
                <a:r>
                  <a:rPr lang="en-GB" dirty="0"/>
                  <a:t>Generate the next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34+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2≤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of distinct combinations of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tiles, calculate the number of possibilities of drawing that set of tiles and add an edge from a previous vertex to the new one if the new vertex is a draw order reachable from the previous one</a:t>
                </a:r>
              </a:p>
              <a:p>
                <a:pPr lvl="1"/>
                <a:r>
                  <a:rPr lang="en-GB" dirty="0"/>
                  <a:t>A total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34+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num>
                              <m:den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GB" dirty="0"/>
                  <a:t> vertices will thus be generated</a:t>
                </a:r>
              </a:p>
              <a:p>
                <a:pPr lvl="1"/>
                <a:r>
                  <a:rPr lang="en-GB" dirty="0"/>
                  <a:t>Traversing the graph simulates following a draw order</a:t>
                </a:r>
              </a:p>
              <a:p>
                <a:pPr lvl="1"/>
                <a:endParaRPr lang="en-GB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524B0ED-662A-EDDA-1580-CF3AC878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420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32901C3-B0F7-734C-D47E-4973BE4A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74" y="1408995"/>
            <a:ext cx="5242288" cy="3420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visualization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Example Graph with depth 2</a:t>
            </a:r>
          </a:p>
          <a:p>
            <a:pPr marL="0" indent="0">
              <a:buNone/>
            </a:pPr>
            <a:r>
              <a:rPr lang="en-GB" noProof="0" dirty="0"/>
              <a:t>The c</a:t>
            </a:r>
            <a:r>
              <a:rPr lang="en-GB" dirty="0" err="1"/>
              <a:t>urrent</a:t>
            </a:r>
            <a:r>
              <a:rPr lang="en-GB" dirty="0"/>
              <a:t> </a:t>
            </a:r>
            <a:r>
              <a:rPr lang="en-GB" dirty="0" err="1"/>
              <a:t>Gamestate</a:t>
            </a:r>
            <a:r>
              <a:rPr lang="en-GB" dirty="0"/>
              <a:t> is connected to all 34 possible Tile-Draws, which in turn are connected to further draws.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With some more Detail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Gamestates</a:t>
            </a:r>
            <a:r>
              <a:rPr lang="en-GB" dirty="0"/>
              <a:t> that have had the same draws in a different order are considered as equal but more likely than other states.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DA5D595-CF4A-3EC8-FD5F-55E9C8F4C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6" y="1412875"/>
            <a:ext cx="4999113" cy="345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2CE8-F4BF-555B-E704-C8FADFC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AF0DCD-755E-1DEE-FA9F-6734186BD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DrawAnalyzer best discard</a:t>
            </a: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How we calculate the best discard:</a:t>
                </a:r>
              </a:p>
              <a:p>
                <a:pPr lvl="1"/>
                <a:r>
                  <a:rPr lang="en-GB" dirty="0"/>
                  <a:t>Given our previously generated graph, we iterate over the deepest layer until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𝑑𝑒𝑝𝑡h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&gt;#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𝑑𝑟𝑎𝑤𝑠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endParaRPr lang="en-GB" noProof="0" dirty="0"/>
              </a:p>
              <a:p>
                <a:pPr lvl="1"/>
                <a:r>
                  <a:rPr lang="en-GB" dirty="0"/>
                  <a:t>For each vertex, we calculate the number of possibilities for this set of tiles to be drawn</a:t>
                </a:r>
              </a:p>
              <a:p>
                <a:pPr lvl="1"/>
                <a:r>
                  <a:rPr lang="en-GB" dirty="0"/>
                  <a:t>We then simulate drawing the tiles and calculate the </a:t>
                </a:r>
                <a:r>
                  <a:rPr lang="en-GB" dirty="0" err="1"/>
                  <a:t>Shanten</a:t>
                </a:r>
                <a:endParaRPr lang="en-GB" dirty="0"/>
              </a:p>
              <a:p>
                <a:pPr lvl="2"/>
                <a:r>
                  <a:rPr lang="en-GB" dirty="0"/>
                  <a:t>For 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noProof="0" dirty="0"/>
                  <a:t> tiles drawn, we generate up to </a:t>
                </a:r>
                <a14:m>
                  <m:oMath xmlns:m="http://schemas.openxmlformats.org/officeDocument/2006/math">
                    <m:r>
                      <a:rPr lang="de-CH" b="0" i="0" noProof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+</m:t>
                    </m:r>
                    <m:sSup>
                      <m:sSupPr>
                        <m:ctrlPr>
                          <a:rPr lang="de-CH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 2(14+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groups. However, the average will be significantly lower at an estimated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(14+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CH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.</a:t>
                </a:r>
              </a:p>
              <a:p>
                <a:pPr lvl="2"/>
                <a:r>
                  <a:rPr lang="en-GB" noProof="0" dirty="0"/>
                  <a:t>We then generate all possible combinations of up to 5 groups and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CH" dirty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CH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 </m:t>
                        </m:r>
                        <m:nary>
                          <m:naryPr>
                            <m:chr m:val="⋂"/>
                            <m:supHide m:val="on"/>
                            <m:ctrl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b>
                          <m:sup/>
                          <m:e>
                            <m:r>
                              <a:rPr lang="de-CH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nary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de-CH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𝑐𝑜𝑚𝑏</m:t>
                        </m:r>
                      </m:e>
                    </m:d>
                  </m:oMath>
                </a14:m>
                <a:r>
                  <a:rPr lang="en-GB" noProof="0" dirty="0"/>
                  <a:t> </a:t>
                </a:r>
                <a:r>
                  <a:rPr lang="en-GB" dirty="0"/>
                  <a:t>w</a:t>
                </a:r>
                <a:r>
                  <a:rPr lang="en-GB" noProof="0" dirty="0"/>
                  <a:t>here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noProof="0" dirty="0"/>
                  <a:t> is the set of all unique Tiles,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is the set of sets of unique tiles that form the largest possible groups in the given hand,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noProof="0" dirty="0"/>
                  <a:t> is the set of unique tiles in the hand and comb the possible number of combinations for drawing the set of tiles given by the vertex.</a:t>
                </a:r>
              </a:p>
              <a:p>
                <a:pPr lvl="2"/>
                <a:r>
                  <a:rPr lang="en-GB" noProof="0" dirty="0"/>
                  <a:t>Finally, for each element in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noProof="0" dirty="0"/>
                  <a:t>, we add the value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noProof="0" dirty="0"/>
                  <a:t> to the tile </a:t>
                </a:r>
                <a14:m>
                  <m:oMath xmlns:m="http://schemas.openxmlformats.org/officeDocument/2006/math">
                    <m:r>
                      <a:rPr lang="de-CH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 of the original hand and discard the tile with the </a:t>
                </a:r>
                <a:r>
                  <a:rPr lang="en-GB" dirty="0"/>
                  <a:t>highest number, thus the one that discardable in most cases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5BCCEE1-100F-CC87-18CF-1DD3499A8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7" t="-1695" r="-164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6BC0D-8195-54F7-1846-E2B07FF7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40E467-BFFC-053B-7D89-5B4E290A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270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CFD2-8FB4-6A31-CC99-C356EAE3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A469-E174-DB8E-C6FB-47DFC494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we compare the Algorithms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5D3443-44D1-D2AC-84C4-19BEF43D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How much data</a:t>
            </a:r>
          </a:p>
          <a:p>
            <a:r>
              <a:rPr lang="en-GB" dirty="0"/>
              <a:t>We run 1000 Games on our naïve Algorithm and on DrawAnalyzer with depth 1</a:t>
            </a:r>
          </a:p>
          <a:p>
            <a:r>
              <a:rPr lang="en-GB" dirty="0"/>
              <a:t>We run 100 Games on DrawAnalyzer with depth 2 because it takes significantly longer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Significant measurements</a:t>
            </a:r>
          </a:p>
          <a:p>
            <a:r>
              <a:rPr lang="en-GB" dirty="0"/>
              <a:t>We measure the time it takes to draw per round</a:t>
            </a:r>
          </a:p>
          <a:p>
            <a:r>
              <a:rPr lang="en-GB" dirty="0"/>
              <a:t>We measure the average Shanten per round</a:t>
            </a:r>
          </a:p>
          <a:p>
            <a:r>
              <a:rPr lang="en-GB" dirty="0"/>
              <a:t>We measure in what round a Game is won (if at all)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Machine Specifics</a:t>
            </a:r>
          </a:p>
          <a:p>
            <a:r>
              <a:rPr lang="de-CH" dirty="0"/>
              <a:t>2th Gen Intel(R) Core(TM) i5-12600K (16 CPUs), ~3.7GHz 32GB Ram NVIDIA </a:t>
            </a:r>
            <a:r>
              <a:rPr lang="de-CH" dirty="0" err="1"/>
              <a:t>GeForceRTX</a:t>
            </a:r>
            <a:r>
              <a:rPr lang="de-CH" dirty="0"/>
              <a:t> 2060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9817E-FDAC-1875-63D6-2D4828B4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17/07/2025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5EF9-9C93-9FFA-C023-CB892C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5557306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2445</Words>
  <Application>Microsoft Office PowerPoint</Application>
  <PresentationFormat>Breitbild</PresentationFormat>
  <Paragraphs>502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The naïve Algorithm</vt:lpstr>
      <vt:lpstr>The DrawAnalyzer Algorithm</vt:lpstr>
      <vt:lpstr>The DrawAnalyzer Graph</vt:lpstr>
      <vt:lpstr>DrawAnalyzer visualization</vt:lpstr>
      <vt:lpstr>DrawAnalyzer best discard</vt:lpstr>
      <vt:lpstr>How we compare the Algorithms</vt:lpstr>
      <vt:lpstr>Results: Naïve Algorithm</vt:lpstr>
      <vt:lpstr>Results: DrawAnalyzer with depth 1</vt:lpstr>
      <vt:lpstr>Results: DrawAnalyzer with depth 2</vt:lpstr>
      <vt:lpstr>Comparing Results</vt:lpstr>
      <vt:lpstr>Comparing Results II</vt:lpstr>
      <vt:lpstr>Comparing Results III</vt:lpstr>
      <vt:lpstr>Discussion and Conclusion</vt:lpstr>
      <vt:lpstr>Links</vt:lpstr>
      <vt:lpstr>ALLES HIERNACH SIND FOLIEN ZUM KOPIEREN; DA SIE FORMATVORLAGEN DER ETH SIND; LÖSCHEN VOR DER ABGABE!!!!</vt:lpstr>
      <vt:lpstr>PowerPoint-Präsentation</vt:lpstr>
      <vt:lpstr>PowerPoint-Präsentation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15</cp:revision>
  <dcterms:created xsi:type="dcterms:W3CDTF">2025-06-26T09:20:12Z</dcterms:created>
  <dcterms:modified xsi:type="dcterms:W3CDTF">2025-07-17T09:03:46Z</dcterms:modified>
</cp:coreProperties>
</file>