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47" autoAdjust="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outlineViewPr>
    <p:cViewPr>
      <p:scale>
        <a:sx n="33" d="100"/>
        <a:sy n="33" d="100"/>
      </p:scale>
      <p:origin x="0" y="-5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97CC1-8A67-92DA-22CD-E1B6992AD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CF1FBC-8C75-0390-4F95-85ACF0660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D7118E-1D4C-63D6-E3B2-CC029FFD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64D-6AED-4613-8ACA-2BEA7811E099}" type="datetimeFigureOut">
              <a:rPr lang="de-CH" smtClean="0"/>
              <a:t>18.06.2025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1B020-58A3-72DC-306B-10BECA5E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69F726-36BA-DA0F-EE27-129F8EF9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2A46-4713-4B9A-B845-E2ED482FFD7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01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93AC3-20FB-82D5-1633-0A07180E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5518CD-B78E-3FA9-8B16-DDAE282F9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5A412F-7D3B-E0C4-9A7E-F4727F1F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64D-6AED-4613-8ACA-2BEA7811E099}" type="datetimeFigureOut">
              <a:rPr lang="de-CH" smtClean="0"/>
              <a:t>18.06.2025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86DF57-8E2C-3673-0799-DF8A415C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44383-A001-4003-FB47-41ECB8A8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2A46-4713-4B9A-B845-E2ED482FFD7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289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51C4DF-D752-038E-00D3-F5DEDBB9B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8C64ED-49D2-E609-B8F2-74DF24FC2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18809D-4FE5-04E3-672D-19035F58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64D-6AED-4613-8ACA-2BEA7811E099}" type="datetimeFigureOut">
              <a:rPr lang="de-CH" smtClean="0"/>
              <a:t>18.06.2025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68EC3-4372-6E4A-3F71-93799648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0C4F0F-F76E-C607-71A1-B601ABA8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2A46-4713-4B9A-B845-E2ED482FFD7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195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E816-0AFD-A13B-660A-98FAD927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3A0CF-2B31-545B-43BD-79FD6867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82B06-F993-0602-E573-6CDF66B4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64D-6AED-4613-8ACA-2BEA7811E099}" type="datetimeFigureOut">
              <a:rPr lang="de-CH" smtClean="0"/>
              <a:t>18.06.2025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7888AE-1E73-3884-8DA5-D5753186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0A8A0-9ECB-6B31-A0AA-4B23BA95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2A46-4713-4B9A-B845-E2ED482FFD7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969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EF859-C20F-C740-EF71-EDADC507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36D965-0E19-5FCD-0918-0CC46B57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1427FC-218D-F7B0-E9C1-E44D0A68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64D-6AED-4613-8ACA-2BEA7811E099}" type="datetimeFigureOut">
              <a:rPr lang="de-CH" smtClean="0"/>
              <a:t>18.06.2025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44A23-C04C-D5E8-7DE5-44B9DF6C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93625-ACB0-AF6C-5834-3186D562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2A46-4713-4B9A-B845-E2ED482FFD7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068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0FDBE-F03F-3AE6-0EE2-7326FA82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239F4E-B8D9-7094-4A14-A9A97B533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1F42E-4F95-9ED5-9D04-5FEB96F2B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C9B85F-3B4D-D436-0B75-750FE474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64D-6AED-4613-8ACA-2BEA7811E099}" type="datetimeFigureOut">
              <a:rPr lang="de-CH" smtClean="0"/>
              <a:t>18.06.2025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9B9F76-0513-28C6-1A20-D3F295F4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C25C67-873A-80FE-94B2-E7D9E7C4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2A46-4713-4B9A-B845-E2ED482FFD7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395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698B7-FE54-23C5-70D0-4DC1A921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D8E679-7EBB-521B-B7DF-D8B3BCD0A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460E60-5C3B-FF9D-C9A2-4F6B267F8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F5E195-10EB-2BD0-6D26-15B4216AD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32FFC2-B9F8-4429-0937-F142D0034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0B6242-DDE0-BCB7-2324-3915E63A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64D-6AED-4613-8ACA-2BEA7811E099}" type="datetimeFigureOut">
              <a:rPr lang="de-CH" smtClean="0"/>
              <a:t>18.06.2025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573B5D-F8A9-013C-667F-E715D260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1CCBBC-E35E-6E6D-5697-98D24210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2A46-4713-4B9A-B845-E2ED482FFD7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236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5366F-DA9F-91A0-BBAD-5CFAB2C8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25788A-4E2C-5C2F-D41D-3257D6EC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64D-6AED-4613-8ACA-2BEA7811E099}" type="datetimeFigureOut">
              <a:rPr lang="de-CH" smtClean="0"/>
              <a:t>18.06.2025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996ED5-6724-61E7-4610-CB0012C5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85C1C3-4FE4-ABA9-012D-89302973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2A46-4713-4B9A-B845-E2ED482FFD7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510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665910-7BAD-D69B-9C87-B3CDFF7D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64D-6AED-4613-8ACA-2BEA7811E099}" type="datetimeFigureOut">
              <a:rPr lang="de-CH" smtClean="0"/>
              <a:t>18.06.2025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EB3E5B-F089-A0EC-D64A-2DE8987C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E6FC34-E4F3-F4AF-5302-A3E2E889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2A46-4713-4B9A-B845-E2ED482FFD7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849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70415-F224-D9AC-2FC3-8BD23B78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285C4A-0F32-AA5C-791B-421983F2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A48624-452B-5E5A-6CA9-E938E16FD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06F179-60EF-5281-CEAE-F366CF93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64D-6AED-4613-8ACA-2BEA7811E099}" type="datetimeFigureOut">
              <a:rPr lang="de-CH" smtClean="0"/>
              <a:t>18.06.2025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E8472C-0399-6A3A-54FA-E5640BA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63DAD-2F73-3EC0-436D-F0B3ACE6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2A46-4713-4B9A-B845-E2ED482FFD7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466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B0DFA-0FDC-52A4-76E2-F5ED3374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B3C412-2D22-648D-DBFC-189C791FB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FF9171-6E9E-B60A-AD4F-7E80EEDF8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992C21-3F63-BA04-C4DF-352543B8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64D-6AED-4613-8ACA-2BEA7811E099}" type="datetimeFigureOut">
              <a:rPr lang="de-CH" smtClean="0"/>
              <a:t>18.06.2025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24BA74-2478-210C-131D-FF95901D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5B35D8-AC75-1FB2-910B-F0DD4F1A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2A46-4713-4B9A-B845-E2ED482FFD7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25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20F8A6-2F44-7F64-C610-CDB97604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207C60-4D50-9651-AB6C-3321AC4A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FDEE3-2C6B-381E-AC73-7A8AE464E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EA64D-6AED-4613-8ACA-2BEA7811E099}" type="datetimeFigureOut">
              <a:rPr lang="de-CH" smtClean="0"/>
              <a:t>18.06.2025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7F1BA-8447-533E-D8FD-A4DD40C15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FBC8A-43F9-916A-4BAD-F0EC1608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E2A46-4713-4B9A-B845-E2ED482FFD7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424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56DBD1-1048-5A22-C973-3E5FA83F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FB5DDB-242A-5688-6ED7-F9CEFA03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165" y="1088571"/>
            <a:ext cx="7538405" cy="2774393"/>
          </a:xfrm>
        </p:spPr>
        <p:txBody>
          <a:bodyPr>
            <a:normAutofit/>
          </a:bodyPr>
          <a:lstStyle/>
          <a:p>
            <a:pPr algn="l"/>
            <a:r>
              <a:rPr lang="en-GB" sz="4600" noProof="0" dirty="0"/>
              <a:t>Project: Ant Colony Optimization and Greedy Algorithm to find best Tile to discard in Japanese Mahjong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2E81E5-D8B9-8B83-1F3E-4340EAB7F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60" y="4027211"/>
            <a:ext cx="7538405" cy="1014107"/>
          </a:xfrm>
        </p:spPr>
        <p:txBody>
          <a:bodyPr>
            <a:normAutofit/>
          </a:bodyPr>
          <a:lstStyle/>
          <a:p>
            <a:pPr algn="l"/>
            <a:r>
              <a:rPr lang="en-GB" sz="2200" noProof="0" dirty="0"/>
              <a:t>Course: Optimization Methods for Engineers</a:t>
            </a:r>
          </a:p>
          <a:p>
            <a:pPr algn="l"/>
            <a:r>
              <a:rPr lang="en-GB" sz="2200" noProof="0" dirty="0"/>
              <a:t>Authors: Adil Sadikovic / Jarvi Lyrer</a:t>
            </a:r>
          </a:p>
        </p:txBody>
      </p:sp>
    </p:spTree>
    <p:extLst>
      <p:ext uri="{BB962C8B-B14F-4D97-AF65-F5344CB8AC3E}">
        <p14:creationId xmlns:p14="http://schemas.microsoft.com/office/powerpoint/2010/main" val="359752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1A3329-E0BF-11D2-D759-20F8889E1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0"/>
            <a:ext cx="4779572" cy="2067705"/>
          </a:xfrm>
        </p:spPr>
        <p:txBody>
          <a:bodyPr anchor="t">
            <a:normAutofit/>
          </a:bodyPr>
          <a:lstStyle/>
          <a:p>
            <a:r>
              <a:rPr lang="en-GB" noProof="0" dirty="0"/>
              <a:t>1. Introduction: Problem description</a:t>
            </a:r>
          </a:p>
        </p:txBody>
      </p:sp>
      <p:pic>
        <p:nvPicPr>
          <p:cNvPr id="1026" name="Picture 2" descr="Image1: Tiles used in Japanese Mahjong">
            <a:extLst>
              <a:ext uri="{FF2B5EF4-FFF2-40B4-BE49-F238E27FC236}">
                <a16:creationId xmlns:a16="http://schemas.microsoft.com/office/drawing/2014/main" id="{7F11ED4F-699A-C5CF-7E8B-BF2720510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" y="3388261"/>
            <a:ext cx="4673754" cy="292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23DC8D-90F9-BCD9-9AB5-AA63345A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51" y="548638"/>
            <a:ext cx="5546770" cy="5760721"/>
          </a:xfrm>
        </p:spPr>
        <p:txBody>
          <a:bodyPr anchor="t">
            <a:normAutofit/>
          </a:bodyPr>
          <a:lstStyle/>
          <a:p>
            <a:r>
              <a:rPr lang="en-GB" sz="1800" noProof="0" dirty="0"/>
              <a:t>Given a random Hand consisting of 14 Tiles which all have a colour and a value, find the best Tile to discard to reach a desired Hand, so called </a:t>
            </a:r>
            <a:r>
              <a:rPr lang="en-GB" sz="1800" noProof="0" dirty="0" err="1"/>
              <a:t>Shanten</a:t>
            </a:r>
            <a:endParaRPr lang="en-GB" sz="1800" noProof="0" dirty="0"/>
          </a:p>
          <a:p>
            <a:r>
              <a:rPr lang="en-GB" sz="1800" noProof="0" dirty="0"/>
              <a:t>Tiles can either be grouped into Sequences or Groups of equals, when a Tile could be in a Group and a Sequence, we need to decide which grouping is more beneficial for the remaining Hand</a:t>
            </a:r>
          </a:p>
          <a:p>
            <a:endParaRPr lang="en-GB" sz="1800" noProof="0" dirty="0"/>
          </a:p>
        </p:txBody>
      </p:sp>
    </p:spTree>
    <p:extLst>
      <p:ext uri="{BB962C8B-B14F-4D97-AF65-F5344CB8AC3E}">
        <p14:creationId xmlns:p14="http://schemas.microsoft.com/office/powerpoint/2010/main" val="200983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39752-B8D5-D6E2-3CEB-5DE9258F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1</a:t>
            </a:r>
            <a:r>
              <a:rPr lang="en-GB" dirty="0"/>
              <a:t>.</a:t>
            </a:r>
            <a:r>
              <a:rPr lang="en-GB" noProof="0" dirty="0"/>
              <a:t> Introduction: In mathematical terms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34EEE82-6ABF-D77A-5E1B-77DB3D05C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:14 </m:t>
                    </m:r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𝑇𝑢𝑝𝑙𝑒𝑠</m:t>
                    </m:r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noProof="0" dirty="0"/>
              </a:p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𝑇𝑢𝑝𝑙𝑒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𝑙𝑒𝑎𝑠𝑡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𝑐𝑜𝑛𝑛𝑒𝑐𝑡𝑖𝑜𝑛𝑠</m:t>
                    </m:r>
                  </m:oMath>
                </a14:m>
                <a:endParaRPr lang="en-GB" noProof="0" dirty="0"/>
              </a:p>
              <a:p>
                <a:r>
                  <a:rPr lang="en-GB" dirty="0"/>
                  <a:t>TODO: </a:t>
                </a:r>
                <a:r>
                  <a:rPr lang="en-GB" dirty="0" err="1"/>
                  <a:t>Jap_Mahjong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 </a:t>
                </a:r>
                <a:r>
                  <a:rPr lang="en-GB" dirty="0" err="1"/>
                  <a:t>formle</a:t>
                </a:r>
                <a:r>
                  <a:rPr lang="en-GB" dirty="0"/>
                  <a:t> </a:t>
                </a:r>
                <a:r>
                  <a:rPr lang="en-GB" dirty="0" err="1"/>
                  <a:t>usdrucke</a:t>
                </a:r>
                <a:endParaRPr lang="en-GB" noProof="0" dirty="0"/>
              </a:p>
              <a:p>
                <a:r>
                  <a:rPr lang="en-GB" noProof="0" dirty="0"/>
                  <a:t>Example:</a:t>
                </a:r>
              </a:p>
              <a:p>
                <a:r>
                  <a:rPr lang="en-GB" dirty="0"/>
                  <a:t>(</a:t>
                </a:r>
                <a:r>
                  <a:rPr lang="en-GB" dirty="0">
                    <a:solidFill>
                      <a:srgbClr val="00B050"/>
                    </a:solidFill>
                  </a:rPr>
                  <a:t>g</a:t>
                </a:r>
                <a:r>
                  <a:rPr lang="en-GB" dirty="0"/>
                  <a:t>,1),(</a:t>
                </a:r>
                <a:r>
                  <a:rPr lang="en-GB" dirty="0">
                    <a:solidFill>
                      <a:srgbClr val="00B050"/>
                    </a:solidFill>
                  </a:rPr>
                  <a:t>g</a:t>
                </a:r>
                <a:r>
                  <a:rPr lang="en-GB" dirty="0"/>
                  <a:t>,1),(</a:t>
                </a:r>
                <a:r>
                  <a:rPr lang="en-GB" dirty="0">
                    <a:solidFill>
                      <a:srgbClr val="00B050"/>
                    </a:solidFill>
                  </a:rPr>
                  <a:t>g</a:t>
                </a:r>
                <a:r>
                  <a:rPr lang="en-GB" dirty="0"/>
                  <a:t>,1),(</a:t>
                </a:r>
                <a:r>
                  <a:rPr lang="en-GB" dirty="0">
                    <a:solidFill>
                      <a:srgbClr val="00B050"/>
                    </a:solidFill>
                  </a:rPr>
                  <a:t>g</a:t>
                </a:r>
                <a:r>
                  <a:rPr lang="en-GB" dirty="0"/>
                  <a:t>,4),(</a:t>
                </a:r>
                <a:r>
                  <a:rPr lang="en-GB" dirty="0">
                    <a:solidFill>
                      <a:srgbClr val="00B050"/>
                    </a:solidFill>
                  </a:rPr>
                  <a:t>g</a:t>
                </a:r>
                <a:r>
                  <a:rPr lang="en-GB" dirty="0"/>
                  <a:t>,5),(</a:t>
                </a:r>
                <a:r>
                  <a:rPr lang="en-GB" dirty="0">
                    <a:solidFill>
                      <a:srgbClr val="00B050"/>
                    </a:solidFill>
                  </a:rPr>
                  <a:t>g</a:t>
                </a:r>
                <a:r>
                  <a:rPr lang="en-GB" dirty="0"/>
                  <a:t>,6),</a:t>
                </a:r>
                <a:br>
                  <a:rPr lang="en-GB" dirty="0"/>
                </a:br>
                <a:r>
                  <a:rPr lang="en-GB" dirty="0"/>
                  <a:t>(</a:t>
                </a:r>
                <a:r>
                  <a:rPr lang="en-GB" dirty="0">
                    <a:solidFill>
                      <a:srgbClr val="0070C0"/>
                    </a:solidFill>
                  </a:rPr>
                  <a:t>b</a:t>
                </a:r>
                <a:r>
                  <a:rPr lang="en-GB" dirty="0"/>
                  <a:t>,2),(</a:t>
                </a:r>
                <a:r>
                  <a:rPr lang="en-GB" dirty="0">
                    <a:solidFill>
                      <a:srgbClr val="0070C0"/>
                    </a:solidFill>
                  </a:rPr>
                  <a:t>b</a:t>
                </a:r>
                <a:r>
                  <a:rPr lang="en-GB" dirty="0"/>
                  <a:t>,2),(</a:t>
                </a:r>
                <a:r>
                  <a:rPr lang="en-GB" dirty="0">
                    <a:solidFill>
                      <a:srgbClr val="0070C0"/>
                    </a:solidFill>
                  </a:rPr>
                  <a:t>b</a:t>
                </a:r>
                <a:r>
                  <a:rPr lang="en-GB" dirty="0"/>
                  <a:t>,7),(</a:t>
                </a:r>
                <a:r>
                  <a:rPr lang="en-GB" dirty="0">
                    <a:solidFill>
                      <a:srgbClr val="FF0000"/>
                    </a:solidFill>
                  </a:rPr>
                  <a:t>r</a:t>
                </a:r>
                <a:r>
                  <a:rPr lang="en-GB" dirty="0"/>
                  <a:t>,5),(</a:t>
                </a:r>
                <a:r>
                  <a:rPr lang="en-GB" dirty="0">
                    <a:solidFill>
                      <a:srgbClr val="FF0000"/>
                    </a:solidFill>
                  </a:rPr>
                  <a:t>r</a:t>
                </a:r>
                <a:r>
                  <a:rPr lang="en-GB" dirty="0"/>
                  <a:t>,6),(</a:t>
                </a:r>
                <a:r>
                  <a:rPr lang="en-GB" dirty="0">
                    <a:solidFill>
                      <a:srgbClr val="FF0000"/>
                    </a:solidFill>
                  </a:rPr>
                  <a:t>r</a:t>
                </a:r>
                <a:r>
                  <a:rPr lang="en-GB" dirty="0"/>
                  <a:t>,7),(</a:t>
                </a:r>
                <a:r>
                  <a:rPr lang="en-GB" dirty="0">
                    <a:solidFill>
                      <a:srgbClr val="FF0000"/>
                    </a:solidFill>
                  </a:rPr>
                  <a:t>r</a:t>
                </a:r>
                <a:r>
                  <a:rPr lang="en-GB" dirty="0"/>
                  <a:t>,8),(</a:t>
                </a:r>
                <a:r>
                  <a:rPr lang="en-GB" dirty="0">
                    <a:solidFill>
                      <a:srgbClr val="FF0000"/>
                    </a:solidFill>
                  </a:rPr>
                  <a:t>r</a:t>
                </a:r>
                <a:r>
                  <a:rPr lang="en-GB" dirty="0"/>
                  <a:t>,9)</a:t>
                </a:r>
              </a:p>
              <a:p>
                <a:r>
                  <a:rPr lang="en-GB" noProof="0" dirty="0"/>
                  <a:t>-&gt; (</a:t>
                </a:r>
                <a:r>
                  <a:rPr lang="en-GB" noProof="0" dirty="0">
                    <a:solidFill>
                      <a:srgbClr val="0070C0"/>
                    </a:solidFill>
                  </a:rPr>
                  <a:t>b</a:t>
                </a:r>
                <a:r>
                  <a:rPr lang="en-GB" noProof="0" dirty="0"/>
                  <a:t>,7)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34EEE82-6ABF-D77A-5E1B-77DB3D05C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20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668E4-458E-1F2B-2B3A-7C6C40DB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1. Introduction: Graph abstraction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AFC77-FF1C-04EC-AA0C-1DA54254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/>
              <a:t>Game-states </a:t>
            </a:r>
            <a:r>
              <a:rPr lang="en-GB" noProof="0" dirty="0"/>
              <a:t>as nodes</a:t>
            </a:r>
          </a:p>
          <a:p>
            <a:r>
              <a:rPr lang="en-GB" noProof="0" dirty="0" err="1"/>
              <a:t>Discard&amp;Draw</a:t>
            </a:r>
            <a:r>
              <a:rPr lang="en-GB" noProof="0" dirty="0"/>
              <a:t> Tuples as Edges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994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284E0-8C86-C157-7CA6-F3E9644C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CB1E6-FF3C-8138-4843-CA7E969A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Image1: https://riichi.wiki/Japanese_mahjong</a:t>
            </a:r>
          </a:p>
        </p:txBody>
      </p:sp>
    </p:spTree>
    <p:extLst>
      <p:ext uri="{BB962C8B-B14F-4D97-AF65-F5344CB8AC3E}">
        <p14:creationId xmlns:p14="http://schemas.microsoft.com/office/powerpoint/2010/main" val="201707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</vt:lpstr>
      <vt:lpstr>Project: Ant Colony Optimization and Greedy Algorithm to find best Tile to discard in Japanese Mahjong</vt:lpstr>
      <vt:lpstr>1. Introduction: Problem description</vt:lpstr>
      <vt:lpstr>1. Introduction: In mathematical terms</vt:lpstr>
      <vt:lpstr>1. Introduction: Graph abstraction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Lyrer  Jarvi</dc:creator>
  <cp:lastModifiedBy>Lyrer  Jarvi</cp:lastModifiedBy>
  <cp:revision>3</cp:revision>
  <dcterms:created xsi:type="dcterms:W3CDTF">2025-06-18T12:59:56Z</dcterms:created>
  <dcterms:modified xsi:type="dcterms:W3CDTF">2025-06-18T14:06:34Z</dcterms:modified>
</cp:coreProperties>
</file>