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75" r:id="rId4"/>
    <p:sldId id="289" r:id="rId5"/>
    <p:sldId id="277" r:id="rId6"/>
    <p:sldId id="284" r:id="rId7"/>
    <p:sldId id="292" r:id="rId8"/>
    <p:sldId id="293" r:id="rId9"/>
    <p:sldId id="294" r:id="rId10"/>
    <p:sldId id="295" r:id="rId11"/>
    <p:sldId id="296" r:id="rId12"/>
    <p:sldId id="299" r:id="rId13"/>
    <p:sldId id="298" r:id="rId14"/>
    <p:sldId id="300" r:id="rId15"/>
    <p:sldId id="290" r:id="rId16"/>
    <p:sldId id="291" r:id="rId17"/>
    <p:sldId id="282" r:id="rId18"/>
    <p:sldId id="285" r:id="rId19"/>
    <p:sldId id="286" r:id="rId20"/>
    <p:sldId id="263" r:id="rId21"/>
    <p:sldId id="265" r:id="rId22"/>
    <p:sldId id="267" r:id="rId23"/>
    <p:sldId id="262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30.06.2025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30.06.2025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 err="1"/>
              <a:t>DrawAnalyzer</a:t>
            </a:r>
            <a:r>
              <a:rPr lang="en-GB" noProof="0" dirty="0"/>
              <a:t>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7874401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DE5C-233D-CFA3-5ADC-ECA9378E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08E5-4267-A58D-A4B8-34C25D20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on average 90times longer than the naïve Algorithm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 ~3500times longer on average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b="1" dirty="0"/>
              </a:p>
              <a:p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00939-E474-B4CE-ECD2-7BA102C5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0F5F1-1C55-AA21-6DF3-C74C9FF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74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1 ~20%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</a:t>
            </a:r>
            <a:r>
              <a:rPr lang="en-GB" dirty="0" err="1"/>
              <a:t>DrawAnalyzer</a:t>
            </a:r>
            <a:r>
              <a:rPr lang="en-GB" dirty="0"/>
              <a:t> of either depth, which implies faster </a:t>
            </a:r>
            <a:r>
              <a:rPr lang="en-GB" b="1" i="1" dirty="0"/>
              <a:t>ready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</a:t>
            </a:r>
            <a:r>
              <a:rPr lang="en-GB" noProof="0" dirty="0" err="1"/>
              <a:t>DrawAnalyzer</a:t>
            </a:r>
            <a:r>
              <a:rPr lang="en-GB" noProof="0" dirty="0"/>
              <a:t>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</a:t>
            </a:r>
            <a:r>
              <a:rPr lang="en-GB" noProof="0" dirty="0" err="1"/>
              <a:t>DrawAnalyzer</a:t>
            </a:r>
            <a:r>
              <a:rPr lang="en-GB" noProof="0" dirty="0"/>
              <a:t>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</a:t>
            </a:r>
            <a:r>
              <a:rPr lang="en-GB" dirty="0" err="1"/>
              <a:t>DrawAnalyzer</a:t>
            </a:r>
            <a:r>
              <a:rPr lang="en-GB" dirty="0"/>
              <a:t> practically doubling it at the cost of factor 90 in terms of calculation time</a:t>
            </a:r>
          </a:p>
          <a:p>
            <a:r>
              <a:rPr lang="en-GB" dirty="0"/>
              <a:t>With higher depth of </a:t>
            </a:r>
            <a:r>
              <a:rPr lang="en-GB" dirty="0" err="1"/>
              <a:t>DrawAnalyzer</a:t>
            </a:r>
            <a:r>
              <a:rPr lang="en-GB" dirty="0"/>
              <a:t> the performance seems to be improved even more; towards 30% success rate but with a cost of roughly factor 3500, which seems to be </a:t>
            </a:r>
            <a:r>
              <a:rPr lang="en-GB" dirty="0" err="1"/>
              <a:t>inproportionate</a:t>
            </a:r>
            <a:r>
              <a:rPr lang="en-GB" dirty="0"/>
              <a:t>.</a:t>
            </a:r>
          </a:p>
          <a:p>
            <a:r>
              <a:rPr lang="en-GB" dirty="0" err="1"/>
              <a:t>DrawAnalyzer</a:t>
            </a:r>
            <a:r>
              <a:rPr lang="en-GB" dirty="0"/>
              <a:t> with depth 1 seems to be the current best solution in terms of usability, because the </a:t>
            </a:r>
            <a:r>
              <a:rPr lang="en-GB" dirty="0" err="1"/>
              <a:t>DrawAnalyzer</a:t>
            </a:r>
            <a:r>
              <a:rPr lang="en-GB" dirty="0"/>
              <a:t> with depth 2 takes to long to calculate. </a:t>
            </a:r>
            <a:r>
              <a:rPr lang="en-GB"/>
              <a:t>(TODO)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Shanten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ready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6199686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Shanten:</a:t>
                </a:r>
              </a:p>
              <a:p>
                <a:pPr lvl="1"/>
                <a:r>
                  <a:rPr lang="en-GB" dirty="0"/>
                  <a:t>Shanten 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Requirements</a:t>
                </a:r>
              </a:p>
              <a:p>
                <a:r>
                  <a:rPr lang="en-GB" dirty="0"/>
                  <a:t>Significantly better performance in the game at the price of a costly (but efficient) computation</a:t>
                </a:r>
              </a:p>
              <a:p>
                <a:pPr marL="0" indent="0">
                  <a:buNone/>
                </a:pPr>
                <a:r>
                  <a:rPr lang="en-GB" b="1" dirty="0"/>
                  <a:t>How we built the Graph</a:t>
                </a:r>
              </a:p>
              <a:p>
                <a:pPr lvl="1"/>
                <a:r>
                  <a:rPr lang="en-GB" dirty="0"/>
                  <a:t>For every depth:</a:t>
                </a:r>
              </a:p>
              <a:p>
                <a:pPr lvl="1"/>
                <a:r>
                  <a:rPr lang="en-GB" dirty="0"/>
                  <a:t>Calculate the probability that a Tile gets drawn based on the information that we have</a:t>
                </a:r>
              </a:p>
              <a:p>
                <a:pPr lvl="1"/>
                <a:r>
                  <a:rPr lang="en-GB" dirty="0"/>
                  <a:t>We add a Node per possible Tile, according to the possibility it gets drawn</a:t>
                </a:r>
              </a:p>
              <a:p>
                <a:pPr lvl="1"/>
                <a:r>
                  <a:rPr lang="en-GB" dirty="0"/>
                  <a:t>If two routes lead to the same Hand we merge the Nodes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In the final depth:</a:t>
                </a:r>
              </a:p>
              <a:p>
                <a:pPr lvl="1"/>
                <a:r>
                  <a:rPr lang="en-GB" dirty="0"/>
                  <a:t>Calculate the discard that has highest probability to increase Shanten</a:t>
                </a:r>
              </a:p>
              <a:p>
                <a:pPr marL="0" indent="0">
                  <a:buNone/>
                </a:pPr>
                <a:r>
                  <a:rPr lang="en-GB" b="1" dirty="0"/>
                  <a:t>Runtime</a:t>
                </a:r>
              </a:p>
              <a:p>
                <a:r>
                  <a:rPr lang="en-GB" dirty="0"/>
                  <a:t>A Draw should </a:t>
                </a:r>
                <a:r>
                  <a:rPr lang="en-GB"/>
                  <a:t>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(14+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/>
                  <a:t>time </a:t>
                </a:r>
                <a:r>
                  <a:rPr lang="en-GB" dirty="0"/>
                  <a:t>with our algorithm,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𝐺𝑟𝑎𝑝h</m:t>
                    </m:r>
                  </m:oMath>
                </a14:m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How we want to measure our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run 1000 Games on our naïve Algorithm</a:t>
            </a:r>
          </a:p>
          <a:p>
            <a:r>
              <a:rPr lang="en-GB" dirty="0"/>
              <a:t>We run 1000 Games on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</a:p>
          <a:p>
            <a:r>
              <a:rPr lang="en-GB" dirty="0"/>
              <a:t>We run 100 Games on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</a:p>
          <a:p>
            <a:endParaRPr lang="en-GB" dirty="0"/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r>
              <a:rPr lang="en-GB" dirty="0"/>
              <a:t>We run this on the same PC with the following specs: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92251490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</a:t>
            </a:r>
            <a:r>
              <a:rPr lang="en-GB" noProof="0" dirty="0" err="1"/>
              <a:t>DrawAnalyzer</a:t>
            </a:r>
            <a:r>
              <a:rPr lang="en-GB" noProof="0" dirty="0"/>
              <a:t>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0867999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30/06/2025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1980</Words>
  <Application>Microsoft Office PowerPoint</Application>
  <PresentationFormat>Breitbild</PresentationFormat>
  <Paragraphs>486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The naïve Algorithm</vt:lpstr>
      <vt:lpstr>Introduction: Our introduced Graph</vt:lpstr>
      <vt:lpstr>Introduction: Our introduced Graph II</vt:lpstr>
      <vt:lpstr>How we want to measure our optimization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10</cp:revision>
  <dcterms:created xsi:type="dcterms:W3CDTF">2025-06-26T09:20:12Z</dcterms:created>
  <dcterms:modified xsi:type="dcterms:W3CDTF">2025-06-30T14:30:09Z</dcterms:modified>
</cp:coreProperties>
</file>