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6" r:id="rId3"/>
    <p:sldId id="275" r:id="rId4"/>
    <p:sldId id="289" r:id="rId5"/>
    <p:sldId id="302" r:id="rId6"/>
    <p:sldId id="277" r:id="rId7"/>
    <p:sldId id="284" r:id="rId8"/>
    <p:sldId id="303" r:id="rId9"/>
    <p:sldId id="292" r:id="rId10"/>
    <p:sldId id="293" r:id="rId11"/>
    <p:sldId id="294" r:id="rId12"/>
    <p:sldId id="295" r:id="rId13"/>
    <p:sldId id="304" r:id="rId14"/>
    <p:sldId id="299" r:id="rId15"/>
    <p:sldId id="298" r:id="rId16"/>
    <p:sldId id="300" r:id="rId17"/>
    <p:sldId id="290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72" y="4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bik\Desktop\ETH\Sem6\OME\MahjongOptimization\Excel_for_Diagram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bik\Desktop\ETH\Sem6\OME\MahjongOptimization\Excel_for_Diagram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bik\Desktop\ETH\Sem6\OME\MahjongOptimization\Excel_for_Diagram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bik\Desktop\ETH\Sem6\OME\MahjongOptimization\Excel_for_Diagram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Runtime</a:t>
            </a:r>
            <a:r>
              <a:rPr lang="de-CH" baseline="0"/>
              <a:t> per round divided by avg runtime of Algo</a:t>
            </a:r>
            <a:endParaRPr lang="de-CH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Tabelle1!$A$40</c:f>
              <c:strCache>
                <c:ptCount val="1"/>
                <c:pt idx="0">
                  <c:v>Naive Algorithm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Tabelle1!$B$40:$S$40</c:f>
              <c:numCache>
                <c:formatCode>General</c:formatCode>
                <c:ptCount val="18"/>
                <c:pt idx="0">
                  <c:v>0</c:v>
                </c:pt>
                <c:pt idx="1">
                  <c:v>0.32389796093858925</c:v>
                </c:pt>
                <c:pt idx="2">
                  <c:v>0.38204890471699404</c:v>
                </c:pt>
                <c:pt idx="3">
                  <c:v>0.47578930760481475</c:v>
                </c:pt>
                <c:pt idx="4">
                  <c:v>0.53595368760745254</c:v>
                </c:pt>
                <c:pt idx="5">
                  <c:v>0.69568627043503584</c:v>
                </c:pt>
                <c:pt idx="6">
                  <c:v>0.79850890341065395</c:v>
                </c:pt>
                <c:pt idx="7">
                  <c:v>0.93726207198224243</c:v>
                </c:pt>
                <c:pt idx="8">
                  <c:v>0.95800022227502146</c:v>
                </c:pt>
                <c:pt idx="9">
                  <c:v>1.0580059158984432</c:v>
                </c:pt>
                <c:pt idx="10">
                  <c:v>1.2285206543081673</c:v>
                </c:pt>
                <c:pt idx="11">
                  <c:v>1.4162933471503047</c:v>
                </c:pt>
                <c:pt idx="12">
                  <c:v>1.3326945595295969</c:v>
                </c:pt>
                <c:pt idx="13">
                  <c:v>1.6292270113597365</c:v>
                </c:pt>
                <c:pt idx="14">
                  <c:v>1.6326847608255877</c:v>
                </c:pt>
                <c:pt idx="15">
                  <c:v>1.6921509420691005</c:v>
                </c:pt>
                <c:pt idx="16">
                  <c:v>1.95435856654865</c:v>
                </c:pt>
                <c:pt idx="17">
                  <c:v>0.94891691333963113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78-437E-9AB1-93028409757A}"/>
            </c:ext>
          </c:extLst>
        </c:ser>
        <c:ser>
          <c:idx val="1"/>
          <c:order val="1"/>
          <c:tx>
            <c:strRef>
              <c:f>Tabelle1!$A$41</c:f>
              <c:strCache>
                <c:ptCount val="1"/>
                <c:pt idx="0">
                  <c:v>DrawAnalyzer Depth1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val>
            <c:numRef>
              <c:f>Tabelle1!$B$41:$S$41</c:f>
              <c:numCache>
                <c:formatCode>0.00E+00</c:formatCode>
                <c:ptCount val="18"/>
                <c:pt idx="0">
                  <c:v>3.7774880472386075E-5</c:v>
                </c:pt>
                <c:pt idx="1">
                  <c:v>8.1976016635954219E-2</c:v>
                </c:pt>
                <c:pt idx="2">
                  <c:v>0.14171919780271811</c:v>
                </c:pt>
                <c:pt idx="3">
                  <c:v>0.26193627443164985</c:v>
                </c:pt>
                <c:pt idx="4">
                  <c:v>0.37296881197740306</c:v>
                </c:pt>
                <c:pt idx="5">
                  <c:v>0.52063933047022026</c:v>
                </c:pt>
                <c:pt idx="6">
                  <c:v>0.70645211632022109</c:v>
                </c:pt>
                <c:pt idx="7">
                  <c:v>0.86903951837703342</c:v>
                </c:pt>
                <c:pt idx="8">
                  <c:v>1.0703601159161655</c:v>
                </c:pt>
                <c:pt idx="9">
                  <c:v>1.2516262495533619</c:v>
                </c:pt>
                <c:pt idx="10">
                  <c:v>1.4215366089989476</c:v>
                </c:pt>
                <c:pt idx="11">
                  <c:v>1.4701837920149146</c:v>
                </c:pt>
                <c:pt idx="12">
                  <c:v>1.6246033009589973</c:v>
                </c:pt>
                <c:pt idx="13">
                  <c:v>1.6465435767013883</c:v>
                </c:pt>
                <c:pt idx="14">
                  <c:v>1.7493337907953272</c:v>
                </c:pt>
                <c:pt idx="15">
                  <c:v>1.8466068597868461</c:v>
                </c:pt>
                <c:pt idx="16">
                  <c:v>2.0362804587226426</c:v>
                </c:pt>
                <c:pt idx="17">
                  <c:v>0.928156205655713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78-437E-9AB1-93028409757A}"/>
            </c:ext>
          </c:extLst>
        </c:ser>
        <c:ser>
          <c:idx val="2"/>
          <c:order val="2"/>
          <c:tx>
            <c:strRef>
              <c:f>Tabelle1!$A$42</c:f>
              <c:strCache>
                <c:ptCount val="1"/>
                <c:pt idx="0">
                  <c:v>DrawAnalyzer Depth2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Tabelle1!$B$42:$S$42</c:f>
              <c:numCache>
                <c:formatCode>General</c:formatCode>
                <c:ptCount val="18"/>
                <c:pt idx="0">
                  <c:v>2.7031068824703213E-4</c:v>
                </c:pt>
                <c:pt idx="1">
                  <c:v>7.1219111377717123E-2</c:v>
                </c:pt>
                <c:pt idx="2">
                  <c:v>0.1517306826278883</c:v>
                </c:pt>
                <c:pt idx="3">
                  <c:v>0.21965763698775723</c:v>
                </c:pt>
                <c:pt idx="4">
                  <c:v>0.40768070040553683</c:v>
                </c:pt>
                <c:pt idx="5">
                  <c:v>0.66744233375764461</c:v>
                </c:pt>
                <c:pt idx="6">
                  <c:v>0.85487393111841814</c:v>
                </c:pt>
                <c:pt idx="7">
                  <c:v>1.143023568800241</c:v>
                </c:pt>
                <c:pt idx="8">
                  <c:v>1.1789767968152987</c:v>
                </c:pt>
                <c:pt idx="9">
                  <c:v>1.4443463996921997</c:v>
                </c:pt>
                <c:pt idx="10">
                  <c:v>1.4301501005580433</c:v>
                </c:pt>
                <c:pt idx="11">
                  <c:v>1.7026318227620392</c:v>
                </c:pt>
                <c:pt idx="12">
                  <c:v>1.6836221494700661</c:v>
                </c:pt>
                <c:pt idx="13">
                  <c:v>1.9608037053066194</c:v>
                </c:pt>
                <c:pt idx="14">
                  <c:v>2.3551638222469644</c:v>
                </c:pt>
                <c:pt idx="15">
                  <c:v>1.5958542098550887</c:v>
                </c:pt>
                <c:pt idx="16">
                  <c:v>1.0980132303532262</c:v>
                </c:pt>
                <c:pt idx="17">
                  <c:v>3.4539487177118335E-2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478-437E-9AB1-9302840975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9897151"/>
        <c:axId val="1959882751"/>
      </c:lineChart>
      <c:catAx>
        <c:axId val="19598971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59882751"/>
        <c:crosses val="autoZero"/>
        <c:auto val="1"/>
        <c:lblAlgn val="ctr"/>
        <c:lblOffset val="100"/>
        <c:noMultiLvlLbl val="0"/>
      </c:catAx>
      <c:valAx>
        <c:axId val="19598827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59897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Average Shanten  per round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Tabelle1!$A$25</c:f>
              <c:strCache>
                <c:ptCount val="1"/>
                <c:pt idx="0">
                  <c:v>Naive Algorithm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Tabelle1!$B$25:$S$25</c:f>
              <c:numCache>
                <c:formatCode>General</c:formatCode>
                <c:ptCount val="18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9B-41F9-9977-2D2E74CC47E6}"/>
            </c:ext>
          </c:extLst>
        </c:ser>
        <c:ser>
          <c:idx val="1"/>
          <c:order val="1"/>
          <c:tx>
            <c:strRef>
              <c:f>Tabelle1!$A$26</c:f>
              <c:strCache>
                <c:ptCount val="1"/>
                <c:pt idx="0">
                  <c:v>DrawAnalyzer Depth1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Tabelle1!$B$26:$S$26</c:f>
              <c:numCache>
                <c:formatCode>General</c:formatCode>
                <c:ptCount val="18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9B-41F9-9977-2D2E74CC47E6}"/>
            </c:ext>
          </c:extLst>
        </c:ser>
        <c:ser>
          <c:idx val="2"/>
          <c:order val="2"/>
          <c:tx>
            <c:strRef>
              <c:f>Tabelle1!$A$27</c:f>
              <c:strCache>
                <c:ptCount val="1"/>
                <c:pt idx="0">
                  <c:v>DrawAnalyzer Depth2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val>
            <c:numRef>
              <c:f>Tabelle1!$B$27:$S$27</c:f>
              <c:numCache>
                <c:formatCode>General</c:formatCode>
                <c:ptCount val="18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9B-41F9-9977-2D2E74CC47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351535"/>
        <c:axId val="2069345295"/>
      </c:lineChart>
      <c:catAx>
        <c:axId val="20693515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9345295"/>
        <c:crosses val="autoZero"/>
        <c:auto val="1"/>
        <c:lblAlgn val="ctr"/>
        <c:lblOffset val="100"/>
        <c:noMultiLvlLbl val="0"/>
      </c:catAx>
      <c:valAx>
        <c:axId val="20693452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9351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In what round is ready Hand reached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Tabelle1!$A$29</c:f>
              <c:strCache>
                <c:ptCount val="1"/>
                <c:pt idx="0">
                  <c:v>Naive Algorithm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Tabelle1!$B$29:$S$29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8</c:v>
                </c:pt>
                <c:pt idx="10">
                  <c:v>9</c:v>
                </c:pt>
                <c:pt idx="11">
                  <c:v>8</c:v>
                </c:pt>
                <c:pt idx="12">
                  <c:v>13</c:v>
                </c:pt>
                <c:pt idx="13">
                  <c:v>8</c:v>
                </c:pt>
                <c:pt idx="14">
                  <c:v>12</c:v>
                </c:pt>
                <c:pt idx="15">
                  <c:v>19</c:v>
                </c:pt>
                <c:pt idx="16">
                  <c:v>13</c:v>
                </c:pt>
                <c:pt idx="17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FC-48D0-B444-9AB2D7120EA8}"/>
            </c:ext>
          </c:extLst>
        </c:ser>
        <c:ser>
          <c:idx val="1"/>
          <c:order val="1"/>
          <c:tx>
            <c:strRef>
              <c:f>Tabelle1!$A$30</c:f>
              <c:strCache>
                <c:ptCount val="1"/>
                <c:pt idx="0">
                  <c:v>DrawAnalyzer Depth1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Tabelle1!$B$30:$S$30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3</c:v>
                </c:pt>
                <c:pt idx="6">
                  <c:v>7</c:v>
                </c:pt>
                <c:pt idx="7">
                  <c:v>2</c:v>
                </c:pt>
                <c:pt idx="8">
                  <c:v>7</c:v>
                </c:pt>
                <c:pt idx="9">
                  <c:v>11</c:v>
                </c:pt>
                <c:pt idx="10">
                  <c:v>11</c:v>
                </c:pt>
                <c:pt idx="11">
                  <c:v>16</c:v>
                </c:pt>
                <c:pt idx="12">
                  <c:v>17</c:v>
                </c:pt>
                <c:pt idx="13">
                  <c:v>28</c:v>
                </c:pt>
                <c:pt idx="14">
                  <c:v>20</c:v>
                </c:pt>
                <c:pt idx="15">
                  <c:v>29</c:v>
                </c:pt>
                <c:pt idx="16">
                  <c:v>30</c:v>
                </c:pt>
                <c:pt idx="17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FC-48D0-B444-9AB2D7120EA8}"/>
            </c:ext>
          </c:extLst>
        </c:ser>
        <c:ser>
          <c:idx val="2"/>
          <c:order val="2"/>
          <c:tx>
            <c:strRef>
              <c:f>Tabelle1!$A$31</c:f>
              <c:strCache>
                <c:ptCount val="1"/>
                <c:pt idx="0">
                  <c:v>DrawAnalyzer Depth2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val>
            <c:numRef>
              <c:f>Tabelle1!$B$31:$S$31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6</c:v>
                </c:pt>
                <c:pt idx="15">
                  <c:v>6</c:v>
                </c:pt>
                <c:pt idx="16">
                  <c:v>2</c:v>
                </c:pt>
                <c:pt idx="1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FC-48D0-B444-9AB2D7120E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298735"/>
        <c:axId val="2069305935"/>
      </c:lineChart>
      <c:catAx>
        <c:axId val="20692987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9305935"/>
        <c:crosses val="autoZero"/>
        <c:auto val="1"/>
        <c:lblAlgn val="ctr"/>
        <c:lblOffset val="100"/>
        <c:noMultiLvlLbl val="0"/>
      </c:catAx>
      <c:valAx>
        <c:axId val="20693059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9298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In</a:t>
            </a:r>
            <a:r>
              <a:rPr lang="de-CH" baseline="0"/>
              <a:t> What Round is Ready Hand reached (Adjusted)</a:t>
            </a:r>
            <a:endParaRPr lang="de-CH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Tabelle1!$A$36</c:f>
              <c:strCache>
                <c:ptCount val="1"/>
                <c:pt idx="0">
                  <c:v>Naive Algorithm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Tabelle1!$B$36:$S$36</c:f>
              <c:numCache>
                <c:formatCode>General</c:formatCode>
                <c:ptCount val="18"/>
                <c:pt idx="0">
                  <c:v>0</c:v>
                </c:pt>
                <c:pt idx="1">
                  <c:v>0.1</c:v>
                </c:pt>
                <c:pt idx="2">
                  <c:v>0.1</c:v>
                </c:pt>
                <c:pt idx="3">
                  <c:v>0</c:v>
                </c:pt>
                <c:pt idx="4">
                  <c:v>0</c:v>
                </c:pt>
                <c:pt idx="5">
                  <c:v>0.4</c:v>
                </c:pt>
                <c:pt idx="6">
                  <c:v>0.1</c:v>
                </c:pt>
                <c:pt idx="7">
                  <c:v>0.2</c:v>
                </c:pt>
                <c:pt idx="8">
                  <c:v>0.1</c:v>
                </c:pt>
                <c:pt idx="9">
                  <c:v>0.8</c:v>
                </c:pt>
                <c:pt idx="10">
                  <c:v>0.9</c:v>
                </c:pt>
                <c:pt idx="11">
                  <c:v>0.8</c:v>
                </c:pt>
                <c:pt idx="12">
                  <c:v>1.3</c:v>
                </c:pt>
                <c:pt idx="13">
                  <c:v>0.8</c:v>
                </c:pt>
                <c:pt idx="14">
                  <c:v>1.2</c:v>
                </c:pt>
                <c:pt idx="15">
                  <c:v>1.9</c:v>
                </c:pt>
                <c:pt idx="16">
                  <c:v>1.3</c:v>
                </c:pt>
                <c:pt idx="17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F5-4020-97EA-9C20B7F860A9}"/>
            </c:ext>
          </c:extLst>
        </c:ser>
        <c:ser>
          <c:idx val="1"/>
          <c:order val="1"/>
          <c:tx>
            <c:strRef>
              <c:f>Tabelle1!$A$37</c:f>
              <c:strCache>
                <c:ptCount val="1"/>
                <c:pt idx="0">
                  <c:v>DrawAnalyzer Depth1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Tabelle1!$B$37:$S$37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0.3</c:v>
                </c:pt>
                <c:pt idx="6">
                  <c:v>0.7</c:v>
                </c:pt>
                <c:pt idx="7">
                  <c:v>0.2</c:v>
                </c:pt>
                <c:pt idx="8">
                  <c:v>0.7</c:v>
                </c:pt>
                <c:pt idx="9">
                  <c:v>1.1000000000000001</c:v>
                </c:pt>
                <c:pt idx="10">
                  <c:v>1.1000000000000001</c:v>
                </c:pt>
                <c:pt idx="11">
                  <c:v>1.6</c:v>
                </c:pt>
                <c:pt idx="12">
                  <c:v>1.7</c:v>
                </c:pt>
                <c:pt idx="13">
                  <c:v>2.8</c:v>
                </c:pt>
                <c:pt idx="14">
                  <c:v>2</c:v>
                </c:pt>
                <c:pt idx="15">
                  <c:v>2.9</c:v>
                </c:pt>
                <c:pt idx="16">
                  <c:v>3</c:v>
                </c:pt>
                <c:pt idx="17">
                  <c:v>1.3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F5-4020-97EA-9C20B7F860A9}"/>
            </c:ext>
          </c:extLst>
        </c:ser>
        <c:ser>
          <c:idx val="2"/>
          <c:order val="2"/>
          <c:tx>
            <c:strRef>
              <c:f>Tabelle1!$A$38</c:f>
              <c:strCache>
                <c:ptCount val="1"/>
                <c:pt idx="0">
                  <c:v>DrawAnalyzer Depth2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val>
            <c:numRef>
              <c:f>Tabelle1!$B$38:$S$38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6</c:v>
                </c:pt>
                <c:pt idx="15">
                  <c:v>6</c:v>
                </c:pt>
                <c:pt idx="16">
                  <c:v>2</c:v>
                </c:pt>
                <c:pt idx="1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F5-4020-97EA-9C20B7F860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6640447"/>
        <c:axId val="746641407"/>
      </c:lineChart>
      <c:catAx>
        <c:axId val="7466404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46641407"/>
        <c:crosses val="autoZero"/>
        <c:auto val="1"/>
        <c:lblAlgn val="ctr"/>
        <c:lblOffset val="100"/>
        <c:noMultiLvlLbl val="0"/>
      </c:catAx>
      <c:valAx>
        <c:axId val="7466414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46640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31.07.2025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31.07.2025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2547-0B26-4181-9958-0F74634B97A1}" type="datetime1">
              <a:rPr lang="de-CH" noProof="0" smtClean="0"/>
              <a:t>31.07.2025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3879-9C0F-4F94-919F-30B833E8871A}" type="datetime1">
              <a:rPr lang="de-CH" noProof="0" smtClean="0"/>
              <a:t>31.07.2025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82BE-DF56-4719-B180-C3B0D509F71F}" type="datetime1">
              <a:rPr lang="de-CH" noProof="0" smtClean="0"/>
              <a:t>31.07.2025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31.07.2025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2B2-018B-4FD3-AD95-2F64EDE0E9D6}" type="datetime1">
              <a:rPr lang="de-CH" noProof="0" smtClean="0"/>
              <a:t>31.07.2025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FED0-443D-411A-B8E4-0668A8890EE3}" type="datetime1">
              <a:rPr lang="de-CH" noProof="0" smtClean="0"/>
              <a:t>31.07.2025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de-DE" noProof="0"/>
              <a:t>Tabelle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31.07.2025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31.07.2025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E762-278A-4155-9BEB-7C2CB2386E92}" type="datetime1">
              <a:rPr lang="de-CH" noProof="0" smtClean="0"/>
              <a:t>31.07.2025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4EAFE7-317E-4912-B75C-DD6945F82242}" type="datetime1">
              <a:rPr lang="de-CH" noProof="0" smtClean="0"/>
              <a:t>31.07.2025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A358CF3-A22A-46C1-A4E5-5810212466EF}" type="datetime1">
              <a:rPr lang="de-CH" noProof="0" smtClean="0"/>
              <a:t>31.07.2025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tlerasia.com/lifestyle/entertainment/hk-mahjong-beginners-guide-how-to-play" TargetMode="External"/><Relationship Id="rId2" Type="http://schemas.openxmlformats.org/officeDocument/2006/relationships/hyperlink" Target="https://github.com/adidell01/MahjongOptimization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109E62-BC28-8E9C-8538-E2E01A2B64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44"/>
          <a:stretch>
            <a:fillRect/>
          </a:stretch>
        </p:blipFill>
        <p:spPr bwMode="auto">
          <a:xfrm>
            <a:off x="731837" y="1017872"/>
            <a:ext cx="10728324" cy="525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dirty="0"/>
              <a:t>Graph</a:t>
            </a:r>
            <a:r>
              <a:rPr lang="en-GB" sz="2800" noProof="0" dirty="0"/>
              <a:t> Optimizer for Japanese Mahjong Tile-Discard-Finder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noProof="0" dirty="0"/>
              <a:t>Jarvi Lyrer and Adil Sadikovic</a:t>
            </a:r>
          </a:p>
          <a:p>
            <a:r>
              <a:rPr lang="en-GB" noProof="0" dirty="0"/>
              <a:t>Optimization Methods for Engineers</a:t>
            </a:r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01DAC-F723-4581-D900-03020C3D0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FE58E-C209-3BB1-3575-2D949F20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Results: N</a:t>
            </a:r>
            <a:r>
              <a:rPr lang="en-GB" noProof="0" dirty="0" err="1"/>
              <a:t>aïve</a:t>
            </a:r>
            <a:r>
              <a:rPr lang="en-GB" noProof="0" dirty="0"/>
              <a:t> 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E1C114-DB0F-FC1B-5EB0-539E325A6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1000 Games with the Naïve Algorithm</a:t>
            </a:r>
            <a:endParaRPr lang="en-GB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801314F5-9FD5-5406-2530-8B95458101C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792910554"/>
              </p:ext>
            </p:extLst>
          </p:nvPr>
        </p:nvGraphicFramePr>
        <p:xfrm>
          <a:off x="731838" y="2062163"/>
          <a:ext cx="10728318" cy="349535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3427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9731698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35264836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27757554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8203247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77298797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408792292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15928611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90968777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546301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96615226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8668917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35338795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6126366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996182"/>
                    </a:ext>
                  </a:extLst>
                </a:gridCol>
              </a:tblGrid>
              <a:tr h="429443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Round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8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9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10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18</a:t>
                      </a:r>
                    </a:p>
                  </a:txBody>
                  <a:tcPr marL="0" marR="72000" marT="0" marB="0" anchor="ctr"/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54.40266</a:t>
                      </a:r>
                    </a:p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Winning Hands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Discard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0.00309</a:t>
                      </a:r>
                    </a:p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Shanten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Time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Hand is reached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FD7A11-57E3-D344-8BD0-9CAEE2C0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A9D5-8325-4620-96F6-FB312AC6FB66}" type="datetime1">
              <a:rPr lang="en-GB" noProof="0" smtClean="0"/>
              <a:t>31/07/2025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07623-5AA8-6A9F-DB5E-CFC2C796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2744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A8E91-1323-8F9C-1E32-EDE783227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4370E-7046-7ECC-9A35-0AE35ECC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Results: DrawAnalyzer with depth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2C38AA-57DE-FA7E-DDAD-B3406EEF3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1000 Games of DrawAnalyzer with depth 1</a:t>
            </a:r>
            <a:endParaRPr lang="en-GB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23B93143-08D8-F3A7-6264-4921E3505AF9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517503830"/>
              </p:ext>
            </p:extLst>
          </p:nvPr>
        </p:nvGraphicFramePr>
        <p:xfrm>
          <a:off x="731838" y="2062163"/>
          <a:ext cx="10728318" cy="349535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3427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9731698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35264836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27757554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8203247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77298797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408792292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15928611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90968777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546301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96615226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8668917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35338795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6126366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996182"/>
                    </a:ext>
                  </a:extLst>
                </a:gridCol>
              </a:tblGrid>
              <a:tr h="429443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Round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8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9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10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18</a:t>
                      </a:r>
                    </a:p>
                  </a:txBody>
                  <a:tcPr marL="0" marR="72000" marT="0" marB="0" anchor="ctr"/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5661.174 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Winning Hands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196 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Discard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0.307256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Shanten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Time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1.16E-05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0.08048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0.11459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0.15996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0.21706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0.32887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0.38456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0.43677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0.45172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0.49916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0.50591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0.53749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0.56738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0.28518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Hand is reached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FA833-F584-FE86-0611-13F305D5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A9D5-8325-4620-96F6-FB312AC6FB66}" type="datetime1">
              <a:rPr lang="en-GB" noProof="0" smtClean="0"/>
              <a:t>31/07/2025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2A637E-4F7D-0408-56E9-32F29DF1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5814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632E9-43D8-5979-E9EF-589F4E694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F9BA1-16C0-2E06-21EF-16F007E5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</a:t>
            </a:r>
            <a:r>
              <a:rPr lang="en-GB" dirty="0"/>
              <a:t>: </a:t>
            </a:r>
            <a:r>
              <a:rPr lang="en-GB" noProof="0" dirty="0"/>
              <a:t>DrawAnalyzer with depth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937273-46A4-60E4-5943-3A61EA78A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100 Games of DrawAnalyzer with depth 2</a:t>
            </a:r>
            <a:endParaRPr lang="en-GB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7BFDE551-261C-EBFF-35BF-2AFC4533D21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805140450"/>
              </p:ext>
            </p:extLst>
          </p:nvPr>
        </p:nvGraphicFramePr>
        <p:xfrm>
          <a:off x="731838" y="2062163"/>
          <a:ext cx="10728318" cy="349535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3427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9731698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35264836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27757554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8203247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77298797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408792292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15928611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90968777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546301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96615226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8668917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35338795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6126366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996182"/>
                    </a:ext>
                  </a:extLst>
                </a:gridCol>
              </a:tblGrid>
              <a:tr h="429443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Round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8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9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10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18</a:t>
                      </a:r>
                    </a:p>
                  </a:txBody>
                  <a:tcPr marL="0" marR="72000" marT="0" marB="0" anchor="ctr"/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19402.21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Winning Hands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Discard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11.69604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Shanten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Time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0.83298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1.77464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2.56912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4.76824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7.80642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9.99863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13.3688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13.7893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16.8931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16.7270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19.9140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19.6917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22.9336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27.5460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18.6651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12.8424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0.40397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Hand is reached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73BABC-9940-9CC8-575C-56600FB4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A9D5-8325-4620-96F6-FB312AC6FB66}" type="datetime1">
              <a:rPr lang="en-GB" noProof="0" smtClean="0"/>
              <a:t>31/07/2025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06CB88-CFE1-9925-5C7C-8E6946D4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5009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A6B81-0036-92EE-0FFF-9C3810FBD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4D7A0-4514-4963-DEDB-4AACF9BE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 Results I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74BD5E3-15B5-447E-7160-EA040C7940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b="1" dirty="0"/>
                  <a:t>Comparison of times</a:t>
                </a:r>
              </a:p>
              <a:p>
                <a:r>
                  <a:rPr lang="en-GB" dirty="0"/>
                  <a:t>The naïve Algorithm takes an average of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3∗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per draw</a:t>
                </a:r>
              </a:p>
              <a:p>
                <a:r>
                  <a:rPr lang="en-GB" dirty="0"/>
                  <a:t>DrawAnalyzer with depth 1 takes an average of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0.3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per draw</a:t>
                </a:r>
              </a:p>
              <a:p>
                <a:r>
                  <a:rPr lang="en-GB" dirty="0"/>
                  <a:t>DrawAnalyzer with depth 2 takes an average of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11.7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per draw</a:t>
                </a:r>
              </a:p>
              <a:p>
                <a:endParaRPr lang="en-GB" dirty="0"/>
              </a:p>
              <a:p>
                <a:r>
                  <a:rPr lang="en-GB" dirty="0"/>
                  <a:t>DrawAnalyzer with depth 1 takes on average 90times longer than the naïve algorithm</a:t>
                </a:r>
              </a:p>
              <a:p>
                <a:r>
                  <a:rPr lang="en-GB" dirty="0"/>
                  <a:t>DrawAnalyzer with depth 2 takes  ~3500times longer than the naïve algorithm on average</a:t>
                </a:r>
              </a:p>
              <a:p>
                <a:endParaRPr lang="en-GB" dirty="0"/>
              </a:p>
              <a:p>
                <a:r>
                  <a:rPr lang="en-GB" dirty="0"/>
                  <a:t>Runtimes tend to be longer the more the game progresses, unless in the last few rounds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74BD5E3-15B5-447E-7160-EA040C7940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84" t="-2133" r="-116" b="-12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D0039F-7866-C8DC-EB44-F3D292C5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C902-160B-4538-99A8-1486892643D4}" type="datetime1">
              <a:rPr lang="en-GB" noProof="0" smtClean="0"/>
              <a:t>31/07/2025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10E24E-2B98-D468-75FE-6B0D1E17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13</a:t>
            </a:fld>
            <a:endParaRPr lang="en-GB" noProof="0" dirty="0"/>
          </a:p>
        </p:txBody>
      </p:sp>
      <p:graphicFrame>
        <p:nvGraphicFramePr>
          <p:cNvPr id="8" name="Bildplatzhalter 7">
            <a:extLst>
              <a:ext uri="{FF2B5EF4-FFF2-40B4-BE49-F238E27FC236}">
                <a16:creationId xmlns:a16="http://schemas.microsoft.com/office/drawing/2014/main" id="{F5FC24AD-BF5C-25E6-27E4-686A0DE0C681}"/>
              </a:ext>
            </a:extLst>
          </p:cNvPr>
          <p:cNvGraphicFramePr>
            <a:graphicFrameLocks noGrp="1"/>
          </p:cNvGraphicFramePr>
          <p:nvPr>
            <p:ph type="pic" sz="quarter" idx="13"/>
          </p:nvPr>
        </p:nvGraphicFramePr>
        <p:xfrm>
          <a:off x="731838" y="1412875"/>
          <a:ext cx="5040312" cy="4859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0582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89600-A073-F903-41E0-076A9C515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72B83-6B32-8FEC-07C2-94D98D87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Comparing Results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80E01B-E2B4-AA6B-39FA-5424D76E3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Winning Hands reached</a:t>
            </a:r>
          </a:p>
          <a:p>
            <a:r>
              <a:rPr lang="en-GB" dirty="0"/>
              <a:t>With the naïve Algorithm ~11% of rounds end in a ready Hand</a:t>
            </a:r>
          </a:p>
          <a:p>
            <a:r>
              <a:rPr lang="en-GB" dirty="0"/>
              <a:t>With the DrawAnalyzer depth 1 ~20% of rounds end in a ready Hand</a:t>
            </a:r>
          </a:p>
          <a:p>
            <a:r>
              <a:rPr lang="en-GB" dirty="0"/>
              <a:t>With the DrawAnalyzer depth 2 ~30% of rounds end in a ready Hand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Improving Shanten</a:t>
            </a:r>
          </a:p>
          <a:p>
            <a:r>
              <a:rPr lang="en-GB" dirty="0"/>
              <a:t>The average </a:t>
            </a:r>
            <a:r>
              <a:rPr lang="en-GB" b="1" i="1" dirty="0"/>
              <a:t>Shanten</a:t>
            </a:r>
            <a:r>
              <a:rPr lang="en-GB" dirty="0"/>
              <a:t> per round improves significantly earlier when using DrawAnalyzer of either depth, which implies faster </a:t>
            </a:r>
            <a:r>
              <a:rPr lang="en-GB" b="1" i="1" dirty="0"/>
              <a:t>winning Hand </a:t>
            </a:r>
            <a:r>
              <a:rPr lang="en-GB" dirty="0"/>
              <a:t>due to better decisions.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BC1AF4-5F12-BCA5-48D3-4EA5CFB6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C902-160B-4538-99A8-1486892643D4}" type="datetime1">
              <a:rPr lang="en-GB" noProof="0" smtClean="0"/>
              <a:t>31/07/2025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B2132C-573F-F8D4-B928-DD570F5F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14</a:t>
            </a:fld>
            <a:endParaRPr lang="en-GB" noProof="0" dirty="0"/>
          </a:p>
        </p:txBody>
      </p:sp>
      <p:graphicFrame>
        <p:nvGraphicFramePr>
          <p:cNvPr id="8" name="Bildplatzhalter 7">
            <a:extLst>
              <a:ext uri="{FF2B5EF4-FFF2-40B4-BE49-F238E27FC236}">
                <a16:creationId xmlns:a16="http://schemas.microsoft.com/office/drawing/2014/main" id="{28351E47-D6D0-1928-41CA-CD5559E52946}"/>
              </a:ext>
            </a:extLst>
          </p:cNvPr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1442385305"/>
              </p:ext>
            </p:extLst>
          </p:nvPr>
        </p:nvGraphicFramePr>
        <p:xfrm>
          <a:off x="731838" y="1412875"/>
          <a:ext cx="5040312" cy="4859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0480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BB84F-6F0A-0A9B-274A-FCD2CC08E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D6810-4EDB-F96A-2490-4B81264E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 Results III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B23DC7-7523-5CAF-1DDF-6619464D0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Ready Hands are reached more consistent</a:t>
            </a:r>
          </a:p>
          <a:p>
            <a:pPr marL="0" indent="0">
              <a:buNone/>
            </a:pPr>
            <a:r>
              <a:rPr lang="en-GB" noProof="0" dirty="0"/>
              <a:t>In this unadjusted Diagram we see that DrawAnalyzer for depth1 clearly outperforms our naïve algorithm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1870E0F8-8A7A-65DE-D46C-2EBCFC315C72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noProof="0" dirty="0"/>
              <a:t>Here we have adjusted the Diagram for DrawAnalyzer with depth 2. We also see a trend here that it would perform significantly better than the other two algorithms.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9333E8-FC93-270B-1C5A-426E1EB5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3C7F-0C5F-4A18-A13A-CAEFDEB56FA0}" type="datetime1">
              <a:rPr lang="en-GB" noProof="0" smtClean="0"/>
              <a:t>31/07/2025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17EEFE-31A4-EB1B-7482-51D63A9D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15</a:t>
            </a:fld>
            <a:endParaRPr lang="en-GB" noProof="0" dirty="0"/>
          </a:p>
        </p:txBody>
      </p:sp>
      <p:graphicFrame>
        <p:nvGraphicFramePr>
          <p:cNvPr id="8" name="Bildplatzhalter 7">
            <a:extLst>
              <a:ext uri="{FF2B5EF4-FFF2-40B4-BE49-F238E27FC236}">
                <a16:creationId xmlns:a16="http://schemas.microsoft.com/office/drawing/2014/main" id="{8DDEDE87-3374-20DA-B723-A5117B66F422}"/>
              </a:ext>
            </a:extLst>
          </p:cNvPr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830093415"/>
              </p:ext>
            </p:extLst>
          </p:nvPr>
        </p:nvGraphicFramePr>
        <p:xfrm>
          <a:off x="731838" y="1412875"/>
          <a:ext cx="5256212" cy="341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Bildplatzhalter 11">
            <a:extLst>
              <a:ext uri="{FF2B5EF4-FFF2-40B4-BE49-F238E27FC236}">
                <a16:creationId xmlns:a16="http://schemas.microsoft.com/office/drawing/2014/main" id="{42DB1755-652E-E878-19FB-164FA6EEDFDC}"/>
              </a:ext>
            </a:extLst>
          </p:cNvPr>
          <p:cNvGraphicFramePr>
            <a:graphicFrameLocks noGrp="1"/>
          </p:cNvGraphicFramePr>
          <p:nvPr>
            <p:ph type="pic" sz="quarter" idx="14"/>
            <p:extLst>
              <p:ext uri="{D42A27DB-BD31-4B8C-83A1-F6EECF244321}">
                <p14:modId xmlns:p14="http://schemas.microsoft.com/office/powerpoint/2010/main" val="2480355665"/>
              </p:ext>
            </p:extLst>
          </p:nvPr>
        </p:nvGraphicFramePr>
        <p:xfrm>
          <a:off x="6203950" y="1412875"/>
          <a:ext cx="5256213" cy="341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29804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690C0-E4BB-50D2-15DD-B334F0863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31094-B90D-32F0-0E79-77B27683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Discussion and 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9135C2-B339-CB63-34F3-AB2827D97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We improve the success rate </a:t>
            </a:r>
            <a:r>
              <a:rPr lang="en-GB" dirty="0"/>
              <a:t>from ~11% to &gt;20% even with depth 1 of DrawAnalyzer practically doubling it at the cost of factor 90 in terms of calculation time</a:t>
            </a:r>
          </a:p>
          <a:p>
            <a:r>
              <a:rPr lang="en-GB" dirty="0"/>
              <a:t>With higher depth of DrawAnalyzer the performance seems to be improved even more; towards 30% success rate but with a cost of roughly factor 3500, which seems to be unproportionate.</a:t>
            </a:r>
          </a:p>
          <a:p>
            <a:r>
              <a:rPr lang="en-GB" dirty="0"/>
              <a:t>We see that the calculation time for DrawAnalyzer improves in the last few rounds because the depth is capped by the remaining tiles on the stack.</a:t>
            </a:r>
          </a:p>
          <a:p>
            <a:r>
              <a:rPr lang="en-GB" b="1" dirty="0"/>
              <a:t>Shanten gets improved earlier </a:t>
            </a:r>
            <a:r>
              <a:rPr lang="en-GB" dirty="0"/>
              <a:t>in the game with both iterations of DrawAnalyzer, which shows that the algorithm constantly performs goal-oriented and makes good decisions throughout the game.</a:t>
            </a:r>
          </a:p>
          <a:p>
            <a:r>
              <a:rPr lang="en-GB" b="1" dirty="0"/>
              <a:t>DrawAnalyzer with depth 1 seems to be the current best solution </a:t>
            </a:r>
            <a:r>
              <a:rPr lang="en-GB" dirty="0"/>
              <a:t>in terms of usability, because the DrawAnalyzer with depth 2 takes to long to calculate.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EB38FA-47C4-7CCF-C36B-41E9A015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31/07/2025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84A70A-73D3-0823-3613-472BCDF3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84524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C819B-8F80-8DFB-35F8-ECDEF0B93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8F1F-E171-CD94-6B99-20DB6DAF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Links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56453F-BB4A-15DD-2A13-9D5B719BA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GitHub Repository</a:t>
            </a:r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https://github.com/adidell01/MahjongOptimization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Image1 / Game Explanation</a:t>
            </a:r>
          </a:p>
          <a:p>
            <a:r>
              <a:rPr lang="en-GB" dirty="0">
                <a:hlinkClick r:id="rId3"/>
              </a:rPr>
              <a:t>https://www.tatlerasia.com/lifestyle/entertainment/hk-mahjong-beginners-guide-how-to-play</a:t>
            </a:r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4091C4-6019-6E38-5250-A162C08E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31/07/2025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BC959F-6B9B-DE2A-7C4B-A675FDFE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886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A0F69-B740-B41F-4998-127A835C8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42CCC-470A-F577-5BAC-4D58D2EC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Problem description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46D21F-21FC-F240-CB61-B6358C466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202055"/>
            <a:ext cx="10728325" cy="4680000"/>
          </a:xfrm>
        </p:spPr>
        <p:txBody>
          <a:bodyPr/>
          <a:lstStyle/>
          <a:p>
            <a:r>
              <a:rPr lang="en-GB" dirty="0"/>
              <a:t>Japanese Mahjong (</a:t>
            </a:r>
            <a:r>
              <a:rPr lang="en-GB" dirty="0" err="1"/>
              <a:t>Richii</a:t>
            </a:r>
            <a:r>
              <a:rPr lang="en-GB" dirty="0"/>
              <a:t> Mahjong) is a very complex game with a lot of rules and mechanics</a:t>
            </a:r>
          </a:p>
          <a:p>
            <a:r>
              <a:rPr lang="en-GB" dirty="0"/>
              <a:t>For the sake of simplicity, </a:t>
            </a:r>
            <a:r>
              <a:rPr lang="en-GB" i="1" dirty="0"/>
              <a:t>we will reduce the game to the following rulesets</a:t>
            </a:r>
            <a:r>
              <a:rPr lang="en-GB" dirty="0"/>
              <a:t>: At the start of the game, we put 14 Tiles aside and the 4 players draw 13 Tiles each. On a players turn, that player draws a Tile and then discards one if he does not have a winning hand yet. A winning hand consists of 4 groups of three Tiles (sequences of the same colour or identical Tiles) and a pair of identical Tiles. </a:t>
            </a:r>
          </a:p>
          <a:p>
            <a:r>
              <a:rPr lang="en-GB" dirty="0"/>
              <a:t>Our </a:t>
            </a:r>
            <a:r>
              <a:rPr lang="en-GB" b="1" dirty="0"/>
              <a:t>goal</a:t>
            </a:r>
            <a:r>
              <a:rPr lang="en-GB" dirty="0"/>
              <a:t>: Given a random Hand consisting of 14 Tiles which all have a colour and a value, find the best Tile to discard and reach a winning hand. </a:t>
            </a:r>
          </a:p>
          <a:p>
            <a:r>
              <a:rPr lang="en-GB" dirty="0"/>
              <a:t>Tiles can either be grouped into Sequences or Groups of equals and when a Tile belongs to multiple groups, we need to decide which grouping is more beneficial for the Hand.</a:t>
            </a:r>
          </a:p>
          <a:p>
            <a:r>
              <a:rPr lang="en-GB" dirty="0"/>
              <a:t>Based on the unknown Tiles in the Stack we would like to take the probability of drawing a certain Tile into consideration</a:t>
            </a:r>
          </a:p>
          <a:p>
            <a:r>
              <a:rPr lang="en-GB" i="1" dirty="0"/>
              <a:t>Our Optimization only covers a part of the real Japanese Mahjong</a:t>
            </a:r>
            <a:r>
              <a:rPr lang="en-GB" dirty="0"/>
              <a:t>, We do not consider things like </a:t>
            </a:r>
            <a:r>
              <a:rPr lang="en-GB" dirty="0" err="1"/>
              <a:t>ron</a:t>
            </a:r>
            <a:r>
              <a:rPr lang="en-GB" dirty="0"/>
              <a:t> (a Player completing their Hand with another's discard) or the other players winning.</a:t>
            </a:r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40141-A597-F6A7-CE8E-3FCBCACC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31/07/2025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91314A-ACF5-1C73-C98B-7930EFC8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7148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90A1B-C05D-14D1-62B5-110AD4180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5563C-3E6C-D8BE-EBA9-7042CDC3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In mathematical Terms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7099067-7F8C-2D5E-8561-292CF37E44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Stack consists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136</m:t>
                    </m:r>
                  </m:oMath>
                </a14:m>
                <a:r>
                  <a:rPr lang="en-GB" dirty="0"/>
                  <a:t> Tiles</a:t>
                </a:r>
              </a:p>
              <a:p>
                <a:r>
                  <a:rPr lang="en-GB" dirty="0"/>
                  <a:t>A Hand consists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GB" dirty="0"/>
                  <a:t> Tiles</a:t>
                </a:r>
              </a:p>
              <a:p>
                <a:r>
                  <a:rPr lang="en-GB" dirty="0"/>
                  <a:t>A Tile is a Tuple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There are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34</m:t>
                    </m:r>
                  </m:oMath>
                </a14:m>
                <a:r>
                  <a:rPr lang="en-GB" dirty="0"/>
                  <a:t> distinct Tiles, all of which are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dirty="0"/>
                  <a:t> times in the Stack</a:t>
                </a:r>
              </a:p>
              <a:p>
                <a:r>
                  <a:rPr lang="en-GB" dirty="0"/>
                  <a:t>Tiles of type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𝑃𝑖𝑛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𝐶h𝑎𝑟𝑎𝑐𝑡𝑒𝑟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𝐵𝑎𝑚𝑏𝑜𝑜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GB" dirty="0"/>
                  <a:t>have values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{1,…,9}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Tiles of type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𝑁𝑜𝑟𝑡h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𝑊𝑒𝑠𝑡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𝑆𝑜𝑢𝑡h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𝐸𝑎𝑠𝑡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𝑅𝑒𝑑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𝐺𝑟𝑒𝑒𝑛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𝑊h𝑖𝑡𝑒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GB" dirty="0"/>
                  <a:t>only have value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{1}</m:t>
                    </m:r>
                  </m:oMath>
                </a14:m>
                <a:endParaRPr lang="en-GB" dirty="0"/>
              </a:p>
              <a:p>
                <a:r>
                  <a:rPr lang="en-GB" b="1" dirty="0"/>
                  <a:t>Shanten </a:t>
                </a:r>
                <a:r>
                  <a:rPr lang="en-GB" dirty="0"/>
                  <a:t>is a positive Integer that denotes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𝑚𝑖𝑛𝑖𝑚𝑎𝑙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𝑒𝑑𝑖𝑡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for a </a:t>
                </a:r>
                <a:r>
                  <a:rPr lang="en-GB" b="1" i="1" dirty="0"/>
                  <a:t>ready Hand</a:t>
                </a:r>
              </a:p>
              <a:p>
                <a:r>
                  <a:rPr lang="en-GB" dirty="0"/>
                  <a:t>A </a:t>
                </a:r>
                <a:r>
                  <a:rPr lang="en-GB" b="1" i="1" dirty="0"/>
                  <a:t>ready Hand</a:t>
                </a:r>
                <a:r>
                  <a:rPr lang="en-GB" dirty="0"/>
                  <a:t> consists of 13 Tiles such that the next draw could complete it to a </a:t>
                </a:r>
                <a:r>
                  <a:rPr lang="en-GB" b="1" i="1" dirty="0"/>
                  <a:t>winning Hand</a:t>
                </a:r>
              </a:p>
              <a:p>
                <a:r>
                  <a:rPr lang="en-GB" dirty="0"/>
                  <a:t>A</a:t>
                </a:r>
                <a:r>
                  <a:rPr lang="en-GB" b="1" i="1" dirty="0"/>
                  <a:t> winning Hand </a:t>
                </a:r>
                <a:r>
                  <a:rPr lang="en-GB" dirty="0"/>
                  <a:t>consists of 14 Tiles such that there are 4 Triples and one Pair</a:t>
                </a:r>
              </a:p>
              <a:p>
                <a:endParaRPr lang="en-GB" dirty="0"/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7099067-7F8C-2D5E-8561-292CF37E44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3" t="-169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D7DB78-30E9-542F-A680-415B84E3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31/07/2025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70E159-8472-7742-D035-073FAB09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3919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00A0B-B3FC-6B44-AF6D-93336C005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0A441-C4BC-FAA2-C750-7DA95BBA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naïve Algorithm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2BED1EA-6888-20A7-1A8D-E0803B84EC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What our naïve Algorithm does: </a:t>
                </a:r>
              </a:p>
              <a:p>
                <a:pPr lvl="1"/>
                <a:r>
                  <a:rPr lang="en-GB" dirty="0"/>
                  <a:t>Check if there are still Tiles in the Stack; if not end the game in a loss</a:t>
                </a:r>
              </a:p>
              <a:p>
                <a:pPr lvl="1"/>
                <a:r>
                  <a:rPr lang="en-GB" dirty="0"/>
                  <a:t>Draw a Tile from the Stack</a:t>
                </a:r>
              </a:p>
              <a:p>
                <a:pPr lvl="1"/>
                <a:r>
                  <a:rPr lang="en-GB" dirty="0"/>
                  <a:t>Calculate Shanten for the current Hand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If Shanten = -1 (a winning Hand); end the game as a win</a:t>
                </a:r>
              </a:p>
              <a:p>
                <a:pPr lvl="1"/>
                <a:r>
                  <a:rPr lang="en-GB" dirty="0"/>
                  <a:t>For all Tiles in our Hand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>
                        <a:latin typeface="Cambria Math" panose="02040503050406030204" pitchFamily="18" charset="0"/>
                      </a:rPr>
                      <m:t>H</m:t>
                    </m:r>
                    <m:r>
                      <a:rPr lang="de-CH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check if they contribute to lowering the current Shanten</a:t>
                </a:r>
              </a:p>
              <a:p>
                <a:pPr lvl="1"/>
                <a:r>
                  <a:rPr lang="en-GB" dirty="0"/>
                  <a:t>Mark those wo do not lower Shanten in the current hand as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𝑝𝑜𝑠𝑠𝑖𝑏𝑙𝑒𝐷𝑖𝑠𝑐𝑎𝑟𝑑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From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𝑝𝑜𝑠𝑠𝑖𝑏𝑙𝑒𝐷𝑖𝑠𝑐𝑎𝑟𝑑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dirty="0"/>
                  <a:t> choose one Tile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dirty="0"/>
                  <a:t> at random and discard it</a:t>
                </a:r>
              </a:p>
              <a:p>
                <a:pPr lvl="1"/>
                <a:r>
                  <a:rPr lang="en-GB" dirty="0"/>
                  <a:t>We end our turn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noProof="0" dirty="0"/>
                  <a:t>This is a </a:t>
                </a:r>
                <a:r>
                  <a:rPr lang="en-GB" b="1" noProof="0" dirty="0"/>
                  <a:t>greedy</a:t>
                </a:r>
                <a:r>
                  <a:rPr lang="en-GB" noProof="0" dirty="0"/>
                  <a:t> algorithm that</a:t>
                </a:r>
                <a:r>
                  <a:rPr lang="en-GB" dirty="0"/>
                  <a:t> uses the knowledge of whether a tile is currently part of Shanten or not to find a discard that for sure does not worsen ones Hand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noProof="0" dirty="0"/>
                  <a:t>. It runs in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CH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14</m:t>
                        </m:r>
                      </m:e>
                    </m:d>
                    <m:r>
                      <a:rPr lang="de-CH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CH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de-CH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endParaRPr lang="en-GB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2BED1EA-6888-20A7-1A8D-E0803B84E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7" t="-1695" r="-45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91EC73-FEAD-DA34-ACC8-C28B7865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31/07/2025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7EE9BC-74C5-02F3-9DEE-9066EE63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921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65083-6F8B-72C6-4AF0-866A4DACA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437D2-0F52-731D-CEF9-00FAB3FE9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DrawAnalyzer Algorithm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8A4FE1D-866E-9D75-C0AD-12FAD5325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What our improved Algorithm does: </a:t>
                </a:r>
              </a:p>
              <a:p>
                <a:pPr lvl="1"/>
                <a:r>
                  <a:rPr lang="en-GB" dirty="0"/>
                  <a:t>Generate a graph of distinct combinations of unordered draws up to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𝑑𝑒𝑝𝑡h</m:t>
                    </m:r>
                  </m:oMath>
                </a14:m>
                <a:r>
                  <a:rPr lang="en-GB" dirty="0"/>
                  <a:t> draws</a:t>
                </a:r>
              </a:p>
              <a:p>
                <a:pPr lvl="1"/>
                <a:r>
                  <a:rPr lang="en-GB" dirty="0"/>
                  <a:t>Use the deepest layer of the graph to find the tile that can be discarded in the most scenarios</a:t>
                </a:r>
              </a:p>
              <a:p>
                <a:pPr marL="266700" lvl="1" indent="0">
                  <a:buNone/>
                </a:pPr>
                <a:endParaRPr lang="en-GB" dirty="0"/>
              </a:p>
              <a:p>
                <a:pPr marL="266700" lvl="1" indent="0">
                  <a:buNone/>
                </a:pPr>
                <a:endParaRPr lang="en-GB" dirty="0"/>
              </a:p>
              <a:p>
                <a:pPr marL="266700" lvl="1" indent="0">
                  <a:buNone/>
                </a:pPr>
                <a:endParaRPr lang="en-GB" dirty="0"/>
              </a:p>
              <a:p>
                <a:pPr marL="266700" lvl="1" indent="0">
                  <a:buNone/>
                </a:pPr>
                <a:r>
                  <a:rPr lang="en-GB" dirty="0"/>
                  <a:t>Our </a:t>
                </a:r>
                <a:r>
                  <a:rPr lang="en-GB" b="1" dirty="0"/>
                  <a:t>goal</a:t>
                </a:r>
                <a:r>
                  <a:rPr lang="en-GB" dirty="0"/>
                  <a:t> is to…</a:t>
                </a:r>
              </a:p>
              <a:p>
                <a:pPr marL="882900" lvl="2" indent="-342900">
                  <a:buFont typeface="+mj-lt"/>
                  <a:buAutoNum type="arabicPeriod"/>
                </a:pPr>
                <a:r>
                  <a:rPr lang="en-GB" dirty="0"/>
                  <a:t>Improve the Win/Game ratio</a:t>
                </a:r>
              </a:p>
              <a:p>
                <a:pPr marL="882900" lvl="2" indent="-342900">
                  <a:buFont typeface="+mj-lt"/>
                  <a:buAutoNum type="arabicPeriod"/>
                </a:pPr>
                <a:r>
                  <a:rPr lang="en-GB" dirty="0"/>
                  <a:t>Improve the reliability of our discard</a:t>
                </a:r>
              </a:p>
              <a:p>
                <a:pPr marL="882900" lvl="2" indent="-342900">
                  <a:buFont typeface="+mj-lt"/>
                  <a:buAutoNum type="arabicPeriod"/>
                </a:pPr>
                <a:r>
                  <a:rPr lang="en-GB" dirty="0"/>
                  <a:t>Limit the average discard time to a maximum of 20s</a:t>
                </a:r>
              </a:p>
              <a:p>
                <a:pPr lvl="2"/>
                <a:endParaRPr lang="en-GB" dirty="0"/>
              </a:p>
              <a:p>
                <a:endParaRPr lang="en-GB" dirty="0"/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8A4FE1D-866E-9D75-C0AD-12FAD5325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7" t="-169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2FC88-7137-4F9D-5DC5-4BAA1B82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31/07/2025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711418-E1E2-A0C9-9526-C38A0A4D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3622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B0E72-90D9-D507-72F8-45A3797F8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06ECE-D365-6173-DBBF-46AA534C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DrawAnalyzer Graph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524B0ED-662A-EDDA-1580-CF3AC8780B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How we build the graph:</a:t>
                </a:r>
              </a:p>
              <a:p>
                <a:pPr lvl="1"/>
                <a:r>
                  <a:rPr lang="en-GB" dirty="0"/>
                  <a:t>Given a depth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:</a:t>
                </a:r>
              </a:p>
              <a:p>
                <a:pPr lvl="1"/>
                <a:r>
                  <a:rPr lang="en-GB" dirty="0"/>
                  <a:t>Generate the first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num>
                          <m:den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GB" dirty="0"/>
                  <a:t> vertices which represent a draw of 1 unique tile and calculate the number of possibilities of drawing that Tile.</a:t>
                </a:r>
              </a:p>
              <a:p>
                <a:pPr lvl="1"/>
                <a:r>
                  <a:rPr lang="en-GB" dirty="0"/>
                  <a:t>Generate the next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34+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2≤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vertices of distinct combinations of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tiles, calculate the number of possibilities of drawing that set of tiles and add an edge from a previous vertex to the new one if the new vertex is a draw order reachable from the previous one</a:t>
                </a:r>
              </a:p>
              <a:p>
                <a:pPr lvl="1"/>
                <a:r>
                  <a:rPr lang="en-GB" dirty="0"/>
                  <a:t>A total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C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34+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num>
                              <m:den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GB" dirty="0"/>
                  <a:t> vertices will thus be generated</a:t>
                </a:r>
              </a:p>
              <a:p>
                <a:pPr lvl="1"/>
                <a:r>
                  <a:rPr lang="en-GB" dirty="0"/>
                  <a:t>Traversing the graph simulates following a draw order</a:t>
                </a:r>
              </a:p>
              <a:p>
                <a:pPr lvl="1"/>
                <a:endParaRPr lang="en-GB" dirty="0"/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524B0ED-662A-EDDA-1580-CF3AC8780B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7" t="-1695" r="-142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6C4148-7BAA-3197-1621-A02EA9B8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31/07/2025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E320C1-4567-4F26-6CDA-083B592E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608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803F8-BD11-18D2-CE16-603FA84CB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232901C3-B0F7-734C-D47E-4973BE4AF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874" y="1408995"/>
            <a:ext cx="5242288" cy="342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56C664-1E1E-E64C-3F2B-4D9CA81D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DrawAnalyzer visualization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6B6D7B-CBC5-440C-A207-95FCC720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Example Graph with depth 2</a:t>
            </a:r>
          </a:p>
          <a:p>
            <a:pPr marL="0" indent="0">
              <a:buNone/>
            </a:pPr>
            <a:r>
              <a:rPr lang="en-GB" noProof="0" dirty="0"/>
              <a:t>The c</a:t>
            </a:r>
            <a:r>
              <a:rPr lang="en-GB" dirty="0" err="1"/>
              <a:t>urrent</a:t>
            </a:r>
            <a:r>
              <a:rPr lang="en-GB" dirty="0"/>
              <a:t> </a:t>
            </a:r>
            <a:r>
              <a:rPr lang="en-GB" dirty="0" err="1"/>
              <a:t>Gamestate</a:t>
            </a:r>
            <a:r>
              <a:rPr lang="en-GB" dirty="0"/>
              <a:t> is connected to all 34 possible Tile-Draws, which in turn are connected to further draws.</a:t>
            </a:r>
            <a:endParaRPr lang="en-GB" noProof="0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674A05C3-2F76-CC6A-9269-3A4EA3A6952B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With some more Detail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Gamestates</a:t>
            </a:r>
            <a:r>
              <a:rPr lang="en-GB" dirty="0"/>
              <a:t> that have had the same draws in a different order are considered as equal but more likely than other states.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55E9C9-AA0E-CABA-A6C8-BA43C8CA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3C7F-0C5F-4A18-A13A-CAEFDEB56FA0}" type="datetime1">
              <a:rPr lang="en-GB" noProof="0" smtClean="0"/>
              <a:t>31/07/2025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D116B1-FCE4-B192-4B4F-F9432852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7</a:t>
            </a:fld>
            <a:endParaRPr lang="en-GB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DA5D595-CF4A-3EC8-FD5F-55E9C8F4C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6" y="1412875"/>
            <a:ext cx="4999113" cy="345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6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72CE8-F4BF-555B-E704-C8FADFC51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F0DCD-755E-1DEE-FA9F-6734186BD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DrawAnalyzer best discard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5BCCEE1-100F-CC87-18CF-1DD3499A8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How we calculate the best discard:</a:t>
                </a:r>
              </a:p>
              <a:p>
                <a:pPr lvl="1"/>
                <a:r>
                  <a:rPr lang="en-GB" dirty="0"/>
                  <a:t>Given our previously generated graph, we iterate over the deepest layer until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&gt;#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𝑑𝑟𝑎𝑤𝑠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GB" noProof="0" dirty="0"/>
                  <a:t>, then we iterate over the first layer to safe computation time</a:t>
                </a:r>
              </a:p>
              <a:p>
                <a:pPr lvl="1"/>
                <a:r>
                  <a:rPr lang="en-GB" dirty="0"/>
                  <a:t>For each vertex, we calculate the number of possibilities for this set of tiles to be drawn</a:t>
                </a:r>
              </a:p>
              <a:p>
                <a:pPr lvl="1"/>
                <a:r>
                  <a:rPr lang="en-GB" dirty="0"/>
                  <a:t>We then </a:t>
                </a:r>
                <a:r>
                  <a:rPr lang="en-GB" b="1" dirty="0"/>
                  <a:t>simulate drawing the tiles </a:t>
                </a:r>
                <a:r>
                  <a:rPr lang="en-GB" dirty="0"/>
                  <a:t>and calculate the </a:t>
                </a:r>
                <a:r>
                  <a:rPr lang="en-GB" dirty="0" err="1"/>
                  <a:t>Shanten</a:t>
                </a:r>
                <a:endParaRPr lang="en-GB" dirty="0"/>
              </a:p>
              <a:p>
                <a:pPr lvl="2"/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noProof="0" dirty="0"/>
                  <a:t> tiles drawn, we generate up to </a:t>
                </a:r>
                <a14:m>
                  <m:oMath xmlns:m="http://schemas.openxmlformats.org/officeDocument/2006/math">
                    <m:r>
                      <a:rPr lang="de-CH" b="0" i="0" noProof="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(14+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 +</m:t>
                    </m:r>
                    <m:sSup>
                      <m:sSupPr>
                        <m:ctrlPr>
                          <a:rPr lang="de-CH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 2(14+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noProof="0" dirty="0"/>
                  <a:t>groups. However, the average will be significantly lower at an estimated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(14+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noProof="0" dirty="0"/>
                  <a:t>.</a:t>
                </a:r>
              </a:p>
              <a:p>
                <a:pPr lvl="2"/>
                <a:r>
                  <a:rPr lang="en-GB" noProof="0" dirty="0"/>
                  <a:t>We then </a:t>
                </a:r>
                <a:r>
                  <a:rPr lang="en-GB" b="1" noProof="0" dirty="0"/>
                  <a:t>generate all possible combinations</a:t>
                </a:r>
                <a:r>
                  <a:rPr lang="en-GB" noProof="0" dirty="0"/>
                  <a:t> of up to 5 groups and 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de-CH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CH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</m:t>
                        </m:r>
                        <m:nary>
                          <m:naryPr>
                            <m:chr m:val="⋂"/>
                            <m:supHide m:val="on"/>
                            <m:ctrlPr>
                              <a:rPr lang="de-CH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de-CH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</m:nary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𝑐𝑜𝑚𝑏</m:t>
                        </m:r>
                      </m:e>
                    </m:d>
                  </m:oMath>
                </a14:m>
                <a:r>
                  <a:rPr lang="en-GB" noProof="0" dirty="0"/>
                  <a:t> </a:t>
                </a:r>
                <a:r>
                  <a:rPr lang="en-GB" dirty="0"/>
                  <a:t>w</a:t>
                </a:r>
                <a:r>
                  <a:rPr lang="en-GB" noProof="0" dirty="0"/>
                  <a:t>here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noProof="0" dirty="0"/>
                  <a:t> is the set of all unique Tiles,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noProof="0" dirty="0"/>
                  <a:t> is the set of sets of unique tiles that form the largest possible groups in the given hand,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noProof="0" dirty="0"/>
                  <a:t> is the set of unique tiles in the hand and comb the possible number of combinations for drawing the set of tiles given by the vertex.</a:t>
                </a:r>
              </a:p>
              <a:p>
                <a:pPr lvl="2"/>
                <a:r>
                  <a:rPr lang="en-GB" noProof="0" dirty="0"/>
                  <a:t>Finally, for each element in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noProof="0" dirty="0"/>
                  <a:t>, we add the value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noProof="0" dirty="0"/>
                  <a:t> to the tile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noProof="0" dirty="0"/>
                  <a:t> of the original hand and discard the tile with the </a:t>
                </a:r>
                <a:r>
                  <a:rPr lang="en-GB" dirty="0"/>
                  <a:t>highest number, thus the one that is discardable in most cases</a:t>
                </a:r>
                <a:endParaRPr lang="en-GB" noProof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5BCCEE1-100F-CC87-18CF-1DD3499A8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7" t="-1695" r="-187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F6BC0D-8195-54F7-1846-E2B07FF7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31/07/2025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40E467-BFFC-053B-7D89-5B4E290A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27079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CCFD2-8FB4-6A31-CC99-C356EAE37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3A469-E174-DB8E-C6FB-47DFC494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we compare the Algorithms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5D3443-44D1-D2AC-84C4-19BEF43DC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How much data</a:t>
            </a:r>
          </a:p>
          <a:p>
            <a:r>
              <a:rPr lang="en-GB" dirty="0"/>
              <a:t>We run 1000 Games on our naïve Algorithm and on DrawAnalyzer with depth 1</a:t>
            </a:r>
          </a:p>
          <a:p>
            <a:r>
              <a:rPr lang="en-GB" dirty="0"/>
              <a:t>We run 100 Games on DrawAnalyzer with depth 2 because it takes significantly longer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Significant measurements</a:t>
            </a:r>
          </a:p>
          <a:p>
            <a:r>
              <a:rPr lang="en-GB" dirty="0"/>
              <a:t>We measure the time it takes to draw per round</a:t>
            </a:r>
          </a:p>
          <a:p>
            <a:r>
              <a:rPr lang="en-GB" dirty="0"/>
              <a:t>We measure the average Shanten per round</a:t>
            </a:r>
          </a:p>
          <a:p>
            <a:r>
              <a:rPr lang="en-GB" dirty="0"/>
              <a:t>We measure in what round a Game is won (if at all)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Machine Specifics</a:t>
            </a:r>
          </a:p>
          <a:p>
            <a:r>
              <a:rPr lang="de-CH" dirty="0"/>
              <a:t>2th Gen Intel(R) Core(TM) i5-12600K (16 CPUs), ~3.7GHz 32GB Ram NVIDIA </a:t>
            </a:r>
            <a:r>
              <a:rPr lang="de-CH" dirty="0" err="1"/>
              <a:t>GeForceRTX</a:t>
            </a:r>
            <a:r>
              <a:rPr lang="de-CH" dirty="0"/>
              <a:t> 2060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C9817E-FDAC-1875-63D6-2D4828B4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31/07/2025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895EF9-9C93-9FFA-C023-CB892C65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05557306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Präsentation3" id="{9C84984C-18ED-5E49-A574-15FF8A3954B8}" vid="{0B390235-9264-874C-ABEB-5D2188FC234E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ETH-Template</Template>
  <TotalTime>0</TotalTime>
  <Words>1854</Words>
  <Application>Microsoft Office PowerPoint</Application>
  <PresentationFormat>Breitbild</PresentationFormat>
  <Paragraphs>407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Symbol</vt:lpstr>
      <vt:lpstr>ETH Zürich</vt:lpstr>
      <vt:lpstr>Graph Optimizer for Japanese Mahjong Tile-Discard-Finder</vt:lpstr>
      <vt:lpstr>Introduction: Problem description</vt:lpstr>
      <vt:lpstr>Introduction: In mathematical Terms</vt:lpstr>
      <vt:lpstr>The naïve Algorithm</vt:lpstr>
      <vt:lpstr>The DrawAnalyzer Algorithm</vt:lpstr>
      <vt:lpstr>The DrawAnalyzer Graph</vt:lpstr>
      <vt:lpstr>DrawAnalyzer visualization</vt:lpstr>
      <vt:lpstr>DrawAnalyzer best discard</vt:lpstr>
      <vt:lpstr>How we compare the Algorithms</vt:lpstr>
      <vt:lpstr>Results: Naïve Algorithm</vt:lpstr>
      <vt:lpstr>Results: DrawAnalyzer with depth 1</vt:lpstr>
      <vt:lpstr>Results: DrawAnalyzer with depth 2</vt:lpstr>
      <vt:lpstr>Comparing Results I</vt:lpstr>
      <vt:lpstr>Comparing Results II</vt:lpstr>
      <vt:lpstr>Comparing Results III</vt:lpstr>
      <vt:lpstr>Discussion and Conclusion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Lyrer  Jarvi</dc:creator>
  <cp:lastModifiedBy>Adil Sadikovic</cp:lastModifiedBy>
  <cp:revision>23</cp:revision>
  <dcterms:created xsi:type="dcterms:W3CDTF">2025-06-26T09:20:12Z</dcterms:created>
  <dcterms:modified xsi:type="dcterms:W3CDTF">2025-07-31T13:33:58Z</dcterms:modified>
</cp:coreProperties>
</file>