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E4A4F9-DA45-4341-939D-11A86AF8E4D1}">
          <p14:sldIdLst>
            <p14:sldId id="258"/>
            <p14:sldId id="257"/>
          </p14:sldIdLst>
        </p14:section>
        <p14:section name="statecharts Hierarchy" id="{D0B257A3-BA31-9443-BE06-15F39A41378E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F8"/>
    <a:srgbClr val="5BC4FF"/>
    <a:srgbClr val="9753C2"/>
    <a:srgbClr val="631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3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938ACD-9E3C-E344-953D-16A12B072FE6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F796B-18E7-A145-87A5-6B50548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lachg\Dropbox\MOOC - מיכל גורדון\לוגואים\weizmann-logo.png">
            <a:extLst>
              <a:ext uri="{FF2B5EF4-FFF2-40B4-BE49-F238E27FC236}">
                <a16:creationId xmlns:a16="http://schemas.microsoft.com/office/drawing/2014/main" id="{6C1D355D-98D2-4102-BFB3-89FD7276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67" y="2430002"/>
            <a:ext cx="4863128" cy="17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ilachg\Dropbox\MOOC - מיכל גורדון\לוגואים\hit_LogoE.fw.png">
            <a:extLst>
              <a:ext uri="{FF2B5EF4-FFF2-40B4-BE49-F238E27FC236}">
                <a16:creationId xmlns:a16="http://schemas.microsoft.com/office/drawing/2014/main" id="{6EEC5D95-534C-40D8-A7B5-EA204032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72" y="2300801"/>
            <a:ext cx="3560676" cy="18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E29B4634-23FC-4C39-A4AD-8944EC0A6933}"/>
              </a:ext>
            </a:extLst>
          </p:cNvPr>
          <p:cNvSpPr/>
          <p:nvPr/>
        </p:nvSpPr>
        <p:spPr bwMode="auto">
          <a:xfrm>
            <a:off x="6247497" y="2430003"/>
            <a:ext cx="47197" cy="17643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60904" tIns="30452" rIns="60904" bIns="30452" numCol="1" rtlCol="1" anchor="t" anchorCtr="0" compatLnSpc="1">
            <a:prstTxWarp prst="textNoShape">
              <a:avLst/>
            </a:prstTxWarp>
          </a:bodyPr>
          <a:lstStyle/>
          <a:p>
            <a:pPr algn="ctr" defTabSz="608990" fontAlgn="base">
              <a:spcBef>
                <a:spcPct val="0"/>
              </a:spcBef>
              <a:spcAft>
                <a:spcPct val="0"/>
              </a:spcAft>
            </a:pPr>
            <a:endParaRPr lang="he-IL" sz="1199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F7-C13A-1149-B686-DF8D816E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1740561"/>
            <a:ext cx="8239760" cy="2421464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50800" dist="50800" dir="5400000" algn="ctr" rotWithShape="0">
                    <a:schemeClr val="bg1">
                      <a:alpha val="80000"/>
                    </a:schemeClr>
                  </a:outerShdw>
                  <a:reflection stA="32000" endPos="65000" dist="50800" dir="5400000" sy="-100000" algn="bl" rotWithShape="0"/>
                </a:effectLst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live sequence charts</a:t>
            </a:r>
          </a:p>
        </p:txBody>
      </p:sp>
    </p:spTree>
    <p:extLst>
      <p:ext uri="{BB962C8B-B14F-4D97-AF65-F5344CB8AC3E}">
        <p14:creationId xmlns:p14="http://schemas.microsoft.com/office/powerpoint/2010/main" val="9071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53A609-F7AA-5444-B295-4EF95B8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Behavioral requirements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95BEA-1949-A547-B6AB-4B289F23F4BC}"/>
              </a:ext>
            </a:extLst>
          </p:cNvPr>
          <p:cNvSpPr txBox="1"/>
          <p:nvPr/>
        </p:nvSpPr>
        <p:spPr>
          <a:xfrm>
            <a:off x="325119" y="2553674"/>
            <a:ext cx="1077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says</a:t>
            </a:r>
            <a:r>
              <a:rPr lang="he-IL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”Cook”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must first open the window and then make a meal.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”Do laundry”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does your laundry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”Clean”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must first close the window and then start to clean.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”Playlist”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plays music.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”Silent”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silences the music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9C6DE-956B-8144-83B9-E85434A3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65" y="4363530"/>
            <a:ext cx="2075935" cy="24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4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E0C72-1A72-8546-85D3-FC7293CC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Controlled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B00F0-A5B8-734F-B6D4-1A64276BAEE0}"/>
              </a:ext>
            </a:extLst>
          </p:cNvPr>
          <p:cNvSpPr txBox="1"/>
          <p:nvPr/>
        </p:nvSpPr>
        <p:spPr>
          <a:xfrm>
            <a:off x="371075" y="2454932"/>
            <a:ext cx="1194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latinLnBrk="0" hangingPunct="1"/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says_cook to the robot and the robot open the window, the robot make a meal.</a:t>
            </a:r>
          </a:p>
          <a:p>
            <a:pPr defTabSz="914400" eaLnBrk="1" latinLnBrk="0" hangingPunct="1"/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defTabSz="914400" eaLnBrk="1" latinLnBrk="0" hangingPunct="1"/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defTabSz="914400" eaLnBrk="1" latinLnBrk="0" hangingPunct="1"/>
            <a:r>
              <a:rPr lang="en-US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robot make a meal and the user says_playlist to the robot, the robot play music.</a:t>
            </a:r>
          </a:p>
          <a:p>
            <a:pPr defTabSz="914400" eaLnBrk="1" latinLnBrk="0" hangingPunct="1"/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defTabSz="914400" eaLnBrk="1" latinLnBrk="0" hangingPunct="1"/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latin typeface="Bangla MN" pitchFamily="2" charset="0"/>
                <a:cs typeface="Bangla MN" pitchFamily="2" charset="0"/>
              </a:rPr>
              <a:t>Forbidden lsc:</a:t>
            </a:r>
            <a:endParaRPr lang="he-IL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says_cook to the robot and the robot open the window and the robot make a meal, the robot must never     clean.</a:t>
            </a:r>
          </a:p>
          <a:p>
            <a:pPr defTabSz="914400" eaLnBrk="1" latinLnBrk="0" hangingPunct="1"/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337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257984-B3CE-7041-A4D5-0E7D2022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Lsc diagrams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AB93F-DCA5-1249-A72A-9F375512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08" y="1829942"/>
            <a:ext cx="8502920" cy="47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9312C7-2398-2E43-B132-A66E03D9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Forbidden lsc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EC9C2-1FA4-C741-8212-27BA0348BF24}"/>
              </a:ext>
            </a:extLst>
          </p:cNvPr>
          <p:cNvSpPr txBox="1"/>
          <p:nvPr/>
        </p:nvSpPr>
        <p:spPr>
          <a:xfrm>
            <a:off x="3441657" y="2426833"/>
            <a:ext cx="808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says_cook to the robot and the robot open the window and the robot make a meal, the robot must never clean.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5414C1-4233-CB49-B923-12EE99B9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60" y="4009343"/>
            <a:ext cx="4065440" cy="28486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03260-F85F-5F4F-8FDC-E4CB6D58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1" y="1859280"/>
            <a:ext cx="2896870" cy="48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D4A98B-2FCB-4543-ADD4-801C2796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How implemented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659E3-52E2-4B46-A4F9-9EEA373545AF}"/>
              </a:ext>
            </a:extLst>
          </p:cNvPr>
          <p:cNvSpPr txBox="1"/>
          <p:nvPr/>
        </p:nvSpPr>
        <p:spPr>
          <a:xfrm>
            <a:off x="201476" y="2499314"/>
            <a:ext cx="11756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Which sentences in Q2 did you create, which couldn’t you? What was the reason?</a:t>
            </a:r>
            <a:endParaRPr lang="he-IL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created the following sentences: The user tells the robot to make him a meal, the robot first opens the window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(so that the smell comes out of the house) and then cooks for him.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the next sentence, the robot cooks and at any given time the user can say to the robot "playlist”.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robot's sensors receive the user's voice and as a result, it plays music while he cooks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(or execute any other home task).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”When the robot is in a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‘sit’ 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and half an hour has passed, it will transit into 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‘asleep’ 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state”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sentence was more difficult to program in LSC’s, since this is a situation which depends on time and not based on user’s commands.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didn’t try the others sentences, because I wanted to use unification in the LSC’s diagrams.</a:t>
            </a:r>
          </a:p>
        </p:txBody>
      </p:sp>
    </p:spTree>
    <p:extLst>
      <p:ext uri="{BB962C8B-B14F-4D97-AF65-F5344CB8AC3E}">
        <p14:creationId xmlns:p14="http://schemas.microsoft.com/office/powerpoint/2010/main" val="86202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D923CC-BDD2-B94D-AC13-153CDEA2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680720"/>
            <a:ext cx="10131425" cy="145626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C88C-00FA-6747-A370-F2756C49057E}"/>
              </a:ext>
            </a:extLst>
          </p:cNvPr>
          <p:cNvSpPr txBox="1"/>
          <p:nvPr/>
        </p:nvSpPr>
        <p:spPr>
          <a:xfrm>
            <a:off x="401318" y="2417985"/>
            <a:ext cx="10627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Since I did the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whole project on my own, I learned both the theoretical and the technical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parts by myself.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online learning has it’s downsides, but generally I liked the fact we can pause and rewind the lectures.</a:t>
            </a:r>
          </a:p>
          <a:p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feel that learning the new languages taught me how to characterize a technological product and the thinking process behind it.</a:t>
            </a:r>
          </a:p>
          <a:p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51361-F6A7-934E-A0F5-7C07DEEA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0" y="5461000"/>
            <a:ext cx="1854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8F18DB-0EF9-EA46-9646-ACDF160D5D7E}"/>
              </a:ext>
            </a:extLst>
          </p:cNvPr>
          <p:cNvSpPr/>
          <p:nvPr/>
        </p:nvSpPr>
        <p:spPr>
          <a:xfrm>
            <a:off x="2187146" y="172995"/>
            <a:ext cx="7463481" cy="13592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090B9-A4D9-2244-B7B0-60465C39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" y="2290120"/>
            <a:ext cx="10496213" cy="4382530"/>
          </a:xfrm>
        </p:spPr>
        <p:txBody>
          <a:bodyPr/>
          <a:lstStyle/>
          <a:p>
            <a:pPr rtl="1"/>
            <a:r>
              <a:rPr lang="en-US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ea typeface="Krungthep" panose="02000400000000000000" pitchFamily="2" charset="-34"/>
                <a:cs typeface="Bangla MN" pitchFamily="2" charset="0"/>
              </a:rPr>
              <a:t>Student Name: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ea typeface="Krungthep" panose="02000400000000000000" pitchFamily="2" charset="-34"/>
                <a:cs typeface="Bangla MN" pitchFamily="2" charset="0"/>
              </a:rPr>
              <a:t>adi dereviani</a:t>
            </a:r>
            <a:br>
              <a:rPr lang="en-US" b="1" dirty="0">
                <a:solidFill>
                  <a:schemeClr val="bg1"/>
                </a:solidFill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</a:br>
            <a:r>
              <a:rPr lang="en-US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  <a:t>id: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  <a:t> 305674731</a:t>
            </a:r>
            <a:br>
              <a:rPr lang="en-US" b="1" dirty="0">
                <a:solidFill>
                  <a:schemeClr val="bg1"/>
                </a:solidFill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</a:br>
            <a:r>
              <a:rPr lang="en-US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  <a:t>Department: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  <a:reflection blurRad="6350" stA="14000" endPos="45500" dir="5400000" sy="-100000" algn="bl" rotWithShape="0"/>
                </a:effectLst>
                <a:latin typeface="Bangla MN" pitchFamily="2" charset="0"/>
                <a:cs typeface="Bangla MN" pitchFamily="2" charset="0"/>
              </a:rPr>
              <a:t>Computer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DDCE6-D7E9-9F4B-B026-4ABA50AC090C}"/>
              </a:ext>
            </a:extLst>
          </p:cNvPr>
          <p:cNvSpPr txBox="1"/>
          <p:nvPr/>
        </p:nvSpPr>
        <p:spPr>
          <a:xfrm>
            <a:off x="8889571" y="1320624"/>
            <a:ext cx="341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ea typeface="Krungthep" panose="02000400000000000000" pitchFamily="2" charset="-34"/>
                <a:cs typeface="Bangla MN" pitchFamily="2" charset="0"/>
              </a:rPr>
              <a:t> With Dr. Michal Gordon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AF307-0F15-524A-A2BF-6AA73FFB0000}"/>
              </a:ext>
            </a:extLst>
          </p:cNvPr>
          <p:cNvSpPr/>
          <p:nvPr/>
        </p:nvSpPr>
        <p:spPr>
          <a:xfrm>
            <a:off x="1902940" y="489627"/>
            <a:ext cx="8114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5BC4FF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a MN" pitchFamily="2" charset="0"/>
                <a:cs typeface="Bangla MN" pitchFamily="2" charset="0"/>
              </a:rPr>
              <a:t>Programming for Everyone: </a:t>
            </a:r>
            <a:br>
              <a:rPr lang="en-US" sz="2400" b="1" dirty="0">
                <a:ln>
                  <a:solidFill>
                    <a:srgbClr val="5BC4FF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a MN" pitchFamily="2" charset="0"/>
                <a:cs typeface="Bangla MN" pitchFamily="2" charset="0"/>
              </a:rPr>
            </a:br>
            <a:r>
              <a:rPr lang="en-US" sz="2400" b="1" dirty="0">
                <a:ln>
                  <a:solidFill>
                    <a:srgbClr val="5BC4FF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a MN" pitchFamily="2" charset="0"/>
                <a:cs typeface="Bangla MN" pitchFamily="2" charset="0"/>
              </a:rPr>
              <a:t>An Introduction to Visual Languages</a:t>
            </a:r>
            <a:endParaRPr lang="he-IL" sz="2400" b="1" dirty="0">
              <a:ln>
                <a:solidFill>
                  <a:srgbClr val="5BC4FF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4F7-C13A-1149-B686-DF8D816E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48" y="1486561"/>
            <a:ext cx="9980579" cy="2421464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50800" dist="50800" dir="5400000" algn="ctr" rotWithShape="0">
                    <a:schemeClr val="bg1">
                      <a:alpha val="80000"/>
                    </a:schemeClr>
                  </a:outerShdw>
                  <a:reflection stA="32000" endPos="65000" dist="50800" dir="5400000" sy="-100000" algn="bl" rotWithShape="0"/>
                </a:effectLst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Personal Assistant Robot</a:t>
            </a:r>
          </a:p>
        </p:txBody>
      </p:sp>
    </p:spTree>
    <p:extLst>
      <p:ext uri="{BB962C8B-B14F-4D97-AF65-F5344CB8AC3E}">
        <p14:creationId xmlns:p14="http://schemas.microsoft.com/office/powerpoint/2010/main" val="3880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440-4862-4943-89DE-0C53A521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4" y="582066"/>
            <a:ext cx="10131425" cy="1456267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06DD-895E-C642-B130-A5029823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" y="1310199"/>
            <a:ext cx="12695273" cy="222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Robotic personal assistant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is a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robot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 that helps you with day-to-day household tasks, making your life easier.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Although many of such tasks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 also be done by humans, there are potential qualitative benefits in using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robots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3968E-E6BE-D641-A178-AB88B35A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71" y="3721620"/>
            <a:ext cx="4708190" cy="3136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B77C1F-6FF6-A849-929D-D811ECC0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914" y="3720246"/>
            <a:ext cx="2872086" cy="31377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A5AB85-3D67-7E47-BFAE-4B473DFC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20246"/>
            <a:ext cx="2801566" cy="31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CA2081-E5D4-6E4E-BEE1-6210D888ACB8}"/>
              </a:ext>
            </a:extLst>
          </p:cNvPr>
          <p:cNvSpPr txBox="1"/>
          <p:nvPr/>
        </p:nvSpPr>
        <p:spPr>
          <a:xfrm>
            <a:off x="230660" y="2020152"/>
            <a:ext cx="32868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r>
              <a:rPr lang="en-US" sz="2400" b="1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”awake”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”asleep”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”sit”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“in action”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“clean”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“cook”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The user says ”do laundry”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“playlist”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user says “quiet”</a:t>
            </a:r>
          </a:p>
          <a:p>
            <a:endParaRPr lang="en-US" sz="2000" b="1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1BDC0DD-76D6-9E40-9830-9C451298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4957"/>
            <a:ext cx="15773400" cy="1398719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 Inputs &amp; Outputs</a:t>
            </a:r>
            <a:endParaRPr lang="he-IL" dirty="0">
              <a:solidFill>
                <a:schemeClr val="bg1">
                  <a:lumMod val="95000"/>
                  <a:lumOff val="5000"/>
                </a:schemeClr>
              </a:solidFill>
              <a:latin typeface="Bangla M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E478E-71C0-C346-B1F7-4E9655D51F92}"/>
              </a:ext>
            </a:extLst>
          </p:cNvPr>
          <p:cNvSpPr txBox="1"/>
          <p:nvPr/>
        </p:nvSpPr>
        <p:spPr>
          <a:xfrm>
            <a:off x="9161814" y="1748303"/>
            <a:ext cx="31949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internal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// Voice</a:t>
            </a:r>
            <a:r>
              <a:rPr lang="he-IL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Sensors </a:t>
            </a:r>
            <a:endParaRPr lang="he-IL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SayAwake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SayAsleep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SaySit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SayInAction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SayClean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SayCook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SayDoLaundry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SayPlaylist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SayQuiet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//triggered events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TaskCompleted</a:t>
            </a: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  <a:r>
              <a:rPr lang="en-US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Preparation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EF7AB-5393-6743-979B-84E58E00852F}"/>
              </a:ext>
            </a:extLst>
          </p:cNvPr>
          <p:cNvSpPr txBox="1"/>
          <p:nvPr/>
        </p:nvSpPr>
        <p:spPr>
          <a:xfrm>
            <a:off x="3900582" y="2032468"/>
            <a:ext cx="52612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r>
              <a:rPr lang="en-US" sz="2400" b="1" dirty="0">
                <a:solidFill>
                  <a:srgbClr val="0300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wakes up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goes to sleep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sits down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is preparing to execute some action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cleans what the user requests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make a meal.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do laundry.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plays music.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silences the music.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71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902B-45AB-0948-A28E-0E26B52C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7244"/>
            <a:ext cx="10131425" cy="1456267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Example of Reactivity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C65C3-FDE3-9A44-8E6E-8B860858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7" y="3295792"/>
            <a:ext cx="11800702" cy="3728100"/>
          </a:xfrm>
        </p:spPr>
        <p:txBody>
          <a:bodyPr/>
          <a:lstStyle/>
          <a:p>
            <a:r>
              <a:rPr lang="en-US" sz="2000" b="1" i="1" u="sng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States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has two states: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Awake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Asleep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within the ‘Awake’ state there are two states: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action /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Sit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the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’in action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’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state, the robot can be in</a:t>
            </a:r>
            <a:r>
              <a:rPr lang="he-IL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orthogonal states: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‘music’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‘operations’.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000" b="1" i="1" u="sng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Transitions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Switching from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‘sit’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to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‘in action’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Switching from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‘No tasks’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to a state of doing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‘home tasks’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such as: cleaning, cooking or do laundry.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Switching from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‘Silent’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to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‘Play a song’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659E0-0A4D-0943-BF05-7B4550E32D06}"/>
              </a:ext>
            </a:extLst>
          </p:cNvPr>
          <p:cNvSpPr txBox="1"/>
          <p:nvPr/>
        </p:nvSpPr>
        <p:spPr>
          <a:xfrm>
            <a:off x="214742" y="1754889"/>
            <a:ext cx="1545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Personal assistant Robot </a:t>
            </a:r>
            <a:r>
              <a:rPr lang="en-US" dirty="0">
                <a:solidFill>
                  <a:srgbClr val="0070C0"/>
                </a:solidFill>
              </a:rPr>
              <a:t>is a reactive system which can understand user’s voice, interpret user’s commands to actions and</a:t>
            </a:r>
          </a:p>
          <a:p>
            <a:r>
              <a:rPr lang="en-US" dirty="0">
                <a:solidFill>
                  <a:srgbClr val="0070C0"/>
                </a:solidFill>
              </a:rPr>
              <a:t>execute a few commands in parallel. </a:t>
            </a:r>
          </a:p>
          <a:p>
            <a:r>
              <a:rPr lang="en-US" dirty="0">
                <a:solidFill>
                  <a:srgbClr val="0070C0"/>
                </a:solidFill>
              </a:rPr>
              <a:t>He has sensors that help him understand the environment as if he were a real person</a:t>
            </a:r>
            <a:r>
              <a:rPr lang="he-IL" dirty="0">
                <a:solidFill>
                  <a:srgbClr val="0070C0"/>
                </a:solidFill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For example, you could tell the robot to clean up and at the same time play music for you</a:t>
            </a:r>
            <a:r>
              <a:rPr lang="he-IL" b="1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B874B-830A-6D41-926F-4EABD127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53" y="2095463"/>
            <a:ext cx="2194047" cy="198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45836-B190-5548-BCB7-E379FFB521C9}"/>
              </a:ext>
            </a:extLst>
          </p:cNvPr>
          <p:cNvSpPr txBox="1"/>
          <p:nvPr/>
        </p:nvSpPr>
        <p:spPr>
          <a:xfrm>
            <a:off x="94048" y="3233490"/>
            <a:ext cx="865371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Here are a few examples of some states and transitions in the statecharts</a:t>
            </a:r>
            <a:r>
              <a:rPr lang="he-IL" sz="2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75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7D1-1F09-E643-B8E6-6B4C9258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ngla MN" pitchFamily="2" charset="0"/>
                <a:cs typeface="Bangla MN" pitchFamily="2" charset="0"/>
              </a:rPr>
              <a:t>Specification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B96B-A091-154D-987B-83F252C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438400"/>
            <a:ext cx="14660880" cy="420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</a:t>
            </a:r>
            <a:r>
              <a:rPr lang="en-US" sz="17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says</a:t>
            </a:r>
            <a:r>
              <a:rPr lang="he-IL" sz="17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”Cook”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must first open the window and then make a meal.</a:t>
            </a: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asks the robot to sit,</a:t>
            </a:r>
            <a:r>
              <a:rPr lang="he-IL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must be in a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‘no tasks’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state.</a:t>
            </a:r>
          </a:p>
          <a:p>
            <a:pPr marL="0" indent="0">
              <a:buNone/>
            </a:pPr>
            <a:r>
              <a:rPr lang="he-IL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”Playlist”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</a:t>
            </a:r>
            <a:r>
              <a:rPr lang="he-IL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plays music</a:t>
            </a:r>
            <a:r>
              <a:rPr lang="he-IL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he-IL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”Silent”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silences the music. </a:t>
            </a: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</a:t>
            </a:r>
            <a:r>
              <a:rPr lang="he-IL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”Do laundry”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does your laundry</a:t>
            </a:r>
            <a:r>
              <a:rPr lang="he-IL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sz="17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he-IL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cannot play or silent the music while it is in a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‘sit’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state.</a:t>
            </a:r>
            <a:endParaRPr lang="he-IL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”Clean”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must first close the window and then start to clean.</a:t>
            </a: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robot is in a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‘sit’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and half an hour has passed, it will transit into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‘asleep’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state.</a:t>
            </a:r>
          </a:p>
          <a:p>
            <a:pPr marL="0" indent="0">
              <a:buNone/>
            </a:pPr>
            <a:r>
              <a:rPr lang="en-US" sz="1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9.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the user says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”Asleep”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robot will enter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‘asleep’ 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 only if it’s current state is </a:t>
            </a:r>
            <a:r>
              <a:rPr lang="en-US" sz="1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‘sit’</a:t>
            </a:r>
            <a:r>
              <a:rPr lang="en-US" sz="17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he-IL" sz="17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0ADB4-B4EF-AA48-8F1B-8228433B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76" y="0"/>
            <a:ext cx="19305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4EF3-3D2C-4F40-A86C-7990F4E7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rtl="1"/>
            <a:r>
              <a:rPr lang="en-US" b="1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The Statecharts</a:t>
            </a:r>
            <a:endParaRPr lang="en-US" dirty="0">
              <a:solidFill>
                <a:schemeClr val="bg1"/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C15592-3D0D-A349-AD21-DFBB1A9FDEE0}"/>
              </a:ext>
            </a:extLst>
          </p:cNvPr>
          <p:cNvSpPr txBox="1"/>
          <p:nvPr/>
        </p:nvSpPr>
        <p:spPr>
          <a:xfrm>
            <a:off x="9089290" y="3066299"/>
            <a:ext cx="3102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can be seen that the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personal assistant Robot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has two main states: ‘Awake’ or ‘Asleep’. </a:t>
            </a:r>
          </a:p>
          <a:p>
            <a:pPr rtl="1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Within the state of awake, there are two states: </a:t>
            </a:r>
          </a:p>
          <a:p>
            <a:pPr rtl="1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‘in action’ and ‘sit’.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53889-8545-2F4F-B02D-0C143354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" y="2065867"/>
            <a:ext cx="8949447" cy="45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5BC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22B2C-C18C-4946-A5DC-1C99E67E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44" y="3922370"/>
            <a:ext cx="2120656" cy="2935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D37A8B-C2FA-5F48-A05D-B328749C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7" y="135979"/>
            <a:ext cx="9883302" cy="50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6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{1CF7C539-F140-5A43-9F3E-2773A54796AB}tf16401378</Template>
  <TotalTime>31697</TotalTime>
  <Words>1027</Words>
  <Application>Microsoft Macintosh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Bangla MN</vt:lpstr>
      <vt:lpstr>Calibri</vt:lpstr>
      <vt:lpstr>Calibri Light</vt:lpstr>
      <vt:lpstr>Krungthep</vt:lpstr>
      <vt:lpstr>Times New Roman</vt:lpstr>
      <vt:lpstr>Celestial</vt:lpstr>
      <vt:lpstr>PowerPoint Presentation</vt:lpstr>
      <vt:lpstr>Student Name: adi dereviani id: 305674731 Department: Computer Science</vt:lpstr>
      <vt:lpstr>Personal Assistant Robot</vt:lpstr>
      <vt:lpstr>introduction</vt:lpstr>
      <vt:lpstr> Inputs &amp; Outputs</vt:lpstr>
      <vt:lpstr>Example of Reactivity</vt:lpstr>
      <vt:lpstr>Specification</vt:lpstr>
      <vt:lpstr>The Statecharts</vt:lpstr>
      <vt:lpstr>PowerPoint Presentation</vt:lpstr>
      <vt:lpstr>live sequence charts</vt:lpstr>
      <vt:lpstr>Behavioral requirements</vt:lpstr>
      <vt:lpstr>Controlled language</vt:lpstr>
      <vt:lpstr>Lsc diagrams</vt:lpstr>
      <vt:lpstr>Forbidden lsc</vt:lpstr>
      <vt:lpstr>How implemented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244</cp:revision>
  <dcterms:created xsi:type="dcterms:W3CDTF">2020-08-29T10:55:10Z</dcterms:created>
  <dcterms:modified xsi:type="dcterms:W3CDTF">2020-09-24T16:33:54Z</dcterms:modified>
</cp:coreProperties>
</file>