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omorrow Bold" charset="1" panose="00000000000000000000"/>
      <p:regular r:id="rId17"/>
    </p:embeddedFont>
    <p:embeddedFont>
      <p:font typeface="Tomorrow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659125"/>
            <a:ext cx="8319046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Loan Default Prediction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29485" y="4367808"/>
            <a:ext cx="9445526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This presentation explores predicting loan defaults using machine learning. We will classify applicants to identify default risk, leveraging the Loan Prediction Problem dataset from Kaggle.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6813054"/>
            <a:ext cx="9445526" cy="176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By  :- Devansh Rai </a:t>
            </a:r>
          </a:p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            Devansh Jadon </a:t>
            </a:r>
          </a:p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            Jahnavi Singh</a:t>
            </a:r>
          </a:p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            Mahi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5201096"/>
            <a:ext cx="98250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Project Goal and Objectives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6540847"/>
            <a:ext cx="637878" cy="637877"/>
            <a:chOff x="0" y="0"/>
            <a:chExt cx="850503" cy="8505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1098575" y="6593979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" t="0" r="-23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3632" y="6619131"/>
            <a:ext cx="427687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Goal: Accurate Prediction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7598866"/>
            <a:ext cx="427687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Precisely predict loan default probability.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44866" y="6540847"/>
            <a:ext cx="637878" cy="637877"/>
            <a:chOff x="0" y="0"/>
            <a:chExt cx="850503" cy="850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Freeform 15" id="15" descr="preencoded.png"/>
          <p:cNvSpPr/>
          <p:nvPr/>
        </p:nvSpPr>
        <p:spPr>
          <a:xfrm flipH="false" flipV="false" rot="0">
            <a:off x="6651204" y="6593979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2" y="0"/>
                </a:lnTo>
                <a:lnTo>
                  <a:pt x="425202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3" t="0" r="-233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466260" y="6619131"/>
            <a:ext cx="427687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Build &amp; Evaluate Models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66260" y="7598866"/>
            <a:ext cx="427687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Develop and compare classification models.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097494" y="6540847"/>
            <a:ext cx="637877" cy="637877"/>
            <a:chOff x="0" y="0"/>
            <a:chExt cx="850503" cy="8505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Freeform 20" id="20" descr="preencoded.png"/>
          <p:cNvSpPr/>
          <p:nvPr/>
        </p:nvSpPr>
        <p:spPr>
          <a:xfrm flipH="false" flipV="false" rot="0">
            <a:off x="12203831" y="6593979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t="0" r="-233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018889" y="6619131"/>
            <a:ext cx="4021039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Visualize Key 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18889" y="7155954"/>
            <a:ext cx="427687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Illustrate features impacting default risk.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673392"/>
            <a:ext cx="11180861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Data Overview and Preparation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315149"/>
            <a:ext cx="4318546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Data Source &amp; Variables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627638"/>
            <a:ext cx="780588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Kaggle's Loan Prediction Problem dataset includes loan amount, credit history, and income.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4315149"/>
            <a:ext cx="4239220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Cleaning &amp; Engineering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5627638"/>
            <a:ext cx="780588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We will impute missing values and create new, relevant features as needed.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-1" y="260300"/>
            <a:ext cx="18288000" cy="2604939"/>
          </a:xfrm>
          <a:custGeom>
            <a:avLst/>
            <a:gdLst/>
            <a:ahLst/>
            <a:cxnLst/>
            <a:rect r="r" b="b" t="t" l="l"/>
            <a:pathLst>
              <a:path h="2604939" w="18288000">
                <a:moveTo>
                  <a:pt x="0" y="0"/>
                </a:moveTo>
                <a:lnTo>
                  <a:pt x="18288000" y="0"/>
                </a:lnTo>
                <a:lnTo>
                  <a:pt x="18288000" y="2604939"/>
                </a:lnTo>
                <a:lnTo>
                  <a:pt x="0" y="2604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8" t="0" r="-88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9257" y="2749154"/>
            <a:ext cx="10344596" cy="67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40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Methodology: Classification Algorithms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729257" y="4143375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7" r="0" b="-7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83742" y="4323160"/>
            <a:ext cx="2604939" cy="35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Logistic Regression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83742" y="4735562"/>
            <a:ext cx="1547500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Our baseline model.</a:t>
            </a:r>
          </a:p>
        </p:txBody>
      </p:sp>
      <p:sp>
        <p:nvSpPr>
          <p:cNvPr name="Freeform 11" id="11" descr="preencoded.png"/>
          <p:cNvSpPr/>
          <p:nvPr/>
        </p:nvSpPr>
        <p:spPr>
          <a:xfrm flipH="false" flipV="false" rot="0">
            <a:off x="729257" y="5393680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7" r="0" b="-7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83742" y="5573465"/>
            <a:ext cx="2604939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Decision Trees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83742" y="5985867"/>
            <a:ext cx="1547500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Interpretable for understanding.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729257" y="6643985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7" r="0" b="-77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83742" y="6823770"/>
            <a:ext cx="2604939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Random Forest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83742" y="7236172"/>
            <a:ext cx="1547500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Ensemble method for accuracy.</a:t>
            </a:r>
          </a:p>
        </p:txBody>
      </p:sp>
      <p:sp>
        <p:nvSpPr>
          <p:cNvPr name="Freeform 17" id="17" descr="preencoded.png"/>
          <p:cNvSpPr/>
          <p:nvPr/>
        </p:nvSpPr>
        <p:spPr>
          <a:xfrm flipH="false" flipV="false" rot="0">
            <a:off x="729257" y="7894290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7" r="0" b="-7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83742" y="8074075"/>
            <a:ext cx="2604939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XGBoost/LightGBM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83742" y="8486477"/>
            <a:ext cx="1547500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Gradient boosting for complex patterns.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9257" y="9312325"/>
            <a:ext cx="1682948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Data will be split into 80% training and 20% testing sets. K-fold cross-validation will ensure model generalization.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28951"/>
            <a:ext cx="8990111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Model Evaluation Metrics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6300639"/>
            <a:ext cx="5245447" cy="2540943"/>
            <a:chOff x="0" y="0"/>
            <a:chExt cx="6993930" cy="3387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94017" cy="3387979"/>
            </a:xfrm>
            <a:custGeom>
              <a:avLst/>
              <a:gdLst/>
              <a:ahLst/>
              <a:cxnLst/>
              <a:rect r="r" b="b" t="t" l="l"/>
              <a:pathLst>
                <a:path h="3387979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3331210"/>
                  </a:lnTo>
                  <a:cubicBezTo>
                    <a:pt x="6994017" y="3362579"/>
                    <a:pt x="6968617" y="3387979"/>
                    <a:pt x="6937248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75755" y="656510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Accuracy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755" y="7101929"/>
            <a:ext cx="4678412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Overall correctness of predictions.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21202" y="6300639"/>
            <a:ext cx="5245447" cy="2540943"/>
            <a:chOff x="0" y="0"/>
            <a:chExt cx="6993930" cy="33879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994017" cy="3387979"/>
            </a:xfrm>
            <a:custGeom>
              <a:avLst/>
              <a:gdLst/>
              <a:ahLst/>
              <a:cxnLst/>
              <a:rect r="r" b="b" t="t" l="l"/>
              <a:pathLst>
                <a:path h="3387979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3331210"/>
                  </a:lnTo>
                  <a:cubicBezTo>
                    <a:pt x="6994017" y="3362579"/>
                    <a:pt x="6968617" y="3387979"/>
                    <a:pt x="6937248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804720" y="656510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Precision &amp; Recall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04720" y="7101929"/>
            <a:ext cx="4678412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Accuracy of positive predictions and ability to identify all actual positives.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50166" y="6300639"/>
            <a:ext cx="5245447" cy="2540943"/>
            <a:chOff x="0" y="0"/>
            <a:chExt cx="6993930" cy="33879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94017" cy="3387979"/>
            </a:xfrm>
            <a:custGeom>
              <a:avLst/>
              <a:gdLst/>
              <a:ahLst/>
              <a:cxnLst/>
              <a:rect r="r" b="b" t="t" l="l"/>
              <a:pathLst>
                <a:path h="3387979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3331210"/>
                  </a:lnTo>
                  <a:cubicBezTo>
                    <a:pt x="6994017" y="3362579"/>
                    <a:pt x="6968617" y="3387979"/>
                    <a:pt x="6937248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333685" y="6281589"/>
            <a:ext cx="3676055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F1-score &amp; AUC-ROC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33685" y="7101929"/>
            <a:ext cx="4678413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Harmonic mean of precision/recall and area under the curve.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535311"/>
            <a:ext cx="8065294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Decision Tree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1570" y="3671293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Visualizing 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208115"/>
            <a:ext cx="4873378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Sample decision tree visualization.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 descr="preencoded.png"/>
          <p:cNvSpPr/>
          <p:nvPr/>
        </p:nvSpPr>
        <p:spPr>
          <a:xfrm flipH="false" flipV="false" rot="0">
            <a:off x="7519541" y="4192489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0" t="0" r="-23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422237" y="3671293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Interpreting Rules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22237" y="4208115"/>
            <a:ext cx="487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Rules like loan amount &lt; $50K.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 descr="preencoded.png"/>
          <p:cNvSpPr/>
          <p:nvPr/>
        </p:nvSpPr>
        <p:spPr>
          <a:xfrm flipH="false" flipV="false" rot="0">
            <a:off x="10344001" y="4192489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0" t="0" r="-23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422237" y="6067276"/>
            <a:ext cx="4142929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Identifying Key Factors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2237" y="7273826"/>
            <a:ext cx="487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Pinpointing factors for default.</a:t>
            </a:r>
          </a:p>
        </p:txBody>
      </p:sp>
      <p:sp>
        <p:nvSpPr>
          <p:cNvPr name="Freeform 17" id="17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 descr="preencoded.png"/>
          <p:cNvSpPr/>
          <p:nvPr/>
        </p:nvSpPr>
        <p:spPr>
          <a:xfrm flipH="false" flipV="false" rot="0">
            <a:off x="10344001" y="7016949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0" t="0" r="-23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21570" y="651018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Tuning Parameters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2238" y="7047011"/>
            <a:ext cx="4873378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Adjusting tree depth and complexity.</a:t>
            </a:r>
          </a:p>
        </p:txBody>
      </p:sp>
      <p:sp>
        <p:nvSpPr>
          <p:cNvPr name="Freeform 21" id="21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2" id="22" descr="preencoded.png"/>
          <p:cNvSpPr/>
          <p:nvPr/>
        </p:nvSpPr>
        <p:spPr>
          <a:xfrm flipH="false" flipV="false" rot="0">
            <a:off x="7519541" y="7016949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0" t="0" r="-23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70172" y="507504"/>
            <a:ext cx="8079432" cy="61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3749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Feature Importance Visualization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890926" y="526554"/>
            <a:ext cx="16947654" cy="9490621"/>
          </a:xfrm>
          <a:custGeom>
            <a:avLst/>
            <a:gdLst/>
            <a:ahLst/>
            <a:cxnLst/>
            <a:rect r="r" b="b" t="t" l="l"/>
            <a:pathLst>
              <a:path h="9490621" w="16947654">
                <a:moveTo>
                  <a:pt x="0" y="0"/>
                </a:moveTo>
                <a:lnTo>
                  <a:pt x="16947654" y="0"/>
                </a:lnTo>
                <a:lnTo>
                  <a:pt x="16947654" y="9490621"/>
                </a:lnTo>
                <a:lnTo>
                  <a:pt x="0" y="9490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" t="0" r="-1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0172" y="11166276"/>
            <a:ext cx="16947654" cy="35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The bar chart shows feature importances. Credit history, income, and loan amount are top factors. Understanding their impact reveals positive or negative correlation with default risk.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089124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D1D1B"/>
                </a:solidFill>
                <a:latin typeface="Tomorrow Bold"/>
                <a:ea typeface="Tomorrow Bold"/>
                <a:cs typeface="Tomorrow Bold"/>
                <a:sym typeface="Tomorrow Bold"/>
              </a:rPr>
              <a:t>Conclusion and Key Findings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50237" y="3314849"/>
            <a:ext cx="212526" cy="1066651"/>
            <a:chOff x="0" y="0"/>
            <a:chExt cx="283368" cy="14222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3464" cy="1422273"/>
            </a:xfrm>
            <a:custGeom>
              <a:avLst/>
              <a:gdLst/>
              <a:ahLst/>
              <a:cxnLst/>
              <a:rect r="r" b="b" t="t" l="l"/>
              <a:pathLst>
                <a:path h="1422273" w="283464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226695" y="0"/>
                  </a:lnTo>
                  <a:cubicBezTo>
                    <a:pt x="258064" y="0"/>
                    <a:pt x="283464" y="25400"/>
                    <a:pt x="283464" y="56769"/>
                  </a:cubicBezTo>
                  <a:lnTo>
                    <a:pt x="283464" y="1365504"/>
                  </a:lnTo>
                  <a:cubicBezTo>
                    <a:pt x="283464" y="1396873"/>
                    <a:pt x="258064" y="1422273"/>
                    <a:pt x="226695" y="1422273"/>
                  </a:cubicBezTo>
                  <a:lnTo>
                    <a:pt x="56769" y="1422273"/>
                  </a:lnTo>
                  <a:cubicBezTo>
                    <a:pt x="25400" y="1422273"/>
                    <a:pt x="0" y="1396873"/>
                    <a:pt x="0" y="1365504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452842" y="3180160"/>
            <a:ext cx="5431929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Model Performance Summary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87966" y="3944689"/>
            <a:ext cx="8807797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Overall high accuracy and precision in predictions.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275439" y="4665017"/>
            <a:ext cx="212526" cy="1066651"/>
            <a:chOff x="0" y="0"/>
            <a:chExt cx="283368" cy="14222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3464" cy="1422273"/>
            </a:xfrm>
            <a:custGeom>
              <a:avLst/>
              <a:gdLst/>
              <a:ahLst/>
              <a:cxnLst/>
              <a:rect r="r" b="b" t="t" l="l"/>
              <a:pathLst>
                <a:path h="1422273" w="283464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226695" y="0"/>
                  </a:lnTo>
                  <a:cubicBezTo>
                    <a:pt x="258064" y="0"/>
                    <a:pt x="283464" y="25400"/>
                    <a:pt x="283464" y="56769"/>
                  </a:cubicBezTo>
                  <a:lnTo>
                    <a:pt x="283464" y="1365504"/>
                  </a:lnTo>
                  <a:cubicBezTo>
                    <a:pt x="283464" y="1396873"/>
                    <a:pt x="258064" y="1422273"/>
                    <a:pt x="226695" y="1422273"/>
                  </a:cubicBezTo>
                  <a:lnTo>
                    <a:pt x="56769" y="1422273"/>
                  </a:lnTo>
                  <a:cubicBezTo>
                    <a:pt x="25400" y="1422273"/>
                    <a:pt x="0" y="1396873"/>
                    <a:pt x="0" y="1365504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913167" y="4645967"/>
            <a:ext cx="446990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Key Influencing 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13316" y="5409604"/>
            <a:ext cx="8382595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Credit history and income are critical indicators.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700790" y="6015186"/>
            <a:ext cx="212526" cy="1066651"/>
            <a:chOff x="0" y="0"/>
            <a:chExt cx="283368" cy="14222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3464" cy="1422273"/>
            </a:xfrm>
            <a:custGeom>
              <a:avLst/>
              <a:gdLst/>
              <a:ahLst/>
              <a:cxnLst/>
              <a:rect r="r" b="b" t="t" l="l"/>
              <a:pathLst>
                <a:path h="1422273" w="283464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226695" y="0"/>
                  </a:lnTo>
                  <a:cubicBezTo>
                    <a:pt x="258064" y="0"/>
                    <a:pt x="283464" y="25400"/>
                    <a:pt x="283464" y="56769"/>
                  </a:cubicBezTo>
                  <a:lnTo>
                    <a:pt x="283464" y="1365504"/>
                  </a:lnTo>
                  <a:cubicBezTo>
                    <a:pt x="283464" y="1396873"/>
                    <a:pt x="258064" y="1422273"/>
                    <a:pt x="226695" y="1422273"/>
                  </a:cubicBezTo>
                  <a:lnTo>
                    <a:pt x="56769" y="1422273"/>
                  </a:lnTo>
                  <a:cubicBezTo>
                    <a:pt x="25400" y="1422273"/>
                    <a:pt x="0" y="1396873"/>
                    <a:pt x="0" y="1365504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338519" y="5774680"/>
            <a:ext cx="4943475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Loan Approval Implications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04449" y="6541442"/>
            <a:ext cx="7957245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Improved risk assessment for lenders.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126141" y="7365355"/>
            <a:ext cx="212526" cy="1520279"/>
            <a:chOff x="0" y="0"/>
            <a:chExt cx="283368" cy="20270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3464" cy="2027047"/>
            </a:xfrm>
            <a:custGeom>
              <a:avLst/>
              <a:gdLst/>
              <a:ahLst/>
              <a:cxnLst/>
              <a:rect r="r" b="b" t="t" l="l"/>
              <a:pathLst>
                <a:path h="2027047" w="283464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226695" y="0"/>
                  </a:lnTo>
                  <a:cubicBezTo>
                    <a:pt x="258064" y="0"/>
                    <a:pt x="283464" y="25400"/>
                    <a:pt x="283464" y="56769"/>
                  </a:cubicBezTo>
                  <a:lnTo>
                    <a:pt x="283464" y="1970278"/>
                  </a:lnTo>
                  <a:cubicBezTo>
                    <a:pt x="283464" y="2001647"/>
                    <a:pt x="258064" y="2027047"/>
                    <a:pt x="226695" y="2027047"/>
                  </a:cubicBezTo>
                  <a:lnTo>
                    <a:pt x="56769" y="2027047"/>
                  </a:lnTo>
                  <a:cubicBezTo>
                    <a:pt x="25400" y="2027047"/>
                    <a:pt x="0" y="2001647"/>
                    <a:pt x="0" y="1970278"/>
                  </a:cubicBezTo>
                  <a:close/>
                </a:path>
              </a:pathLst>
            </a:custGeom>
            <a:solidFill>
              <a:srgbClr val="F0EAE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763869" y="7346305"/>
            <a:ext cx="4120902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61615C"/>
                </a:solidFill>
                <a:latin typeface="Tomorrow Bold"/>
                <a:ea typeface="Tomorrow Bold"/>
                <a:cs typeface="Tomorrow Bold"/>
                <a:sym typeface="Tomorrow Bold"/>
              </a:rPr>
              <a:t>Further Improvements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63870" y="8255794"/>
            <a:ext cx="753189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More data and advanced algorithms can enhance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DAGonQYsgog</dc:identifier>
  <dcterms:modified xsi:type="dcterms:W3CDTF">2011-08-01T06:04:30Z</dcterms:modified>
  <cp:revision>1</cp:revision>
  <dc:title>Untitled.pptx</dc:title>
</cp:coreProperties>
</file>