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8" r:id="rId7"/>
    <p:sldId id="267" r:id="rId8"/>
    <p:sldId id="260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/>
    <p:restoredTop sz="94792"/>
  </p:normalViewPr>
  <p:slideViewPr>
    <p:cSldViewPr snapToGrid="0" snapToObjects="1">
      <p:cViewPr>
        <p:scale>
          <a:sx n="100" d="100"/>
          <a:sy n="100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166A4-0414-4542-A66B-F9E99032B335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01F89-3FE1-3F40-86F8-A4FB8CC681A6}">
      <dgm:prSet phldrT="[Text]" custT="1"/>
      <dgm:spPr/>
      <dgm:t>
        <a:bodyPr/>
        <a:lstStyle/>
        <a:p>
          <a:r>
            <a:rPr lang="en-US" sz="2000" dirty="0" smtClean="0"/>
            <a:t>Tasks</a:t>
          </a:r>
          <a:endParaRPr lang="en-US" sz="2000" dirty="0"/>
        </a:p>
      </dgm:t>
    </dgm:pt>
    <dgm:pt modelId="{725231AB-2E22-7944-8451-D16DBEB73CFE}" type="parTrans" cxnId="{EE94704C-AADA-3F47-BBD8-59364BB87001}">
      <dgm:prSet/>
      <dgm:spPr/>
      <dgm:t>
        <a:bodyPr/>
        <a:lstStyle/>
        <a:p>
          <a:endParaRPr lang="en-US" sz="2000"/>
        </a:p>
      </dgm:t>
    </dgm:pt>
    <dgm:pt modelId="{98909C4C-11BC-5245-9F08-880F1C4343C1}" type="sibTrans" cxnId="{EE94704C-AADA-3F47-BBD8-59364BB87001}">
      <dgm:prSet/>
      <dgm:spPr/>
      <dgm:t>
        <a:bodyPr/>
        <a:lstStyle/>
        <a:p>
          <a:endParaRPr lang="en-US" sz="2000"/>
        </a:p>
      </dgm:t>
    </dgm:pt>
    <dgm:pt modelId="{DB7A535B-30E4-E24F-A630-1CCAC7C963A1}">
      <dgm:prSet phldrT="[Text]" custT="1"/>
      <dgm:spPr/>
      <dgm:t>
        <a:bodyPr/>
        <a:lstStyle/>
        <a:p>
          <a:r>
            <a:rPr lang="en-US" sz="2000" dirty="0" smtClean="0"/>
            <a:t>Performance</a:t>
          </a:r>
          <a:endParaRPr lang="en-US" sz="2000" dirty="0"/>
        </a:p>
      </dgm:t>
    </dgm:pt>
    <dgm:pt modelId="{6DC50510-0031-5846-A575-80C88C7E8396}" type="parTrans" cxnId="{F90048E8-549C-DC46-9A5B-57CF3FB5B688}">
      <dgm:prSet/>
      <dgm:spPr/>
      <dgm:t>
        <a:bodyPr/>
        <a:lstStyle/>
        <a:p>
          <a:endParaRPr lang="en-US" sz="2000"/>
        </a:p>
      </dgm:t>
    </dgm:pt>
    <dgm:pt modelId="{D83F713D-27AE-5248-8616-14E3D23BEEA9}" type="sibTrans" cxnId="{F90048E8-549C-DC46-9A5B-57CF3FB5B688}">
      <dgm:prSet/>
      <dgm:spPr/>
      <dgm:t>
        <a:bodyPr/>
        <a:lstStyle/>
        <a:p>
          <a:endParaRPr lang="en-US" sz="2000"/>
        </a:p>
      </dgm:t>
    </dgm:pt>
    <dgm:pt modelId="{6224A27C-20DA-B243-B38E-73A9AE38E11C}">
      <dgm:prSet phldrT="[Text]" custT="1"/>
      <dgm:spPr/>
      <dgm:t>
        <a:bodyPr/>
        <a:lstStyle/>
        <a:p>
          <a:r>
            <a:rPr lang="en-US" sz="2000" dirty="0" smtClean="0"/>
            <a:t>Experience</a:t>
          </a:r>
          <a:endParaRPr lang="en-US" sz="2000" dirty="0"/>
        </a:p>
      </dgm:t>
    </dgm:pt>
    <dgm:pt modelId="{FF7536E5-D149-0046-8555-3CEE56BB9DBC}" type="parTrans" cxnId="{B7619F08-C78F-1D43-9194-2CCF00FA5CA6}">
      <dgm:prSet/>
      <dgm:spPr/>
      <dgm:t>
        <a:bodyPr/>
        <a:lstStyle/>
        <a:p>
          <a:endParaRPr lang="en-US" sz="2000"/>
        </a:p>
      </dgm:t>
    </dgm:pt>
    <dgm:pt modelId="{D44E38C4-5E3F-8549-8255-622482629DAA}" type="sibTrans" cxnId="{B7619F08-C78F-1D43-9194-2CCF00FA5CA6}">
      <dgm:prSet/>
      <dgm:spPr/>
      <dgm:t>
        <a:bodyPr/>
        <a:lstStyle/>
        <a:p>
          <a:endParaRPr lang="en-US" sz="2000"/>
        </a:p>
      </dgm:t>
    </dgm:pt>
    <dgm:pt modelId="{1F816C5E-2EB5-284C-9B29-140C62E07795}" type="pres">
      <dgm:prSet presAssocID="{A2E166A4-0414-4542-A66B-F9E99032B3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542982-0FD4-B048-81ED-B6934B03EDD6}" type="pres">
      <dgm:prSet presAssocID="{99601F89-3FE1-3F40-86F8-A4FB8CC681A6}" presName="dummy" presStyleCnt="0"/>
      <dgm:spPr/>
    </dgm:pt>
    <dgm:pt modelId="{D49822A6-8E00-3D47-9104-FA1606ECEDFE}" type="pres">
      <dgm:prSet presAssocID="{99601F89-3FE1-3F40-86F8-A4FB8CC681A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D3EF9-70D5-9045-ADE5-F1722CDC1151}" type="pres">
      <dgm:prSet presAssocID="{98909C4C-11BC-5245-9F08-880F1C4343C1}" presName="sibTrans" presStyleLbl="node1" presStyleIdx="0" presStyleCnt="3"/>
      <dgm:spPr/>
      <dgm:t>
        <a:bodyPr/>
        <a:lstStyle/>
        <a:p>
          <a:endParaRPr lang="en-US"/>
        </a:p>
      </dgm:t>
    </dgm:pt>
    <dgm:pt modelId="{DDC96BAF-AFA4-0E40-97C6-402F7B6624E3}" type="pres">
      <dgm:prSet presAssocID="{DB7A535B-30E4-E24F-A630-1CCAC7C963A1}" presName="dummy" presStyleCnt="0"/>
      <dgm:spPr/>
    </dgm:pt>
    <dgm:pt modelId="{A107D914-285D-F549-97F3-16A9601408AF}" type="pres">
      <dgm:prSet presAssocID="{DB7A535B-30E4-E24F-A630-1CCAC7C963A1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2F3B2-CDBC-7B42-B4C8-1C57EE2D3B2E}" type="pres">
      <dgm:prSet presAssocID="{D83F713D-27AE-5248-8616-14E3D23BEEA9}" presName="sibTrans" presStyleLbl="node1" presStyleIdx="1" presStyleCnt="3" custScaleX="84143" custScaleY="88615" custLinFactNeighborX="-4056"/>
      <dgm:spPr/>
      <dgm:t>
        <a:bodyPr/>
        <a:lstStyle/>
        <a:p>
          <a:endParaRPr lang="en-US"/>
        </a:p>
      </dgm:t>
    </dgm:pt>
    <dgm:pt modelId="{B31657D7-0E31-8F45-9FFA-63F80D9A9333}" type="pres">
      <dgm:prSet presAssocID="{6224A27C-20DA-B243-B38E-73A9AE38E11C}" presName="dummy" presStyleCnt="0"/>
      <dgm:spPr/>
    </dgm:pt>
    <dgm:pt modelId="{ABC9BA2D-BCA6-B249-A24A-C44AE7D95EA4}" type="pres">
      <dgm:prSet presAssocID="{6224A27C-20DA-B243-B38E-73A9AE38E11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BAA1E-5B93-A747-9311-53025E8EEC9A}" type="pres">
      <dgm:prSet presAssocID="{D44E38C4-5E3F-8549-8255-622482629DAA}" presName="sibTrans" presStyleLbl="node1" presStyleIdx="2" presStyleCnt="3" custScaleX="98476" custScaleY="98067"/>
      <dgm:spPr/>
      <dgm:t>
        <a:bodyPr/>
        <a:lstStyle/>
        <a:p>
          <a:endParaRPr lang="en-US"/>
        </a:p>
      </dgm:t>
    </dgm:pt>
  </dgm:ptLst>
  <dgm:cxnLst>
    <dgm:cxn modelId="{EE94704C-AADA-3F47-BBD8-59364BB87001}" srcId="{A2E166A4-0414-4542-A66B-F9E99032B335}" destId="{99601F89-3FE1-3F40-86F8-A4FB8CC681A6}" srcOrd="0" destOrd="0" parTransId="{725231AB-2E22-7944-8451-D16DBEB73CFE}" sibTransId="{98909C4C-11BC-5245-9F08-880F1C4343C1}"/>
    <dgm:cxn modelId="{2C0CC563-3B06-C843-887F-B819FF26437D}" type="presOf" srcId="{98909C4C-11BC-5245-9F08-880F1C4343C1}" destId="{C3FD3EF9-70D5-9045-ADE5-F1722CDC1151}" srcOrd="0" destOrd="0" presId="urn:microsoft.com/office/officeart/2005/8/layout/cycle1"/>
    <dgm:cxn modelId="{578C341E-420C-C748-9717-90477C2E3E0D}" type="presOf" srcId="{D44E38C4-5E3F-8549-8255-622482629DAA}" destId="{384BAA1E-5B93-A747-9311-53025E8EEC9A}" srcOrd="0" destOrd="0" presId="urn:microsoft.com/office/officeart/2005/8/layout/cycle1"/>
    <dgm:cxn modelId="{BE97092E-7E8A-6C46-8DE2-3B3962C5ECC1}" type="presOf" srcId="{D83F713D-27AE-5248-8616-14E3D23BEEA9}" destId="{78A2F3B2-CDBC-7B42-B4C8-1C57EE2D3B2E}" srcOrd="0" destOrd="0" presId="urn:microsoft.com/office/officeart/2005/8/layout/cycle1"/>
    <dgm:cxn modelId="{B9038F33-B1B9-424B-BA16-F2CB5AA79AD1}" type="presOf" srcId="{6224A27C-20DA-B243-B38E-73A9AE38E11C}" destId="{ABC9BA2D-BCA6-B249-A24A-C44AE7D95EA4}" srcOrd="0" destOrd="0" presId="urn:microsoft.com/office/officeart/2005/8/layout/cycle1"/>
    <dgm:cxn modelId="{B3C651E7-7E15-7045-A360-08C9B824999F}" type="presOf" srcId="{99601F89-3FE1-3F40-86F8-A4FB8CC681A6}" destId="{D49822A6-8E00-3D47-9104-FA1606ECEDFE}" srcOrd="0" destOrd="0" presId="urn:microsoft.com/office/officeart/2005/8/layout/cycle1"/>
    <dgm:cxn modelId="{F90048E8-549C-DC46-9A5B-57CF3FB5B688}" srcId="{A2E166A4-0414-4542-A66B-F9E99032B335}" destId="{DB7A535B-30E4-E24F-A630-1CCAC7C963A1}" srcOrd="1" destOrd="0" parTransId="{6DC50510-0031-5846-A575-80C88C7E8396}" sibTransId="{D83F713D-27AE-5248-8616-14E3D23BEEA9}"/>
    <dgm:cxn modelId="{BF15B54A-82DB-DC4D-B529-4A2241A69C85}" type="presOf" srcId="{A2E166A4-0414-4542-A66B-F9E99032B335}" destId="{1F816C5E-2EB5-284C-9B29-140C62E07795}" srcOrd="0" destOrd="0" presId="urn:microsoft.com/office/officeart/2005/8/layout/cycle1"/>
    <dgm:cxn modelId="{2FB900B9-DDD2-D842-A958-AA03A6ABB655}" type="presOf" srcId="{DB7A535B-30E4-E24F-A630-1CCAC7C963A1}" destId="{A107D914-285D-F549-97F3-16A9601408AF}" srcOrd="0" destOrd="0" presId="urn:microsoft.com/office/officeart/2005/8/layout/cycle1"/>
    <dgm:cxn modelId="{B7619F08-C78F-1D43-9194-2CCF00FA5CA6}" srcId="{A2E166A4-0414-4542-A66B-F9E99032B335}" destId="{6224A27C-20DA-B243-B38E-73A9AE38E11C}" srcOrd="2" destOrd="0" parTransId="{FF7536E5-D149-0046-8555-3CEE56BB9DBC}" sibTransId="{D44E38C4-5E3F-8549-8255-622482629DAA}"/>
    <dgm:cxn modelId="{8DB33394-CEC0-5C45-A95C-21DC2D896A60}" type="presParOf" srcId="{1F816C5E-2EB5-284C-9B29-140C62E07795}" destId="{8A542982-0FD4-B048-81ED-B6934B03EDD6}" srcOrd="0" destOrd="0" presId="urn:microsoft.com/office/officeart/2005/8/layout/cycle1"/>
    <dgm:cxn modelId="{771148C5-4176-7040-81BF-28B7E4E7E5A4}" type="presParOf" srcId="{1F816C5E-2EB5-284C-9B29-140C62E07795}" destId="{D49822A6-8E00-3D47-9104-FA1606ECEDFE}" srcOrd="1" destOrd="0" presId="urn:microsoft.com/office/officeart/2005/8/layout/cycle1"/>
    <dgm:cxn modelId="{CF1CC533-B265-8845-AD8A-EAF83EA483D8}" type="presParOf" srcId="{1F816C5E-2EB5-284C-9B29-140C62E07795}" destId="{C3FD3EF9-70D5-9045-ADE5-F1722CDC1151}" srcOrd="2" destOrd="0" presId="urn:microsoft.com/office/officeart/2005/8/layout/cycle1"/>
    <dgm:cxn modelId="{0BBF1291-12C3-0F4B-BC92-783E97E5201B}" type="presParOf" srcId="{1F816C5E-2EB5-284C-9B29-140C62E07795}" destId="{DDC96BAF-AFA4-0E40-97C6-402F7B6624E3}" srcOrd="3" destOrd="0" presId="urn:microsoft.com/office/officeart/2005/8/layout/cycle1"/>
    <dgm:cxn modelId="{1324EE5C-A71B-A347-9FFA-C0CF183F6DEB}" type="presParOf" srcId="{1F816C5E-2EB5-284C-9B29-140C62E07795}" destId="{A107D914-285D-F549-97F3-16A9601408AF}" srcOrd="4" destOrd="0" presId="urn:microsoft.com/office/officeart/2005/8/layout/cycle1"/>
    <dgm:cxn modelId="{6E1EFCE8-1E24-F849-AE38-9914B87D7207}" type="presParOf" srcId="{1F816C5E-2EB5-284C-9B29-140C62E07795}" destId="{78A2F3B2-CDBC-7B42-B4C8-1C57EE2D3B2E}" srcOrd="5" destOrd="0" presId="urn:microsoft.com/office/officeart/2005/8/layout/cycle1"/>
    <dgm:cxn modelId="{21A68A30-8F2A-5A47-B108-FC99BB0A0B33}" type="presParOf" srcId="{1F816C5E-2EB5-284C-9B29-140C62E07795}" destId="{B31657D7-0E31-8F45-9FFA-63F80D9A9333}" srcOrd="6" destOrd="0" presId="urn:microsoft.com/office/officeart/2005/8/layout/cycle1"/>
    <dgm:cxn modelId="{98D4714E-C1EC-0042-82FD-E7725F91D80C}" type="presParOf" srcId="{1F816C5E-2EB5-284C-9B29-140C62E07795}" destId="{ABC9BA2D-BCA6-B249-A24A-C44AE7D95EA4}" srcOrd="7" destOrd="0" presId="urn:microsoft.com/office/officeart/2005/8/layout/cycle1"/>
    <dgm:cxn modelId="{D8673BD7-ABB2-0048-B0E0-0FED4C30E06E}" type="presParOf" srcId="{1F816C5E-2EB5-284C-9B29-140C62E07795}" destId="{384BAA1E-5B93-A747-9311-53025E8EEC9A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822A6-8E00-3D47-9104-FA1606ECEDFE}">
      <dsp:nvSpPr>
        <dsp:cNvPr id="0" name=""/>
        <dsp:cNvSpPr/>
      </dsp:nvSpPr>
      <dsp:spPr>
        <a:xfrm>
          <a:off x="2560500" y="277032"/>
          <a:ext cx="1410745" cy="1410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Tasks</a:t>
          </a:r>
          <a:endParaRPr lang="en-US" sz="2000" kern="1200" dirty="0"/>
        </a:p>
      </dsp:txBody>
      <dsp:txXfrm>
        <a:off x="2560500" y="277032"/>
        <a:ext cx="1410745" cy="1410745"/>
      </dsp:txXfrm>
    </dsp:sp>
    <dsp:sp modelId="{C3FD3EF9-70D5-9045-ADE5-F1722CDC1151}">
      <dsp:nvSpPr>
        <dsp:cNvPr id="0" name=""/>
        <dsp:cNvSpPr/>
      </dsp:nvSpPr>
      <dsp:spPr>
        <a:xfrm>
          <a:off x="409562" y="-1106"/>
          <a:ext cx="3338008" cy="3338008"/>
        </a:xfrm>
        <a:prstGeom prst="circularArrow">
          <a:avLst>
            <a:gd name="adj1" fmla="val 8241"/>
            <a:gd name="adj2" fmla="val 575507"/>
            <a:gd name="adj3" fmla="val 2966646"/>
            <a:gd name="adj4" fmla="val 49853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07D914-285D-F549-97F3-16A9601408AF}">
      <dsp:nvSpPr>
        <dsp:cNvPr id="0" name=""/>
        <dsp:cNvSpPr/>
      </dsp:nvSpPr>
      <dsp:spPr>
        <a:xfrm>
          <a:off x="1373193" y="2333509"/>
          <a:ext cx="1410745" cy="1410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Performance</a:t>
          </a:r>
          <a:endParaRPr lang="en-US" sz="2000" kern="1200" dirty="0"/>
        </a:p>
      </dsp:txBody>
      <dsp:txXfrm>
        <a:off x="1373193" y="2333509"/>
        <a:ext cx="1410745" cy="1410745"/>
      </dsp:txXfrm>
    </dsp:sp>
    <dsp:sp modelId="{78A2F3B2-CDBC-7B42-B4C8-1C57EE2D3B2E}">
      <dsp:nvSpPr>
        <dsp:cNvPr id="0" name=""/>
        <dsp:cNvSpPr/>
      </dsp:nvSpPr>
      <dsp:spPr>
        <a:xfrm>
          <a:off x="538826" y="188909"/>
          <a:ext cx="2808700" cy="2957976"/>
        </a:xfrm>
        <a:prstGeom prst="circularArrow">
          <a:avLst>
            <a:gd name="adj1" fmla="val 8241"/>
            <a:gd name="adj2" fmla="val 575507"/>
            <a:gd name="adj3" fmla="val 10174640"/>
            <a:gd name="adj4" fmla="val 7257847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C9BA2D-BCA6-B249-A24A-C44AE7D95EA4}">
      <dsp:nvSpPr>
        <dsp:cNvPr id="0" name=""/>
        <dsp:cNvSpPr/>
      </dsp:nvSpPr>
      <dsp:spPr>
        <a:xfrm>
          <a:off x="185886" y="277032"/>
          <a:ext cx="1410745" cy="1410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Experience</a:t>
          </a:r>
          <a:endParaRPr lang="en-US" sz="2000" kern="1200" dirty="0"/>
        </a:p>
      </dsp:txBody>
      <dsp:txXfrm>
        <a:off x="185886" y="277032"/>
        <a:ext cx="1410745" cy="1410745"/>
      </dsp:txXfrm>
    </dsp:sp>
    <dsp:sp modelId="{384BAA1E-5B93-A747-9311-53025E8EEC9A}">
      <dsp:nvSpPr>
        <dsp:cNvPr id="0" name=""/>
        <dsp:cNvSpPr/>
      </dsp:nvSpPr>
      <dsp:spPr>
        <a:xfrm>
          <a:off x="434997" y="31155"/>
          <a:ext cx="3287137" cy="3273484"/>
        </a:xfrm>
        <a:prstGeom prst="circularArrow">
          <a:avLst>
            <a:gd name="adj1" fmla="val 8241"/>
            <a:gd name="adj2" fmla="val 575507"/>
            <a:gd name="adj3" fmla="val 16859327"/>
            <a:gd name="adj4" fmla="val 14965165"/>
            <a:gd name="adj5" fmla="val 96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5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7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2031-4A05-C340-AF13-BE34A2CC441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AF445-BE89-F947-B00F-3784D54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dip@umich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dip@umich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school.io/simple-guide-to-confusion-matrix-terminology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47162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 2016</a:t>
            </a:r>
            <a:br>
              <a:rPr lang="en-US" dirty="0" smtClean="0"/>
            </a:br>
            <a:r>
              <a:rPr lang="en-US" dirty="0" smtClean="0"/>
              <a:t>Machine </a:t>
            </a:r>
            <a:r>
              <a:rPr lang="en-US" dirty="0" smtClean="0"/>
              <a:t>Learning:</a:t>
            </a:r>
            <a:br>
              <a:rPr lang="en-US" dirty="0" smtClean="0"/>
            </a:br>
            <a:r>
              <a:rPr lang="en-US" dirty="0" smtClean="0"/>
              <a:t>Classification Techniques in R</a:t>
            </a:r>
            <a:br>
              <a:rPr lang="en-US" dirty="0" smtClean="0"/>
            </a:br>
            <a:r>
              <a:rPr lang="en-US" dirty="0" smtClean="0"/>
              <a:t>AJG Project</a:t>
            </a:r>
            <a:br>
              <a:rPr lang="en-US" dirty="0" smtClean="0"/>
            </a:br>
            <a:r>
              <a:rPr lang="en-US" sz="3100" dirty="0" smtClean="0">
                <a:hlinkClick r:id="rId2"/>
              </a:rPr>
              <a:t>adip@umich.edu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do the </a:t>
            </a:r>
            <a:r>
              <a:rPr lang="en-US" dirty="0" err="1" smtClean="0"/>
              <a:t>Kaggle</a:t>
            </a:r>
            <a:r>
              <a:rPr lang="en-US" dirty="0" smtClean="0"/>
              <a:t> ‘Titanic Challenge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You can do it yourself later on </a:t>
            </a:r>
            <a:r>
              <a:rPr lang="en-US" dirty="0" smtClean="0">
                <a:hlinkClick r:id="rId2"/>
              </a:rPr>
              <a:t>www.kaggle.com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Predict which Passengers survived the Titanic disaster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adip@umich.edu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t="40108" r="4209" b="9238"/>
          <a:stretch/>
        </p:blipFill>
        <p:spPr>
          <a:xfrm>
            <a:off x="293144" y="1794973"/>
            <a:ext cx="8161866" cy="1937726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70399"/>
            <a:ext cx="10515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humans provide : definition of Tasks (T) and measure of Performance (P)</a:t>
            </a:r>
          </a:p>
          <a:p>
            <a:r>
              <a:rPr lang="en-US" dirty="0" smtClean="0"/>
              <a:t>The machine leverages Experience (E) to get better at T as measured by P</a:t>
            </a:r>
          </a:p>
          <a:p>
            <a:r>
              <a:rPr lang="en-US" dirty="0" smtClean="0"/>
              <a:t>ML is also known as ‘Statistical Learning’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23320093"/>
              </p:ext>
            </p:extLst>
          </p:nvPr>
        </p:nvGraphicFramePr>
        <p:xfrm>
          <a:off x="8336477" y="742421"/>
          <a:ext cx="4157133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4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 terms, categorizing data points is a </a:t>
            </a:r>
            <a:r>
              <a:rPr lang="en-US" b="1" dirty="0"/>
              <a:t>classification</a:t>
            </a:r>
            <a:r>
              <a:rPr lang="en-US" dirty="0"/>
              <a:t> task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Binary Classification involves two classes e.g. 0 or 1 </a:t>
            </a:r>
          </a:p>
          <a:p>
            <a:pPr lvl="1"/>
            <a:r>
              <a:rPr lang="en-US" dirty="0" smtClean="0"/>
              <a:t>Multi-class Classification involves multiple classes</a:t>
            </a:r>
          </a:p>
          <a:p>
            <a:r>
              <a:rPr lang="en-US" dirty="0" smtClean="0"/>
              <a:t>A classifier algorithm (procedure) implements a ‘loss function’ (performance) that is optimized using the training data (experience)</a:t>
            </a:r>
          </a:p>
          <a:p>
            <a:r>
              <a:rPr lang="en-US" dirty="0" smtClean="0"/>
              <a:t>This is known as </a:t>
            </a:r>
            <a:r>
              <a:rPr lang="en-US" b="1" dirty="0" smtClean="0"/>
              <a:t>Supervised Learning</a:t>
            </a:r>
            <a:r>
              <a:rPr lang="en-US" dirty="0" smtClean="0"/>
              <a:t> as the data is labelled</a:t>
            </a:r>
          </a:p>
          <a:p>
            <a:pPr lvl="1"/>
            <a:r>
              <a:rPr lang="en-US" dirty="0" smtClean="0"/>
              <a:t>Unsupervised learning is used in clustering (e.g. Market Segmentation)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Kinds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Logistic Regression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Classification and Regression Trees (CART)</a:t>
            </a:r>
          </a:p>
          <a:p>
            <a:pPr lvl="1"/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00B050"/>
                </a:solidFill>
              </a:rPr>
              <a:t>’Decision Trees</a:t>
            </a:r>
            <a:r>
              <a:rPr lang="en-US" dirty="0" smtClean="0">
                <a:solidFill>
                  <a:srgbClr val="00B050"/>
                </a:solidFill>
              </a:rPr>
              <a:t>’ </a:t>
            </a:r>
            <a:r>
              <a:rPr lang="en-US" dirty="0" smtClean="0"/>
              <a:t>in some domains </a:t>
            </a:r>
          </a:p>
          <a:p>
            <a:r>
              <a:rPr lang="en-US" dirty="0" smtClean="0"/>
              <a:t>SVM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Random Forest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is the WORST THING 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677"/>
            <a:ext cx="10515600" cy="4351338"/>
          </a:xfrm>
        </p:spPr>
        <p:txBody>
          <a:bodyPr/>
          <a:lstStyle/>
          <a:p>
            <a:r>
              <a:rPr lang="en-US" dirty="0" smtClean="0"/>
              <a:t>Overfitting is when your model ‘memorizes’ the data set and uses the data to predict itself! That is USELESS </a:t>
            </a:r>
          </a:p>
          <a:p>
            <a:r>
              <a:rPr lang="en-US" dirty="0" smtClean="0"/>
              <a:t>To avoid this, data sets are split into three:</a:t>
            </a:r>
            <a:endParaRPr lang="en-US" dirty="0"/>
          </a:p>
          <a:p>
            <a:pPr lvl="1"/>
            <a:r>
              <a:rPr lang="en-US" b="1" dirty="0" smtClean="0"/>
              <a:t>Training Set </a:t>
            </a:r>
            <a:r>
              <a:rPr lang="en-US" dirty="0" smtClean="0"/>
              <a:t>is a set of </a:t>
            </a:r>
            <a:r>
              <a:rPr lang="en-US" b="1" dirty="0" smtClean="0"/>
              <a:t>labelled </a:t>
            </a:r>
            <a:r>
              <a:rPr lang="en-US" dirty="0" smtClean="0"/>
              <a:t>data used to train a Machine Learning Model</a:t>
            </a:r>
          </a:p>
          <a:p>
            <a:pPr lvl="1"/>
            <a:r>
              <a:rPr lang="en-US" b="1" dirty="0" smtClean="0"/>
              <a:t>Validation Set</a:t>
            </a:r>
            <a:r>
              <a:rPr lang="en-US" dirty="0" smtClean="0"/>
              <a:t> is a set of </a:t>
            </a:r>
            <a:r>
              <a:rPr lang="en-US" b="1" dirty="0" smtClean="0"/>
              <a:t>labelled </a:t>
            </a:r>
            <a:r>
              <a:rPr lang="en-US" dirty="0" smtClean="0"/>
              <a:t>data used to measure the Model Performance</a:t>
            </a:r>
          </a:p>
          <a:p>
            <a:pPr lvl="1"/>
            <a:r>
              <a:rPr lang="en-US" b="1" dirty="0" smtClean="0"/>
              <a:t>Test Set </a:t>
            </a:r>
            <a:r>
              <a:rPr lang="en-US" dirty="0" smtClean="0"/>
              <a:t>is a set of </a:t>
            </a:r>
            <a:r>
              <a:rPr lang="en-US" b="1" dirty="0" smtClean="0"/>
              <a:t>un-labelled</a:t>
            </a:r>
            <a:r>
              <a:rPr lang="en-US" dirty="0" smtClean="0"/>
              <a:t> data used to make predictions via the trained and validated model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7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024179" cy="6802981"/>
          </a:xfrm>
        </p:spPr>
      </p:pic>
    </p:spTree>
    <p:extLst>
      <p:ext uri="{BB962C8B-B14F-4D97-AF65-F5344CB8AC3E}">
        <p14:creationId xmlns:p14="http://schemas.microsoft.com/office/powerpoint/2010/main" val="21090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Tune to max(perf) &amp;&amp; min(overfitting)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17" y="1825625"/>
            <a:ext cx="5741765" cy="4351338"/>
          </a:xfrm>
        </p:spPr>
      </p:pic>
    </p:spTree>
    <p:extLst>
      <p:ext uri="{BB962C8B-B14F-4D97-AF65-F5344CB8AC3E}">
        <p14:creationId xmlns:p14="http://schemas.microsoft.com/office/powerpoint/2010/main" val="25898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397000"/>
            <a:ext cx="10883900" cy="4779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Confusion Matrix!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true positives (TP):</a:t>
            </a:r>
            <a:r>
              <a:rPr lang="en-US" dirty="0"/>
              <a:t> These are cases in which we predicted yes (they have the disease), and they do have the disease.</a:t>
            </a:r>
          </a:p>
          <a:p>
            <a:r>
              <a:rPr lang="en-US" b="1" dirty="0"/>
              <a:t>true negatives (TN):</a:t>
            </a:r>
            <a:r>
              <a:rPr lang="en-US" dirty="0"/>
              <a:t> We predicted no, and they don't have the disease.</a:t>
            </a:r>
          </a:p>
          <a:p>
            <a:r>
              <a:rPr lang="en-US" b="1" dirty="0"/>
              <a:t>false positives (FP):</a:t>
            </a:r>
            <a:r>
              <a:rPr lang="en-US" dirty="0"/>
              <a:t> We predicted yes, but they don't actually have the disease. (Also known as a "Type I error.")</a:t>
            </a:r>
          </a:p>
          <a:p>
            <a:r>
              <a:rPr lang="en-US" b="1" dirty="0"/>
              <a:t>false negatives (FN):</a:t>
            </a:r>
            <a:r>
              <a:rPr lang="en-US" dirty="0"/>
              <a:t> We predicted no, but they actually do have the disease. (Also known as a "Type II error.")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http://www.dataschool.io/simple-guide-to-confusion-matrix-terminology/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397000"/>
            <a:ext cx="5270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3" y="365125"/>
            <a:ext cx="11649206" cy="1325563"/>
          </a:xfrm>
        </p:spPr>
        <p:txBody>
          <a:bodyPr/>
          <a:lstStyle/>
          <a:p>
            <a:pPr algn="ctr"/>
            <a:r>
              <a:rPr lang="en-US" dirty="0" smtClean="0"/>
              <a:t>Model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Accuracy:</a:t>
            </a:r>
            <a:r>
              <a:rPr lang="en-US" dirty="0"/>
              <a:t> Overall, how often is the classifier correct?</a:t>
            </a:r>
          </a:p>
          <a:p>
            <a:pPr lvl="1"/>
            <a:r>
              <a:rPr lang="en-US" dirty="0"/>
              <a:t>(TP+TN)/total = (100+50)/165 = 0.91</a:t>
            </a:r>
          </a:p>
          <a:p>
            <a:r>
              <a:rPr lang="en-US" b="1" dirty="0"/>
              <a:t>Misclassification Rate:</a:t>
            </a:r>
            <a:r>
              <a:rPr lang="en-US" dirty="0"/>
              <a:t> Overall, how often is it wrong?</a:t>
            </a:r>
          </a:p>
          <a:p>
            <a:pPr lvl="1"/>
            <a:r>
              <a:rPr lang="en-US" dirty="0"/>
              <a:t>(FP+FN)/total = (10+5)/165 = 0.09</a:t>
            </a:r>
          </a:p>
          <a:p>
            <a:pPr lvl="1"/>
            <a:r>
              <a:rPr lang="en-US" dirty="0"/>
              <a:t>equivalent to 1 minus Accuracy</a:t>
            </a:r>
          </a:p>
          <a:p>
            <a:pPr lvl="1"/>
            <a:r>
              <a:rPr lang="en-US" dirty="0"/>
              <a:t>also known as "Error Rate"</a:t>
            </a:r>
          </a:p>
          <a:p>
            <a:r>
              <a:rPr lang="en-US" b="1" dirty="0"/>
              <a:t>True Positive Rate:</a:t>
            </a:r>
            <a:r>
              <a:rPr lang="en-US" dirty="0"/>
              <a:t> When it's actually yes, how often does it predict yes?</a:t>
            </a:r>
          </a:p>
          <a:p>
            <a:pPr lvl="1"/>
            <a:r>
              <a:rPr lang="en-US" dirty="0"/>
              <a:t>TP/actual yes = 100/105 = 0.95</a:t>
            </a:r>
          </a:p>
          <a:p>
            <a:pPr lvl="1"/>
            <a:r>
              <a:rPr lang="en-US" dirty="0"/>
              <a:t>also known as "Sensitivity" or "Recall"</a:t>
            </a:r>
          </a:p>
          <a:p>
            <a:r>
              <a:rPr lang="en-US" b="1" dirty="0"/>
              <a:t>False Positive Rate:</a:t>
            </a:r>
            <a:r>
              <a:rPr lang="en-US" dirty="0"/>
              <a:t> When it's actually no, how often does it predict yes?</a:t>
            </a:r>
          </a:p>
          <a:p>
            <a:pPr lvl="1"/>
            <a:r>
              <a:rPr lang="en-US" dirty="0"/>
              <a:t>FP/actual no = 10/60 = 0.17</a:t>
            </a:r>
          </a:p>
          <a:p>
            <a:r>
              <a:rPr lang="en-US" b="1" dirty="0"/>
              <a:t>Specificity:</a:t>
            </a:r>
            <a:r>
              <a:rPr lang="en-US" dirty="0"/>
              <a:t> When it's actually no, how often does it predict no?</a:t>
            </a:r>
          </a:p>
          <a:p>
            <a:pPr lvl="1"/>
            <a:r>
              <a:rPr lang="en-US" dirty="0"/>
              <a:t>TN/actual no = 50/60 = 0.83</a:t>
            </a:r>
          </a:p>
          <a:p>
            <a:pPr lvl="1"/>
            <a:r>
              <a:rPr lang="en-US" dirty="0"/>
              <a:t>equivalent to 1 minus False Positive </a:t>
            </a:r>
            <a:r>
              <a:rPr lang="en-US" dirty="0" smtClean="0"/>
              <a:t>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231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DIAG 2016 Machine Learning: Classification Techniques in R AJG Project adip@umich.edu </vt:lpstr>
      <vt:lpstr>What is Machine Learning?</vt:lpstr>
      <vt:lpstr>What is Classification</vt:lpstr>
      <vt:lpstr>Different Kinds of Classification Methods</vt:lpstr>
      <vt:lpstr>Overfitting is the WORST THING EVER</vt:lpstr>
      <vt:lpstr>PowerPoint Presentation</vt:lpstr>
      <vt:lpstr>Tune to max(perf) &amp;&amp; min(overfitting)</vt:lpstr>
      <vt:lpstr>How to measure model performance</vt:lpstr>
      <vt:lpstr>Model Performance</vt:lpstr>
      <vt:lpstr>Interactive Tutorial</vt:lpstr>
      <vt:lpstr>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 2016 Machine Learning: Classification Techniques</dc:title>
  <dc:creator>Aditya Pradhan</dc:creator>
  <cp:lastModifiedBy>Aditya Pradhan</cp:lastModifiedBy>
  <cp:revision>15</cp:revision>
  <dcterms:created xsi:type="dcterms:W3CDTF">2016-12-02T19:47:21Z</dcterms:created>
  <dcterms:modified xsi:type="dcterms:W3CDTF">2016-12-04T19:54:47Z</dcterms:modified>
</cp:coreProperties>
</file>