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4" r:id="rId2"/>
    <p:sldId id="287" r:id="rId3"/>
    <p:sldId id="325" r:id="rId4"/>
    <p:sldId id="334" r:id="rId5"/>
    <p:sldId id="344" r:id="rId6"/>
    <p:sldId id="345" r:id="rId7"/>
    <p:sldId id="343" r:id="rId8"/>
    <p:sldId id="326" r:id="rId9"/>
    <p:sldId id="340" r:id="rId10"/>
    <p:sldId id="289" r:id="rId11"/>
    <p:sldId id="290" r:id="rId12"/>
    <p:sldId id="315" r:id="rId13"/>
    <p:sldId id="327" r:id="rId14"/>
    <p:sldId id="328" r:id="rId15"/>
    <p:sldId id="329" r:id="rId16"/>
    <p:sldId id="332" r:id="rId17"/>
    <p:sldId id="291" r:id="rId18"/>
    <p:sldId id="331" r:id="rId19"/>
    <p:sldId id="333" r:id="rId20"/>
    <p:sldId id="335" r:id="rId21"/>
    <p:sldId id="336" r:id="rId22"/>
    <p:sldId id="341" r:id="rId23"/>
    <p:sldId id="342" r:id="rId24"/>
    <p:sldId id="292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3201"/>
  </p:normalViewPr>
  <p:slideViewPr>
    <p:cSldViewPr snapToGrid="0" snapToObjects="1">
      <p:cViewPr varScale="1">
        <p:scale>
          <a:sx n="90" d="100"/>
          <a:sy n="90" d="100"/>
        </p:scale>
        <p:origin x="66" y="28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E6F04-6757-4DF8-9A20-0DB0A6140EA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BB2B3-2F20-4498-9010-0FD8EDB6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29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5EF-2DD8-45F6-9A41-0538E4BBCC54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0444-9A1B-4CF3-92A6-DD73DCC23113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240-BE7D-4446-9B70-12E1ED3397E7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D40-8967-4D9F-9DA6-9FB1BA7A1B56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691-3B87-470F-ACD8-ACA064CD94DA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73B3-2AC8-481B-9671-769CC10EDDA4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90B-0FEE-4D0C-A0DB-356618DC4933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8039-F192-4575-ABD7-01FD77373F80}" type="datetime1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05BA-C00B-42AD-B050-CF535E182CA9}" type="datetime1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C4DE-43D9-44D7-BF55-F6AEAF767567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F317-210E-4A7B-9DD8-E29E55224763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0770"/>
            <a:ext cx="8229600" cy="67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302" y="6356350"/>
            <a:ext cx="74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1C76-657E-4AC9-863E-10F1CC909953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90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59" y="-3151"/>
            <a:ext cx="9144000" cy="546759"/>
          </a:xfrm>
          <a:prstGeom prst="rect">
            <a:avLst/>
          </a:prstGeom>
          <a:solidFill>
            <a:srgbClr val="B1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u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" y="6264361"/>
            <a:ext cx="1316995" cy="55117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" y="-5669"/>
            <a:ext cx="2210671" cy="61526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554872" y="6352143"/>
            <a:ext cx="527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Bell MT"/>
                <a:cs typeface="Bell MT"/>
              </a:rPr>
              <a:t>Department of Electrical &amp; Computer Engineering </a:t>
            </a:r>
          </a:p>
        </p:txBody>
      </p:sp>
    </p:spTree>
    <p:extLst>
      <p:ext uri="{BB962C8B-B14F-4D97-AF65-F5344CB8AC3E}">
        <p14:creationId xmlns:p14="http://schemas.microsoft.com/office/powerpoint/2010/main" val="37797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914400" indent="-4572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B12020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B12020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17" y="1713442"/>
            <a:ext cx="8736106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Post-quantum Public Key Cryptosystem (PKC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3600" dirty="0" smtClean="0">
                <a:solidFill>
                  <a:srgbClr val="0070C0"/>
                </a:solidFill>
              </a:rPr>
              <a:t>(</a:t>
            </a:r>
            <a:r>
              <a:rPr lang="en-US" sz="3600" dirty="0" smtClean="0">
                <a:solidFill>
                  <a:srgbClr val="0070C0"/>
                </a:solidFill>
              </a:rPr>
              <a:t>Code-based)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Lake Bu</a:t>
            </a:r>
          </a:p>
          <a:p>
            <a:r>
              <a:rPr lang="en-US" dirty="0" smtClean="0"/>
              <a:t>ASCS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Key Generation (Alice)</a:t>
                </a:r>
                <a:endParaRPr lang="en-US" dirty="0"/>
              </a:p>
              <a:p>
                <a:pPr lvl="2"/>
                <a:r>
                  <a:rPr lang="en-US" dirty="0" smtClean="0"/>
                  <a:t>Pick two random matrices:</a:t>
                </a:r>
              </a:p>
              <a:p>
                <a:pPr lvl="3"/>
                <a:r>
                  <a:rPr lang="en-US" dirty="0" smtClean="0"/>
                  <a:t>k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k </a:t>
                </a:r>
                <a:r>
                  <a:rPr lang="en-US" dirty="0" smtClean="0"/>
                  <a:t>non-singular binary </a:t>
                </a:r>
                <a:r>
                  <a:rPr lang="en-US" dirty="0" smtClean="0"/>
                  <a:t>matrix S:</a:t>
                </a:r>
              </a:p>
              <a:p>
                <a:pPr lvl="3"/>
                <a:endParaRPr lang="en-US" dirty="0"/>
              </a:p>
              <a:p>
                <a:pPr lvl="3"/>
                <a:r>
                  <a:rPr lang="en-US" dirty="0" smtClean="0">
                    <a:solidFill>
                      <a:srgbClr val="00B05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permutation binary matrix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P: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 smtClean="0"/>
                  <a:t>Compute: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matrix G’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smtClean="0"/>
                  <a:t> S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P</a:t>
                </a:r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69906" y="4589491"/>
            <a:ext cx="714378" cy="723693"/>
          </a:xfrm>
          <a:prstGeom prst="rect">
            <a:avLst/>
          </a:prstGeom>
          <a:noFill/>
          <a:ln w="28575">
            <a:solidFill>
              <a:srgbClr val="B120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B12020"/>
                </a:solidFill>
                <a:latin typeface="Avenir Book" panose="02000503020000020003" pitchFamily="2" charset="0"/>
              </a:rPr>
              <a:t>s</a:t>
            </a:r>
            <a:endParaRPr lang="en-US" sz="2400" dirty="0">
              <a:solidFill>
                <a:srgbClr val="B12020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9667" y="2742076"/>
            <a:ext cx="1676401" cy="144327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panose="02000503020000020003" pitchFamily="2" charset="0"/>
              </a:rPr>
              <a:t>P</a:t>
            </a:r>
            <a:endParaRPr lang="en-US" dirty="0">
              <a:solidFill>
                <a:srgbClr val="00B050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5307" y="19137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12020"/>
                </a:solidFill>
              </a:rPr>
              <a:t>k</a:t>
            </a:r>
            <a:endParaRPr lang="en-US" dirty="0">
              <a:solidFill>
                <a:srgbClr val="B1202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9263" y="14109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12020"/>
                </a:solidFill>
              </a:rPr>
              <a:t>k</a:t>
            </a:r>
            <a:endParaRPr lang="en-US" dirty="0">
              <a:solidFill>
                <a:srgbClr val="B1202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7506" y="3279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4620" y="40991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584" y="4602176"/>
            <a:ext cx="1676401" cy="728457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G</a:t>
            </a:r>
            <a:endParaRPr lang="en-US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169" y="1736549"/>
            <a:ext cx="714378" cy="723693"/>
          </a:xfrm>
          <a:prstGeom prst="rect">
            <a:avLst/>
          </a:prstGeom>
          <a:noFill/>
          <a:ln w="28575">
            <a:solidFill>
              <a:srgbClr val="B120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B12020"/>
                </a:solidFill>
                <a:latin typeface="Avenir Book" panose="02000503020000020003" pitchFamily="2" charset="0"/>
              </a:rPr>
              <a:t>s</a:t>
            </a:r>
            <a:endParaRPr lang="en-US" sz="2400" dirty="0">
              <a:solidFill>
                <a:srgbClr val="B1202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9285" y="4591544"/>
            <a:ext cx="1676401" cy="144327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panose="02000503020000020003" pitchFamily="2" charset="0"/>
              </a:rPr>
              <a:t>P</a:t>
            </a:r>
            <a:endParaRPr lang="en-US" dirty="0">
              <a:solidFill>
                <a:srgbClr val="00B050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18348" y="4602176"/>
            <a:ext cx="1676401" cy="728457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venir Book" panose="02000503020000020003" pitchFamily="2" charset="0"/>
              </a:rPr>
              <a:t>G’</a:t>
            </a: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6295" y="4781738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5" y="4781738"/>
                <a:ext cx="13260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07688" y="4766671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88" y="4766671"/>
                <a:ext cx="13260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969680" y="4749472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0" y="4749472"/>
                <a:ext cx="13260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4476750"/>
            <a:ext cx="8553450" cy="2857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Generation</a:t>
                </a:r>
              </a:p>
              <a:p>
                <a:pPr lvl="2"/>
                <a:r>
                  <a:rPr lang="en-US" dirty="0" smtClean="0"/>
                  <a:t>Public </a:t>
                </a:r>
                <a:r>
                  <a:rPr lang="en-US" dirty="0" smtClean="0"/>
                  <a:t>key (t, G’):</a:t>
                </a:r>
              </a:p>
              <a:p>
                <a:pPr lvl="3"/>
                <a:r>
                  <a:rPr lang="en-US" sz="2800" dirty="0" smtClean="0"/>
                  <a:t>t,</a:t>
                </a:r>
                <a:r>
                  <a:rPr lang="en-US" dirty="0" smtClean="0"/>
                  <a:t> 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lvl="2"/>
                <a:r>
                  <a:rPr lang="en-US" dirty="0" smtClean="0"/>
                  <a:t>Private key (S, G, P):</a:t>
                </a:r>
              </a:p>
              <a:p>
                <a:pPr lvl="3"/>
                <a:r>
                  <a:rPr lang="en-US" dirty="0" smtClean="0"/>
                  <a:t>Remember </a:t>
                </a:r>
                <a:r>
                  <a:rPr lang="en-US" dirty="0">
                    <a:solidFill>
                      <a:srgbClr val="7030A0"/>
                    </a:solidFill>
                  </a:rPr>
                  <a:t>G’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P</a:t>
                </a:r>
              </a:p>
              <a:p>
                <a:pPr lvl="3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8106" y="4426719"/>
            <a:ext cx="714378" cy="723693"/>
          </a:xfrm>
          <a:prstGeom prst="rect">
            <a:avLst/>
          </a:prstGeom>
          <a:noFill/>
          <a:ln w="28575">
            <a:solidFill>
              <a:srgbClr val="B120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B12020"/>
                </a:solidFill>
                <a:latin typeface="Avenir Book" panose="02000503020000020003" pitchFamily="2" charset="0"/>
              </a:rPr>
              <a:t>s</a:t>
            </a:r>
            <a:endParaRPr lang="en-US" sz="2400" dirty="0">
              <a:solidFill>
                <a:srgbClr val="B12020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784" y="4439404"/>
            <a:ext cx="1676401" cy="728457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G</a:t>
            </a:r>
            <a:endParaRPr lang="en-US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485" y="4428772"/>
            <a:ext cx="1676401" cy="144327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panose="02000503020000020003" pitchFamily="2" charset="0"/>
              </a:rPr>
              <a:t>P</a:t>
            </a:r>
            <a:endParaRPr lang="en-US" dirty="0">
              <a:solidFill>
                <a:srgbClr val="00B050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57291" y="2463134"/>
            <a:ext cx="1676401" cy="728457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venir Book" panose="02000503020000020003" pitchFamily="2" charset="0"/>
              </a:rPr>
              <a:t>G’</a:t>
            </a: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12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</a:t>
            </a:r>
            <a:r>
              <a:rPr lang="en-US" dirty="0"/>
              <a:t>(the private key)</a:t>
            </a:r>
            <a:endParaRPr lang="en-US" dirty="0" smtClean="0"/>
          </a:p>
          <a:p>
            <a:pPr lvl="1"/>
            <a:r>
              <a:rPr lang="en-US" dirty="0" smtClean="0"/>
              <a:t>From a t= 2 double error-correcting OLSC code</a:t>
            </a:r>
            <a:endParaRPr lang="en-US" dirty="0"/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606396"/>
            <a:ext cx="62103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13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and its inverse </a:t>
            </a:r>
            <a:r>
              <a:rPr lang="en-US" dirty="0"/>
              <a:t>(the private key)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1" y="2124868"/>
            <a:ext cx="73914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14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and its inverse (</a:t>
            </a:r>
            <a:r>
              <a:rPr lang="en-US" dirty="0"/>
              <a:t>the </a:t>
            </a:r>
            <a:r>
              <a:rPr lang="en-US" dirty="0" smtClean="0"/>
              <a:t>private </a:t>
            </a:r>
            <a:r>
              <a:rPr lang="en-US" dirty="0"/>
              <a:t>key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" y="2052657"/>
            <a:ext cx="8003241" cy="4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G’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P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 </a:t>
                </a:r>
                <a:r>
                  <a:rPr lang="en-US" dirty="0" smtClean="0"/>
                  <a:t>the public key</a:t>
                </a:r>
                <a:endParaRPr lang="en-US" dirty="0"/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22" y="2349874"/>
            <a:ext cx="6267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Generation</a:t>
                </a:r>
              </a:p>
              <a:p>
                <a:pPr lvl="2"/>
                <a:r>
                  <a:rPr lang="en-US" dirty="0" smtClean="0"/>
                  <a:t>Public </a:t>
                </a:r>
                <a:r>
                  <a:rPr lang="en-US" dirty="0" smtClean="0"/>
                  <a:t>key (t, G’):</a:t>
                </a:r>
              </a:p>
              <a:p>
                <a:pPr lvl="3"/>
                <a:r>
                  <a:rPr lang="en-US" sz="2800" dirty="0" smtClean="0"/>
                  <a:t>t,</a:t>
                </a:r>
                <a:r>
                  <a:rPr lang="en-US" dirty="0" smtClean="0"/>
                  <a:t> 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lvl="2"/>
                <a:r>
                  <a:rPr lang="en-US" dirty="0" smtClean="0"/>
                  <a:t>Private key (S, G, P):</a:t>
                </a:r>
              </a:p>
              <a:p>
                <a:pPr lvl="3"/>
                <a:r>
                  <a:rPr lang="en-US" dirty="0" smtClean="0"/>
                  <a:t>Remember </a:t>
                </a:r>
                <a:r>
                  <a:rPr lang="en-US" dirty="0">
                    <a:solidFill>
                      <a:srgbClr val="7030A0"/>
                    </a:solidFill>
                  </a:rPr>
                  <a:t>G’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P</a:t>
                </a:r>
              </a:p>
              <a:p>
                <a:pPr lvl="3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8106" y="4426719"/>
            <a:ext cx="714378" cy="723693"/>
          </a:xfrm>
          <a:prstGeom prst="rect">
            <a:avLst/>
          </a:prstGeom>
          <a:noFill/>
          <a:ln w="28575">
            <a:solidFill>
              <a:srgbClr val="B120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B12020"/>
                </a:solidFill>
                <a:latin typeface="Avenir Book" panose="02000503020000020003" pitchFamily="2" charset="0"/>
              </a:rPr>
              <a:t>s</a:t>
            </a:r>
            <a:endParaRPr lang="en-US" sz="2400" dirty="0">
              <a:solidFill>
                <a:srgbClr val="B12020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784" y="4439404"/>
            <a:ext cx="1676401" cy="728457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G</a:t>
            </a:r>
            <a:endParaRPr lang="en-US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485" y="4428772"/>
            <a:ext cx="1676401" cy="144327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panose="02000503020000020003" pitchFamily="2" charset="0"/>
              </a:rPr>
              <a:t>P</a:t>
            </a:r>
            <a:endParaRPr lang="en-US" dirty="0">
              <a:solidFill>
                <a:srgbClr val="00B050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57291" y="2463134"/>
            <a:ext cx="1676401" cy="728457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venir Book" panose="02000503020000020003" pitchFamily="2" charset="0"/>
              </a:rPr>
              <a:t>G’</a:t>
            </a: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(Bob to Alice)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Message </a:t>
            </a:r>
            <a:r>
              <a:rPr lang="en-US" dirty="0" smtClean="0"/>
              <a:t>(plaintext) encrypted to codeword</a:t>
            </a:r>
          </a:p>
          <a:p>
            <a:pPr marL="1257300" lvl="2" indent="-342900">
              <a:buFont typeface="+mj-lt"/>
              <a:buAutoNum type="arabicPeriod"/>
            </a:pPr>
            <a:endParaRPr lang="en-US" sz="2600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371600" lvl="3" indent="0">
              <a:buNone/>
            </a:pPr>
            <a:endParaRPr lang="en-US" sz="1400" dirty="0" smtClean="0"/>
          </a:p>
          <a:p>
            <a:pPr lvl="2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882556" y="2821898"/>
            <a:ext cx="714378" cy="238126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m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0257" y="2594800"/>
            <a:ext cx="1676401" cy="70961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venir Book" panose="02000503020000020003" pitchFamily="2" charset="0"/>
              </a:rPr>
              <a:t>G’</a:t>
            </a:r>
            <a:endParaRPr lang="en-US" sz="1600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99269" y="2776349"/>
                <a:ext cx="2758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9" y="2776349"/>
                <a:ext cx="275822" cy="338554"/>
              </a:xfrm>
              <a:prstGeom prst="rect">
                <a:avLst/>
              </a:prstGeom>
              <a:blipFill>
                <a:blip r:embed="rId3"/>
                <a:stretch>
                  <a:fillRect r="-3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200000">
            <a:off x="5848515" y="2138338"/>
            <a:ext cx="246045" cy="167640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C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36904" y="2779466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904" y="2779466"/>
                <a:ext cx="131959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0630" t="58104"/>
          <a:stretch/>
        </p:blipFill>
        <p:spPr>
          <a:xfrm rot="5400000">
            <a:off x="-250192" y="4765085"/>
            <a:ext cx="2664304" cy="215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283" y="3880448"/>
            <a:ext cx="3729545" cy="2063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08470" y="4703440"/>
                <a:ext cx="2758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0" y="4703440"/>
                <a:ext cx="275822" cy="338554"/>
              </a:xfrm>
              <a:prstGeom prst="rect">
                <a:avLst/>
              </a:prstGeom>
              <a:blipFill>
                <a:blip r:embed="rId7"/>
                <a:stretch>
                  <a:fillRect r="-3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398927" y="4703440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27" y="4703440"/>
                <a:ext cx="13195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2893" y="4764376"/>
            <a:ext cx="3541107" cy="137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265" y="33044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 panose="02000503020000020003" pitchFamily="2" charset="0"/>
              </a:rPr>
              <a:t>7777</a:t>
            </a:r>
            <a:endParaRPr lang="en-US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(Bob to Alice)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Message </a:t>
            </a:r>
            <a:r>
              <a:rPr lang="en-US" dirty="0" smtClean="0"/>
              <a:t>(plaintext) encrypted to </a:t>
            </a:r>
            <a:r>
              <a:rPr lang="en-US" dirty="0" smtClean="0"/>
              <a:t>codeword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Codeword obfuscated by error to cipher</a:t>
            </a:r>
          </a:p>
          <a:p>
            <a:pPr marL="1371600" lvl="3" indent="0">
              <a:buNone/>
            </a:pPr>
            <a:endParaRPr lang="en-US" sz="1400" dirty="0" smtClean="0"/>
          </a:p>
          <a:p>
            <a:pPr marL="1371600" lvl="3" indent="0">
              <a:buNone/>
            </a:pPr>
            <a:endParaRPr lang="en-US" sz="1400" dirty="0" smtClean="0"/>
          </a:p>
          <a:p>
            <a:pPr lvl="2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 rot="16200000">
            <a:off x="1831599" y="2132067"/>
            <a:ext cx="246045" cy="167640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C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4187804" y="2132068"/>
            <a:ext cx="246045" cy="1676402"/>
          </a:xfrm>
          <a:prstGeom prst="rect">
            <a:avLst/>
          </a:prstGeom>
          <a:noFill/>
          <a:ln w="28575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  <a:latin typeface="Avenir Book" panose="02000503020000020003" pitchFamily="2" charset="0"/>
              </a:rPr>
              <a:t>e (t of 1’s)</a:t>
            </a:r>
            <a:endParaRPr lang="en-US" sz="1600" dirty="0">
              <a:solidFill>
                <a:srgbClr val="FF660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19712" y="281629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712" y="2816293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310826" y="2785515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26" y="2785515"/>
                <a:ext cx="13195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16200000">
            <a:off x="6345597" y="2116591"/>
            <a:ext cx="246045" cy="16764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ook" panose="02000503020000020003" pitchFamily="2" charset="0"/>
              </a:rPr>
              <a:t>Cipher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-2250" r="1021"/>
          <a:stretch/>
        </p:blipFill>
        <p:spPr>
          <a:xfrm>
            <a:off x="1666874" y="3684385"/>
            <a:ext cx="5819776" cy="233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87084" y="404216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84" y="4042162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 rot="5400000">
                <a:off x="2640299" y="4201197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40299" y="4201197"/>
                <a:ext cx="131959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74" y="4422210"/>
            <a:ext cx="2950463" cy="237941"/>
          </a:xfrm>
          <a:prstGeom prst="rect">
            <a:avLst/>
          </a:prstGeom>
          <a:ln w="38100">
            <a:solidFill>
              <a:srgbClr val="FF66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6875" y="4960240"/>
            <a:ext cx="58197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Decryption (Alice)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1800" dirty="0" smtClean="0"/>
                  <a:t>(Remember </a:t>
                </a:r>
                <a:r>
                  <a:rPr lang="en-US" sz="1800" dirty="0">
                    <a:solidFill>
                      <a:srgbClr val="7030A0"/>
                    </a:solidFill>
                  </a:rPr>
                  <a:t>G’ </a:t>
                </a:r>
                <a:r>
                  <a:rPr lang="en-US" sz="1800" dirty="0">
                    <a:solidFill>
                      <a:schemeClr val="tx1"/>
                    </a:solidFill>
                  </a:rPr>
                  <a:t>=</a:t>
                </a:r>
                <a:r>
                  <a:rPr lang="en-US" sz="1800" dirty="0"/>
                  <a:t> S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P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>)</a:t>
                </a: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Cipher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= (m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G’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6600"/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/>
                  <a:t>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FF66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  <a:blipFill>
                <a:blip r:embed="rId2"/>
                <a:stretch>
                  <a:fillRect l="-118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4487" y="4317009"/>
            <a:ext cx="2848297" cy="102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2299"/>
          <a:stretch/>
        </p:blipFill>
        <p:spPr>
          <a:xfrm>
            <a:off x="2613660" y="2944139"/>
            <a:ext cx="2567940" cy="2740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5702415" y="4306148"/>
            <a:ext cx="3052246" cy="124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85450" y="401240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50" y="4012408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23958" y="41295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711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NIST is Closed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://csrc.nist.gov/projects/post-quantum-cryptography/round-1-submissions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81" y="3812625"/>
            <a:ext cx="4936004" cy="261608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55" y="1545675"/>
            <a:ext cx="8848725" cy="22669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694328" y="3703752"/>
            <a:ext cx="1891553" cy="89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Decryption (Alice)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1800" dirty="0" smtClean="0"/>
                  <a:t>(Remember </a:t>
                </a:r>
                <a:r>
                  <a:rPr lang="en-US" sz="1800" dirty="0">
                    <a:solidFill>
                      <a:srgbClr val="7030A0"/>
                    </a:solidFill>
                  </a:rPr>
                  <a:t>G’ </a:t>
                </a:r>
                <a:r>
                  <a:rPr lang="en-US" sz="1800" dirty="0">
                    <a:solidFill>
                      <a:schemeClr val="tx1"/>
                    </a:solidFill>
                  </a:rPr>
                  <a:t>=</a:t>
                </a:r>
                <a:r>
                  <a:rPr lang="en-US" sz="1800" dirty="0"/>
                  <a:t> S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P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>)</a:t>
                </a: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Cipher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= (m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G’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6600"/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/>
                  <a:t>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FF66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Err-correct (m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/>
                      <m:t>S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FF66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))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/>
                      <m:t>S</m:t>
                    </m:r>
                  </m:oMath>
                </a14:m>
                <a:endParaRPr lang="en-US" sz="2000" baseline="30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  <a:blipFill>
                <a:blip r:embed="rId2"/>
                <a:stretch>
                  <a:fillRect l="-118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894196" y="4633809"/>
            <a:ext cx="3052246" cy="124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99635" y="4622654"/>
            <a:ext cx="2914650" cy="219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50820" y="4732191"/>
            <a:ext cx="2995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3354" y="4309830"/>
            <a:ext cx="1515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venir Book" panose="02000503020000020003" pitchFamily="2" charset="0"/>
              </a:rPr>
              <a:t>Err-correct ( )</a:t>
            </a:r>
          </a:p>
          <a:p>
            <a:pPr algn="ctr"/>
            <a:endParaRPr lang="en-US" dirty="0">
              <a:latin typeface="Avenir Book" panose="02000503020000020003" pitchFamily="2" charset="0"/>
            </a:endParaRPr>
          </a:p>
          <a:p>
            <a:pPr algn="ctr"/>
            <a:r>
              <a:rPr lang="en-US" dirty="0" smtClean="0">
                <a:latin typeface="Avenir Book" panose="02000503020000020003" pitchFamily="2" charset="0"/>
              </a:rPr>
              <a:t>^, &amp;, +, &gt; ?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Decryption (Alice)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1800" dirty="0" smtClean="0"/>
                  <a:t>(Remember </a:t>
                </a:r>
                <a:r>
                  <a:rPr lang="en-US" sz="1800" dirty="0">
                    <a:solidFill>
                      <a:srgbClr val="7030A0"/>
                    </a:solidFill>
                  </a:rPr>
                  <a:t>G’ </a:t>
                </a:r>
                <a:r>
                  <a:rPr lang="en-US" sz="1800" dirty="0">
                    <a:solidFill>
                      <a:schemeClr val="tx1"/>
                    </a:solidFill>
                  </a:rPr>
                  <a:t>=</a:t>
                </a:r>
                <a:r>
                  <a:rPr lang="en-US" sz="1800" dirty="0"/>
                  <a:t> S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P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>)</a:t>
                </a: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Cipher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= (m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G’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6600"/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/>
                  <a:t>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FF66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Err-correct (m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/>
                      <m:t>S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FF66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aseline="30000" dirty="0" smtClean="0">
                    <a:solidFill>
                      <a:srgbClr val="00B050"/>
                    </a:solidFill>
                  </a:rPr>
                  <a:t>-1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))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/>
                      <m:t>S</m:t>
                    </m:r>
                  </m:oMath>
                </a14:m>
                <a:endParaRPr lang="en-US" sz="2000" baseline="30000" dirty="0" smtClean="0">
                  <a:solidFill>
                    <a:schemeClr val="tx1"/>
                  </a:solidFill>
                </a:endParaRPr>
              </a:p>
              <a:p>
                <a:pPr marL="1028700" lvl="1" indent="-342900"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dirty="0"/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B1202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000" baseline="30000" dirty="0" smtClean="0">
                        <a:solidFill>
                          <a:srgbClr val="B12020"/>
                        </a:solidFill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m</a:t>
                </a:r>
                <a:endParaRPr lang="en-US" sz="2000" baseline="30000" dirty="0">
                  <a:solidFill>
                    <a:srgbClr val="B12020"/>
                  </a:solidFill>
                </a:endParaRPr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0998"/>
                <a:ext cx="8772525" cy="4525963"/>
              </a:xfrm>
              <a:blipFill>
                <a:blip r:embed="rId2"/>
                <a:stretch>
                  <a:fillRect l="-118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54081" y="4870701"/>
            <a:ext cx="2392679" cy="17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4"/>
          <a:stretch/>
        </p:blipFill>
        <p:spPr bwMode="auto">
          <a:xfrm>
            <a:off x="3676172" y="3655873"/>
            <a:ext cx="2308861" cy="25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51566" y="477595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66" y="4775956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57946" y="47382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782038" y="4884564"/>
            <a:ext cx="2664317" cy="206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0630" t="58104"/>
          <a:stretch/>
        </p:blipFill>
        <p:spPr>
          <a:xfrm rot="5400000">
            <a:off x="7018834" y="4880398"/>
            <a:ext cx="2664316" cy="215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530" y="34197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 panose="02000503020000020003" pitchFamily="2" charset="0"/>
              </a:rPr>
              <a:t>7777</a:t>
            </a:r>
            <a:endParaRPr lang="en-US" sz="1400" dirty="0">
              <a:latin typeface="Avenir Book" panose="02000503020000020003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0471" y="47538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70471" y="335054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6057671" y="1362200"/>
            <a:ext cx="3037836" cy="836365"/>
          </a:xfrm>
          <a:prstGeom prst="wedgeRectCallout">
            <a:avLst>
              <a:gd name="adj1" fmla="val 49"/>
              <a:gd name="adj2" fmla="val 74931"/>
            </a:avLst>
          </a:prstGeom>
          <a:solidFill>
            <a:schemeClr val="tx1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Book" panose="02000503020000020003" pitchFamily="2" charset="0"/>
              </a:rPr>
              <a:t>Attacker does not know: </a:t>
            </a:r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S, G, P</a:t>
            </a:r>
          </a:p>
          <a:p>
            <a:pPr algn="ctr"/>
            <a:r>
              <a:rPr lang="en-US" sz="1400" dirty="0" smtClean="0">
                <a:latin typeface="Avenir Book" panose="02000503020000020003" pitchFamily="2" charset="0"/>
              </a:rPr>
              <a:t>Thus he/she cannot compute: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S</a:t>
            </a:r>
            <a:r>
              <a:rPr lang="en-US" sz="1400" baseline="300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-1</a:t>
            </a:r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, Err-correct</a:t>
            </a:r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( ), </a:t>
            </a:r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P</a:t>
            </a:r>
            <a:r>
              <a:rPr lang="en-US" sz="1400" baseline="300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-1</a:t>
            </a:r>
          </a:p>
          <a:p>
            <a:pPr algn="ctr"/>
            <a:r>
              <a:rPr lang="en-US" sz="1400" dirty="0" smtClean="0">
                <a:latin typeface="Avenir Book" panose="02000503020000020003" pitchFamily="2" charset="0"/>
              </a:rPr>
              <a:t>Therefore, he/she does not know </a:t>
            </a:r>
            <a:r>
              <a:rPr lang="en-US" sz="1400" dirty="0" smtClean="0">
                <a:solidFill>
                  <a:srgbClr val="FFFF00"/>
                </a:solidFill>
                <a:latin typeface="Avenir Book" panose="02000503020000020003" pitchFamily="2" charset="0"/>
              </a:rPr>
              <a:t>m</a:t>
            </a:r>
            <a:endParaRPr lang="en-US" sz="1400" dirty="0">
              <a:solidFill>
                <a:srgbClr val="FFFF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99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successful </a:t>
            </a:r>
            <a:endParaRPr lang="en-US" dirty="0"/>
          </a:p>
          <a:p>
            <a:pPr lvl="1"/>
            <a:r>
              <a:rPr lang="en-US" dirty="0" smtClean="0"/>
              <a:t>Able to encrypt &amp; decrypt 16-bit plaintexts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741"/>
            <a:ext cx="8333412" cy="23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99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successful </a:t>
            </a:r>
            <a:endParaRPr lang="en-US" dirty="0"/>
          </a:p>
          <a:p>
            <a:pPr lvl="1"/>
            <a:r>
              <a:rPr lang="en-US" dirty="0" smtClean="0"/>
              <a:t>Able to encrypt &amp; decrypt 16-bit plaintexts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741"/>
            <a:ext cx="8333412" cy="23846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5368">
            <a:off x="3449425" y="4405410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85368">
            <a:off x="5317433" y="4333491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85368">
            <a:off x="7212081" y="4369452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448036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McEliece</a:t>
                </a:r>
                <a:r>
                  <a:rPr lang="en-US" dirty="0"/>
                  <a:t> </a:t>
                </a:r>
                <a:r>
                  <a:rPr lang="en-US" dirty="0" smtClean="0"/>
                  <a:t>cryptosystem</a:t>
                </a:r>
                <a:endParaRPr lang="en-US" dirty="0"/>
              </a:p>
              <a:p>
                <a:pPr lvl="1"/>
                <a:r>
                  <a:rPr lang="en-US" dirty="0" smtClean="0"/>
                  <a:t>Post-quantum secure key size:</a:t>
                </a:r>
              </a:p>
              <a:p>
                <a:pPr lvl="2"/>
                <a:r>
                  <a:rPr lang="en-US" sz="2400" dirty="0" smtClean="0"/>
                  <a:t>k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 smtClean="0"/>
                  <a:t>n matrix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G’</a:t>
                </a:r>
                <a:r>
                  <a:rPr lang="en-US" sz="2400" dirty="0" smtClean="0"/>
                  <a:t>: k = 5413, n = 6960, t = 119</a:t>
                </a:r>
              </a:p>
              <a:p>
                <a:pPr lvl="2"/>
                <a:r>
                  <a:rPr lang="en-US" sz="2400" dirty="0" smtClean="0"/>
                  <a:t>Key size: </a:t>
                </a:r>
                <a:r>
                  <a:rPr lang="en-US" sz="2400" dirty="0" smtClean="0">
                    <a:solidFill>
                      <a:srgbClr val="B12020"/>
                    </a:solidFill>
                  </a:rPr>
                  <a:t>1mb for 128-bit security</a:t>
                </a:r>
                <a:r>
                  <a:rPr lang="en-US" sz="2400" dirty="0" smtClean="0"/>
                  <a:t> </a:t>
                </a:r>
                <a:r>
                  <a:rPr lang="en-US" sz="1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(RSA usually 2048 bits)</a:t>
                </a:r>
              </a:p>
              <a:p>
                <a:pPr lvl="3"/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3"/>
                <a:endPara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sz="2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2600" dirty="0" err="1"/>
                  <a:t>Niederreiter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cryptosystem</a:t>
                </a:r>
              </a:p>
              <a:p>
                <a:pPr lvl="1"/>
                <a:r>
                  <a:rPr lang="en-US" sz="2200" dirty="0" smtClean="0"/>
                  <a:t>Similar algorithm</a:t>
                </a:r>
              </a:p>
              <a:p>
                <a:pPr lvl="1"/>
                <a:r>
                  <a:rPr lang="en-US" sz="2200" dirty="0" smtClean="0"/>
                  <a:t>10x faster than </a:t>
                </a:r>
                <a:r>
                  <a:rPr lang="en-US" sz="2200" dirty="0" err="1" smtClean="0"/>
                  <a:t>McEliece</a:t>
                </a:r>
                <a:endParaRPr lang="en-US" sz="2200" dirty="0" smtClean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 smtClean="0"/>
              </a:p>
              <a:p>
                <a:pPr lvl="2"/>
                <a:endParaRPr lang="en-US" dirty="0" smtClean="0"/>
              </a:p>
              <a:p>
                <a:pPr marL="1371600" lvl="3" indent="0">
                  <a:buNone/>
                </a:pPr>
                <a:endParaRPr lang="en-US" sz="140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448036" cy="4525963"/>
              </a:xfrm>
              <a:blipFill>
                <a:blip r:embed="rId2"/>
                <a:stretch>
                  <a:fillRect l="-1227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733799" y="3325812"/>
            <a:ext cx="1676401" cy="70961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venir Book" panose="02000503020000020003" pitchFamily="2" charset="0"/>
              </a:rPr>
              <a:t>G’</a:t>
            </a:r>
            <a:endParaRPr lang="en-US" sz="1600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1. Post-Quantum Cryptography (PQC) Standardization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5788" y="1600200"/>
            <a:ext cx="4154322" cy="4525963"/>
          </a:xfrm>
        </p:spPr>
        <p:txBody>
          <a:bodyPr>
            <a:normAutofit/>
          </a:bodyPr>
          <a:lstStyle/>
          <a:p>
            <a:r>
              <a:rPr lang="en-US" dirty="0"/>
              <a:t>NIST</a:t>
            </a:r>
          </a:p>
          <a:p>
            <a:pPr lvl="1"/>
            <a:r>
              <a:rPr lang="en-US" dirty="0" smtClean="0"/>
              <a:t>Jan 2017 - present</a:t>
            </a:r>
            <a:endParaRPr lang="en-US" dirty="0"/>
          </a:p>
          <a:p>
            <a:pPr lvl="1"/>
            <a:r>
              <a:rPr lang="en-US" dirty="0"/>
              <a:t>Evaluating 69 </a:t>
            </a:r>
            <a:r>
              <a:rPr lang="en-US" sz="1400" dirty="0" smtClean="0"/>
              <a:t>(5 withdrawn)</a:t>
            </a:r>
            <a:r>
              <a:rPr lang="en-US" dirty="0" smtClean="0"/>
              <a:t> submissions </a:t>
            </a:r>
            <a:r>
              <a:rPr lang="en-US" dirty="0"/>
              <a:t>of </a:t>
            </a:r>
            <a:r>
              <a:rPr lang="en-US" dirty="0" smtClean="0"/>
              <a:t>PQC, </a:t>
            </a:r>
            <a:r>
              <a:rPr lang="en-US" dirty="0"/>
              <a:t>to bring up a </a:t>
            </a:r>
            <a:r>
              <a:rPr lang="en-US" dirty="0" smtClean="0"/>
              <a:t>standard </a:t>
            </a:r>
            <a:r>
              <a:rPr lang="en-US" sz="1400" dirty="0" smtClean="0"/>
              <a:t>(just like </a:t>
            </a:r>
            <a:r>
              <a:rPr lang="en-US" sz="1400" dirty="0"/>
              <a:t>AES)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21 lattice-based</a:t>
            </a:r>
          </a:p>
          <a:p>
            <a:pPr lvl="2"/>
            <a:r>
              <a:rPr lang="en-US" dirty="0"/>
              <a:t>18 code-based</a:t>
            </a:r>
          </a:p>
          <a:p>
            <a:pPr lvl="2"/>
            <a:r>
              <a:rPr lang="en-US" dirty="0"/>
              <a:t>Some hash-based</a:t>
            </a:r>
          </a:p>
          <a:p>
            <a:pPr lvl="2"/>
            <a:r>
              <a:rPr lang="en-US" dirty="0"/>
              <a:t>Some others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://csrc.nist.gov/projects/post-quantum-cryptography/round-1-submissions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92" y="1370013"/>
            <a:ext cx="3912231" cy="421117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118847" y="3944469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18847" y="5235387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2" y="151751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[1]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110" y="5579724"/>
            <a:ext cx="4145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Submission deadline Nov 30, 2017. List updated Dec </a:t>
            </a:r>
            <a:r>
              <a:rPr lang="en-US" sz="1100" dirty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17, </a:t>
            </a:r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2018.</a:t>
            </a:r>
            <a:endParaRPr lang="en-US" sz="1600" dirty="0">
              <a:ln>
                <a:solidFill>
                  <a:schemeClr val="accent2"/>
                </a:solidFill>
              </a:ln>
              <a:latin typeface="Avenir Book" panose="02000503020000020003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997612" y="4740812"/>
            <a:ext cx="1800665" cy="281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Code-based?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8449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al., 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Lattices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Learning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Errors Over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Rings, 06/2013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2097828"/>
            <a:ext cx="8477251" cy="37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+mj-lt"/>
              <a:buAutoNum type="arabicPeriod"/>
            </a:pPr>
            <a:r>
              <a:rPr lang="en-US" sz="2000" dirty="0" smtClean="0"/>
              <a:t>Ring-LWE only </a:t>
            </a:r>
            <a:r>
              <a:rPr lang="en-US" sz="2000" dirty="0" smtClean="0"/>
              <a:t>being out for 5.5 years </a:t>
            </a:r>
            <a:r>
              <a:rPr lang="en-US" sz="2000" dirty="0" smtClean="0"/>
              <a:t>and </a:t>
            </a:r>
            <a:r>
              <a:rPr lang="en-US" sz="2000" dirty="0"/>
              <a:t>has not </a:t>
            </a:r>
            <a:r>
              <a:rPr lang="en-US" sz="2000" dirty="0" smtClean="0"/>
              <a:t>withstood the test of </a:t>
            </a:r>
            <a:r>
              <a:rPr lang="en-US" sz="2000" dirty="0"/>
              <a:t>time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The security reduction (hardness) is a </a:t>
            </a:r>
            <a:r>
              <a:rPr lang="en-US" sz="2000" i="1" u="sng" dirty="0" smtClean="0"/>
              <a:t>modification</a:t>
            </a:r>
            <a:r>
              <a:rPr lang="en-US" sz="2000" dirty="0" smtClean="0"/>
              <a:t> of SVP &amp; </a:t>
            </a:r>
            <a:r>
              <a:rPr lang="en-US" sz="2000" dirty="0" smtClean="0"/>
              <a:t>CVP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On </a:t>
            </a:r>
            <a:r>
              <a:rPr lang="en-US" sz="2000" dirty="0" smtClean="0"/>
              <a:t>the safe side, code-based cryptosystem </a:t>
            </a:r>
            <a:r>
              <a:rPr lang="en-US" sz="1600" dirty="0" smtClean="0"/>
              <a:t>(published in 1978, 40 years of examination)</a:t>
            </a:r>
            <a:r>
              <a:rPr lang="en-US" sz="2000" dirty="0" smtClean="0"/>
              <a:t> can be </a:t>
            </a:r>
            <a:r>
              <a:rPr lang="en-US" sz="2000" dirty="0" smtClean="0"/>
              <a:t>used, although:</a:t>
            </a:r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ts key size is large: 1MB</a:t>
            </a:r>
          </a:p>
          <a:p>
            <a:pPr lvl="2"/>
            <a:r>
              <a:rPr lang="en-US" sz="1600" dirty="0" smtClean="0"/>
              <a:t>Its decryption is highly parallel: easy for both good &amp; bad guys </a:t>
            </a:r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336986" y="5353040"/>
            <a:ext cx="3223062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Don't put all eggs in one basket?</a:t>
            </a:r>
          </a:p>
        </p:txBody>
      </p:sp>
    </p:spTree>
    <p:extLst>
      <p:ext uri="{BB962C8B-B14F-4D97-AF65-F5344CB8AC3E}">
        <p14:creationId xmlns:p14="http://schemas.microsoft.com/office/powerpoint/2010/main" val="13414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99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successful </a:t>
            </a:r>
            <a:endParaRPr lang="en-US" dirty="0"/>
          </a:p>
          <a:p>
            <a:pPr lvl="1"/>
            <a:r>
              <a:rPr lang="en-US" dirty="0" smtClean="0"/>
              <a:t>Able to encrypt &amp; decrypt 16-bit plaintexts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741"/>
            <a:ext cx="8333412" cy="23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998"/>
            <a:ext cx="87725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successful </a:t>
            </a:r>
            <a:endParaRPr lang="en-US" dirty="0"/>
          </a:p>
          <a:p>
            <a:pPr lvl="1"/>
            <a:r>
              <a:rPr lang="en-US" dirty="0" smtClean="0"/>
              <a:t>Able to encrypt &amp; decrypt 16-bit plaintexts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741"/>
            <a:ext cx="8333412" cy="23846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5368">
            <a:off x="3449425" y="4405410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85368">
            <a:off x="5317433" y="4333491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85368">
            <a:off x="7212081" y="4369452"/>
            <a:ext cx="1540864" cy="6586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7250" cy="4943475"/>
          </a:xfrm>
        </p:spPr>
        <p:txBody>
          <a:bodyPr>
            <a:normAutofit/>
          </a:bodyPr>
          <a:lstStyle/>
          <a:p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dirty="0" smtClean="0"/>
              <a:t>cryptosystem</a:t>
            </a:r>
            <a:endParaRPr lang="en-US" dirty="0"/>
          </a:p>
          <a:p>
            <a:pPr lvl="2"/>
            <a:r>
              <a:rPr lang="en-US" dirty="0"/>
              <a:t>Error Correction Code (ECC)</a:t>
            </a:r>
          </a:p>
          <a:p>
            <a:pPr lvl="3"/>
            <a:r>
              <a:rPr lang="en-US" dirty="0"/>
              <a:t>A (n, k, t) ECC code C:</a:t>
            </a:r>
          </a:p>
          <a:p>
            <a:pPr lvl="4"/>
            <a:r>
              <a:rPr lang="en-US" dirty="0"/>
              <a:t>k: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your message (information)</a:t>
            </a:r>
          </a:p>
          <a:p>
            <a:pPr lvl="4"/>
            <a:r>
              <a:rPr lang="en-US" dirty="0"/>
              <a:t>n: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the encoded message (codeword)</a:t>
            </a:r>
          </a:p>
          <a:p>
            <a:pPr lvl="4"/>
            <a:r>
              <a:rPr lang="en-US" dirty="0"/>
              <a:t>t: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random errors C can tolerate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4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77250" cy="49434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McEliece</a:t>
                </a:r>
                <a:r>
                  <a:rPr lang="en-US" dirty="0"/>
                  <a:t> </a:t>
                </a:r>
                <a:r>
                  <a:rPr lang="en-US" dirty="0" smtClean="0"/>
                  <a:t>cryptosystem</a:t>
                </a:r>
                <a:endParaRPr lang="en-US" dirty="0"/>
              </a:p>
              <a:p>
                <a:pPr lvl="2"/>
                <a:r>
                  <a:rPr lang="en-US" dirty="0" smtClean="0"/>
                  <a:t>Error Correction Code (ECC)</a:t>
                </a:r>
              </a:p>
              <a:p>
                <a:pPr lvl="3"/>
                <a:r>
                  <a:rPr lang="en-US" dirty="0" smtClean="0"/>
                  <a:t>A (n, k, t) ECC code C:</a:t>
                </a:r>
              </a:p>
              <a:p>
                <a:pPr lvl="4"/>
                <a:r>
                  <a:rPr lang="en-US" dirty="0" smtClean="0"/>
                  <a:t>k: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size of your message (information)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4"/>
                <a:r>
                  <a:rPr lang="en-US" dirty="0" smtClean="0"/>
                  <a:t>n: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size of the encoded message (codeword)</a:t>
                </a:r>
              </a:p>
              <a:p>
                <a:pPr lvl="4"/>
                <a:r>
                  <a:rPr lang="en-US" dirty="0" smtClean="0"/>
                  <a:t>t: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 of random errors C can tolerate</a:t>
                </a:r>
              </a:p>
              <a:p>
                <a:pPr marL="1828800" lvl="4" indent="0">
                  <a:buNone/>
                </a:pPr>
                <a:endParaRPr lang="en-US" dirty="0" smtClean="0"/>
              </a:p>
              <a:p>
                <a:pPr lvl="3"/>
                <a:r>
                  <a:rPr lang="en-US" dirty="0" smtClean="0"/>
                  <a:t>Generating matrix G for C: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lvl="3"/>
                <a:r>
                  <a:rPr lang="en-US" dirty="0" smtClean="0"/>
                  <a:t>When m is encoded by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, it is able to be recovered even after being distorted by t errors</a:t>
                </a:r>
              </a:p>
              <a:p>
                <a:pPr lvl="4"/>
                <a:r>
                  <a:rPr lang="en-US" dirty="0" smtClean="0"/>
                  <a:t>Err-correct (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FF6600"/>
                    </a:solidFill>
                  </a:rPr>
                  <a:t>e</a:t>
                </a:r>
                <a:r>
                  <a:rPr lang="en-US" dirty="0" smtClean="0"/>
                  <a:t>) = m</a:t>
                </a:r>
                <a:endParaRPr lang="en-US" baseline="30000" dirty="0"/>
              </a:p>
              <a:p>
                <a:pPr lvl="4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77250" cy="4943475"/>
              </a:xfrm>
              <a:blipFill>
                <a:blip r:embed="rId2"/>
                <a:stretch>
                  <a:fillRect l="-1222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16200000">
            <a:off x="2385773" y="4785137"/>
            <a:ext cx="714378" cy="2381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ook" panose="02000503020000020003" pitchFamily="2" charset="0"/>
              </a:rPr>
              <a:t>m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1851" y="4551775"/>
            <a:ext cx="1676401" cy="709614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G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431" y="472191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 panose="02000503020000020003" pitchFamily="2" charset="0"/>
              </a:rPr>
              <a:t>k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656" y="4286453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venir Book" panose="02000503020000020003" pitchFamily="2" charset="0"/>
              </a:rPr>
              <a:t>1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2937" y="472191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k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8733" y="42472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n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69728" y="4717241"/>
                <a:ext cx="2758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28" y="4717241"/>
                <a:ext cx="275822" cy="338554"/>
              </a:xfrm>
              <a:prstGeom prst="rect">
                <a:avLst/>
              </a:prstGeom>
              <a:blipFill>
                <a:blip r:embed="rId3"/>
                <a:stretch>
                  <a:fillRect r="-3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 rot="16200000">
            <a:off x="6200109" y="4095313"/>
            <a:ext cx="246045" cy="167640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C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041" y="449051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n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2947" y="474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1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88498" y="4736441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98" y="4736441"/>
                <a:ext cx="131959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altLang="zh-CN" sz="3600" dirty="0" smtClean="0"/>
              <a:t>ode-based </a:t>
            </a:r>
            <a:r>
              <a:rPr lang="en-US" sz="3600" dirty="0" smtClean="0"/>
              <a:t>Encryption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77250" cy="49434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McEliece</a:t>
                </a:r>
                <a:r>
                  <a:rPr lang="en-US" dirty="0"/>
                  <a:t> </a:t>
                </a:r>
                <a:r>
                  <a:rPr lang="en-US" dirty="0" smtClean="0"/>
                  <a:t>cryptosystem</a:t>
                </a:r>
                <a:endParaRPr lang="en-US" dirty="0"/>
              </a:p>
              <a:p>
                <a:pPr lvl="2"/>
                <a:r>
                  <a:rPr lang="en-US" dirty="0" smtClean="0"/>
                  <a:t>Error Correction Code (ECC)</a:t>
                </a:r>
              </a:p>
              <a:p>
                <a:pPr lvl="3"/>
                <a:r>
                  <a:rPr lang="en-US" dirty="0" smtClean="0"/>
                  <a:t>A (n, k, t) ECC code C:</a:t>
                </a:r>
              </a:p>
              <a:p>
                <a:pPr lvl="4"/>
                <a:r>
                  <a:rPr lang="en-US" dirty="0" smtClean="0"/>
                  <a:t>k: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size of your message (information)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4"/>
                <a:r>
                  <a:rPr lang="en-US" dirty="0" smtClean="0"/>
                  <a:t>n: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size of the encoded message (codeword)</a:t>
                </a:r>
              </a:p>
              <a:p>
                <a:pPr lvl="4"/>
                <a:r>
                  <a:rPr lang="en-US" dirty="0" smtClean="0"/>
                  <a:t>t: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 of random errors C can tolerate</a:t>
                </a:r>
              </a:p>
              <a:p>
                <a:pPr marL="1828800" lvl="4" indent="0">
                  <a:buNone/>
                </a:pPr>
                <a:endParaRPr lang="en-US" dirty="0" smtClean="0"/>
              </a:p>
              <a:p>
                <a:pPr lvl="3"/>
                <a:r>
                  <a:rPr lang="en-US" dirty="0" smtClean="0"/>
                  <a:t>Generating matrix G for C: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lvl="3"/>
                <a:r>
                  <a:rPr lang="en-US" dirty="0" smtClean="0"/>
                  <a:t>When m is encoded by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, it is able to be recovered even after being distorted by t errors</a:t>
                </a:r>
              </a:p>
              <a:p>
                <a:pPr lvl="4"/>
                <a:r>
                  <a:rPr lang="en-US" dirty="0" smtClean="0"/>
                  <a:t>Err-correct (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FF6600"/>
                    </a:solidFill>
                  </a:rPr>
                  <a:t>e</a:t>
                </a:r>
                <a:r>
                  <a:rPr lang="en-US" dirty="0" smtClean="0"/>
                  <a:t>) = m</a:t>
                </a:r>
                <a:endParaRPr lang="en-US" baseline="30000" dirty="0"/>
              </a:p>
              <a:p>
                <a:pPr lvl="4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77250" cy="4943475"/>
              </a:xfrm>
              <a:blipFill>
                <a:blip r:embed="rId2"/>
                <a:stretch>
                  <a:fillRect l="-1222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16200000">
            <a:off x="2385773" y="4785137"/>
            <a:ext cx="714378" cy="2381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ook" panose="02000503020000020003" pitchFamily="2" charset="0"/>
              </a:rPr>
              <a:t>m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1851" y="4551775"/>
            <a:ext cx="1676401" cy="709614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G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431" y="472191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 panose="02000503020000020003" pitchFamily="2" charset="0"/>
              </a:rPr>
              <a:t>k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656" y="4286453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venir Book" panose="02000503020000020003" pitchFamily="2" charset="0"/>
              </a:rPr>
              <a:t>1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2937" y="472191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k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8733" y="42472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n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69728" y="4717241"/>
                <a:ext cx="2758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28" y="4717241"/>
                <a:ext cx="275822" cy="338554"/>
              </a:xfrm>
              <a:prstGeom prst="rect">
                <a:avLst/>
              </a:prstGeom>
              <a:blipFill>
                <a:blip r:embed="rId3"/>
                <a:stretch>
                  <a:fillRect r="-3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 rot="16200000">
            <a:off x="6200109" y="4095313"/>
            <a:ext cx="246045" cy="167640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C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041" y="449051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n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2947" y="474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1</a:t>
            </a:r>
            <a:endParaRPr lang="en-US" sz="1600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88498" y="4736441"/>
                <a:ext cx="1319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98" y="4736441"/>
                <a:ext cx="131959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46786">
            <a:off x="4503517" y="4101786"/>
            <a:ext cx="2871299" cy="369332"/>
          </a:xfrm>
          <a:prstGeom prst="rect">
            <a:avLst/>
          </a:prstGeom>
          <a:noFill/>
          <a:ln w="28575">
            <a:solidFill>
              <a:srgbClr val="B1202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12020"/>
                </a:solidFill>
                <a:latin typeface="Avenir Book" panose="02000503020000020003" pitchFamily="2" charset="0"/>
              </a:rPr>
              <a:t>Nothing secret to anyone.</a:t>
            </a:r>
            <a:endParaRPr lang="en-US" dirty="0">
              <a:solidFill>
                <a:srgbClr val="B1202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957</Words>
  <Application>Microsoft Office PowerPoint</Application>
  <PresentationFormat>On-screen Show (4:3)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Avenir Book</vt:lpstr>
      <vt:lpstr>Bell MT</vt:lpstr>
      <vt:lpstr>Calibri</vt:lpstr>
      <vt:lpstr>Cambria Math</vt:lpstr>
      <vt:lpstr>Times New Roman</vt:lpstr>
      <vt:lpstr>Wingdings</vt:lpstr>
      <vt:lpstr>Office Theme</vt:lpstr>
      <vt:lpstr>Post-quantum Public Key Cryptosystem (PKC) (Code-based)</vt:lpstr>
      <vt:lpstr>NIST is Closed</vt:lpstr>
      <vt:lpstr>1. Post-Quantum Cryptography (PQC) Standardization</vt:lpstr>
      <vt:lpstr>Why Code-based?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Code-based Encryption</vt:lpstr>
      <vt:lpstr>Any Questions?</vt:lpstr>
    </vt:vector>
  </TitlesOfParts>
  <Company>ASCS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Kinsy</dc:creator>
  <cp:lastModifiedBy>BUTrustees of Boston University</cp:lastModifiedBy>
  <cp:revision>366</cp:revision>
  <dcterms:created xsi:type="dcterms:W3CDTF">2016-07-13T17:18:51Z</dcterms:created>
  <dcterms:modified xsi:type="dcterms:W3CDTF">2019-01-03T18:56:35Z</dcterms:modified>
</cp:coreProperties>
</file>