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323" r:id="rId4"/>
    <p:sldId id="324" r:id="rId5"/>
    <p:sldId id="325" r:id="rId6"/>
    <p:sldId id="327" r:id="rId7"/>
    <p:sldId id="326" r:id="rId8"/>
    <p:sldId id="329" r:id="rId9"/>
    <p:sldId id="331" r:id="rId10"/>
    <p:sldId id="330" r:id="rId11"/>
    <p:sldId id="332" r:id="rId12"/>
    <p:sldId id="333" r:id="rId13"/>
    <p:sldId id="334" r:id="rId14"/>
    <p:sldId id="335" r:id="rId15"/>
    <p:sldId id="33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1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3201"/>
  </p:normalViewPr>
  <p:slideViewPr>
    <p:cSldViewPr snapToGrid="0" snapToObjects="1">
      <p:cViewPr varScale="1">
        <p:scale>
          <a:sx n="107" d="100"/>
          <a:sy n="107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E6F04-6757-4DF8-9A20-0DB0A6140EA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BB2B3-2F20-4498-9010-0FD8EDB6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294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5EF-2DD8-45F6-9A41-0538E4BBCC54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0444-9A1B-4CF3-92A6-DD73DCC2311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240-BE7D-4446-9B70-12E1ED3397E7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D40-8967-4D9F-9DA6-9FB1BA7A1B56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691-3B87-470F-ACD8-ACA064CD94DA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73B3-2AC8-481B-9671-769CC10EDDA4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90B-0FEE-4D0C-A0DB-356618DC4933}" type="datetime1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8039-F192-4575-ABD7-01FD77373F80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05BA-C00B-42AD-B050-CF535E182CA9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C4DE-43D9-44D7-BF55-F6AEAF767567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F317-210E-4A7B-9DD8-E29E55224763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0770"/>
            <a:ext cx="8229600" cy="67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302" y="6356350"/>
            <a:ext cx="747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1C76-657E-4AC9-863E-10F1CC909953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904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59" y="-3151"/>
            <a:ext cx="9144000" cy="546759"/>
          </a:xfrm>
          <a:prstGeom prst="rect">
            <a:avLst/>
          </a:prstGeom>
          <a:solidFill>
            <a:srgbClr val="B1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u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" y="6264361"/>
            <a:ext cx="1316995" cy="55117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" y="-5669"/>
            <a:ext cx="2210671" cy="61526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554872" y="6352143"/>
            <a:ext cx="527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Bell MT"/>
                <a:cs typeface="Bell MT"/>
              </a:rPr>
              <a:t>Department of Electrical &amp; Computer Engineering </a:t>
            </a:r>
          </a:p>
        </p:txBody>
      </p:sp>
    </p:spTree>
    <p:extLst>
      <p:ext uri="{BB962C8B-B14F-4D97-AF65-F5344CB8AC3E}">
        <p14:creationId xmlns:p14="http://schemas.microsoft.com/office/powerpoint/2010/main" val="37797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914400" indent="-4572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B12020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B12020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17" y="1713442"/>
            <a:ext cx="8736106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Post-quantum Public Key Cryptosystem (PKC)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Lake Bu</a:t>
            </a:r>
          </a:p>
          <a:p>
            <a:r>
              <a:rPr lang="en-US" dirty="0" smtClean="0"/>
              <a:t>ASCS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PKC – a small implementation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71001"/>
                <a:ext cx="8686800" cy="45943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Building a small model </a:t>
                </a:r>
                <a:r>
                  <a:rPr lang="en-US" sz="1700" dirty="0" smtClean="0"/>
                  <a:t>(q = 17, n = 2 vs. q = </a:t>
                </a:r>
                <a:r>
                  <a:rPr lang="en-US" sz="1700" dirty="0"/>
                  <a:t>12289</a:t>
                </a:r>
                <a:r>
                  <a:rPr lang="en-US" sz="1700" dirty="0" smtClean="0"/>
                  <a:t>, n = 512)</a:t>
                </a:r>
                <a:endParaRPr lang="en-US" sz="1700" dirty="0"/>
              </a:p>
              <a:p>
                <a:pPr lvl="1"/>
                <a:r>
                  <a:rPr lang="en-US" sz="2000" dirty="0" err="1" smtClean="0"/>
                  <a:t>KeyGen</a:t>
                </a:r>
                <a:r>
                  <a:rPr lang="en-US" sz="2000" dirty="0" smtClean="0"/>
                  <a:t> (Alice)</a:t>
                </a:r>
              </a:p>
              <a:p>
                <a:pPr lvl="1"/>
                <a:r>
                  <a:rPr lang="en-US" sz="2000" dirty="0" smtClean="0"/>
                  <a:t>Encryption (Bob):</a:t>
                </a:r>
              </a:p>
              <a:p>
                <a:pPr lvl="2"/>
                <a:r>
                  <a:rPr lang="en-US" sz="1600" dirty="0" smtClean="0"/>
                  <a:t>H</a:t>
                </a:r>
                <a:r>
                  <a:rPr lang="en-US" altLang="zh-CN" sz="1600" dirty="0" smtClean="0"/>
                  <a:t>as a plaintext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m </a:t>
                </a:r>
                <a:r>
                  <a:rPr lang="en-US" altLang="zh-CN" sz="1600" dirty="0" smtClean="0"/>
                  <a:t>(a binary string in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Rq</a:t>
                </a:r>
                <a:r>
                  <a:rPr lang="en-US" altLang="zh-CN" sz="1600" dirty="0" smtClean="0"/>
                  <a:t>)</a:t>
                </a:r>
                <a:endParaRPr lang="en-US" sz="1600" dirty="0" smtClean="0"/>
              </a:p>
              <a:p>
                <a:pPr lvl="2"/>
                <a:r>
                  <a:rPr lang="en-US" sz="1600" dirty="0" smtClean="0"/>
                  <a:t>Samples small noise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r0, r1, r2</a:t>
                </a:r>
              </a:p>
              <a:p>
                <a:pPr lvl="2"/>
                <a:r>
                  <a:rPr lang="en-US" sz="1600" dirty="0" smtClean="0"/>
                  <a:t>Encryption using public key: 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c0 = b</a:t>
                </a:r>
                <a:r>
                  <a:rPr lang="en-US" sz="15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500" dirty="0" smtClean="0">
                    <a:solidFill>
                      <a:srgbClr val="0070C0"/>
                    </a:solidFill>
                  </a:rPr>
                  <a:t>r0 + r1 + </a:t>
                </a:r>
                <a:r>
                  <a:rPr lang="en-US" sz="1500" dirty="0" smtClean="0">
                    <a:solidFill>
                      <a:srgbClr val="0070C0"/>
                    </a:solidFill>
                  </a:rPr>
                  <a:t>tm</a:t>
                </a:r>
                <a:r>
                  <a:rPr lang="en-US" sz="1500" dirty="0" smtClean="0">
                    <a:solidFill>
                      <a:srgbClr val="0070C0"/>
                    </a:solidFill>
                  </a:rPr>
                  <a:t>; 	</a:t>
                </a:r>
                <a:r>
                  <a:rPr lang="en-US" sz="15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500" dirty="0">
                    <a:solidFill>
                      <a:schemeClr val="tx1"/>
                    </a:solidFill>
                  </a:rPr>
                  <a:t>2)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c1 = a</a:t>
                </a:r>
                <a:r>
                  <a:rPr lang="en-US" sz="1500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500" dirty="0" smtClean="0">
                    <a:solidFill>
                      <a:srgbClr val="0070C0"/>
                    </a:solidFill>
                  </a:rPr>
                  <a:t>r0 + r2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1400" dirty="0" smtClean="0">
                    <a:solidFill>
                      <a:srgbClr val="0070C0"/>
                    </a:solidFill>
                  </a:rPr>
                </a:br>
                <a:endParaRPr lang="en-US" sz="1400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71001"/>
                <a:ext cx="8686800" cy="4594324"/>
              </a:xfrm>
              <a:blipFill>
                <a:blip r:embed="rId2"/>
                <a:stretch>
                  <a:fillRect l="-1193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70" y="2431760"/>
            <a:ext cx="3708306" cy="36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9694" y="2912613"/>
                <a:ext cx="897929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sz="1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"/>
                          <m:endChr m:val="⌋"/>
                          <m:ctrlPr>
                            <a:rPr lang="en-US" sz="1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11  1  </m:t>
                          </m:r>
                        </m:e>
                      </m:d>
                    </m:oMath>
                  </m:oMathPara>
                </a14:m>
                <a:endParaRPr lang="en-US" sz="17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694" y="2912613"/>
                <a:ext cx="897929" cy="261610"/>
              </a:xfrm>
              <a:prstGeom prst="rect">
                <a:avLst/>
              </a:prstGeom>
              <a:blipFill>
                <a:blip r:embed="rId2"/>
                <a:stretch>
                  <a:fillRect l="-43537" t="-172093" r="-102041" b="-2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3612776" y="3174223"/>
            <a:ext cx="573728" cy="1583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86504" y="3194113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 panose="02000503020000020003" pitchFamily="2" charset="0"/>
              </a:rPr>
              <a:t>Taking the nearest integer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</a:t>
            </a:r>
            <a:r>
              <a:rPr lang="en-US" sz="2800" dirty="0"/>
              <a:t>PKC – a small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060" y="1462463"/>
                <a:ext cx="8686800" cy="1816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Public-key Cryptosystem (PKC)</a:t>
                </a:r>
                <a:endParaRPr lang="en-US" dirty="0"/>
              </a:p>
              <a:p>
                <a:pPr lvl="1"/>
                <a:r>
                  <a:rPr lang="en-US" sz="2000" dirty="0" err="1" smtClean="0"/>
                  <a:t>KeyGen</a:t>
                </a:r>
                <a:r>
                  <a:rPr lang="en-US" sz="2000" dirty="0" smtClean="0"/>
                  <a:t> (Alice)</a:t>
                </a:r>
                <a:endParaRPr lang="en-US" sz="1600" dirty="0" smtClean="0"/>
              </a:p>
              <a:p>
                <a:pPr lvl="1"/>
                <a:r>
                  <a:rPr lang="en-US" sz="2000" dirty="0" smtClean="0"/>
                  <a:t>Encryption (Bob)</a:t>
                </a:r>
                <a:endParaRPr lang="en-US" sz="14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000" dirty="0" smtClean="0"/>
                  <a:t>Decryption (Alice):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m = (c0 </a:t>
                </a:r>
                <a:r>
                  <a:rPr lang="en-US" sz="1500" dirty="0">
                    <a:solidFill>
                      <a:srgbClr val="0070C0"/>
                    </a:solidFill>
                  </a:rPr>
                  <a:t>– s</a:t>
                </a:r>
                <a:r>
                  <a:rPr lang="en-US" sz="15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500" dirty="0" smtClean="0">
                    <a:solidFill>
                      <a:srgbClr val="0070C0"/>
                    </a:solidFill>
                  </a:rPr>
                  <a:t>c1</a:t>
                </a:r>
                <a:r>
                  <a:rPr lang="en-US" sz="1500" dirty="0" smtClean="0">
                    <a:solidFill>
                      <a:srgbClr val="0070C0"/>
                    </a:solidFill>
                  </a:rPr>
                  <a:t>)/t 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										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3)</a:t>
                </a:r>
                <a:endParaRPr lang="en-US" sz="2000" dirty="0"/>
              </a:p>
            </p:txBody>
          </p:sp>
        </mc:Choice>
        <mc:Fallback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60" y="1462463"/>
                <a:ext cx="8686800" cy="1816360"/>
              </a:xfrm>
              <a:blipFill>
                <a:blip r:embed="rId3"/>
                <a:stretch>
                  <a:fillRect l="-1263" t="-5705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4" y="3641262"/>
            <a:ext cx="5378811" cy="25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</a:t>
            </a:r>
            <a:r>
              <a:rPr lang="en-US" sz="2800" dirty="0"/>
              <a:t>PKC – a small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12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93060" y="1462463"/>
            <a:ext cx="8686800" cy="13116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Public-key Cryptosystem (PKC)</a:t>
            </a:r>
            <a:endParaRPr lang="en-US" dirty="0"/>
          </a:p>
          <a:p>
            <a:pPr lvl="1"/>
            <a:r>
              <a:rPr lang="en-US" sz="2000" dirty="0" err="1" smtClean="0"/>
              <a:t>KeyGen</a:t>
            </a:r>
            <a:r>
              <a:rPr lang="en-US" sz="2000" dirty="0" smtClean="0"/>
              <a:t> (Alice)</a:t>
            </a:r>
            <a:endParaRPr lang="en-US" sz="1600" dirty="0" smtClean="0"/>
          </a:p>
          <a:p>
            <a:pPr lvl="1"/>
            <a:r>
              <a:rPr lang="en-US" sz="2000" dirty="0" smtClean="0"/>
              <a:t>Encryption (Bob)</a:t>
            </a:r>
            <a:endParaRPr lang="en-US" sz="14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Decryption (Alice)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0" y="2900841"/>
            <a:ext cx="8691281" cy="27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</a:t>
            </a:r>
            <a:r>
              <a:rPr lang="en-US" sz="2800" dirty="0"/>
              <a:t>PKC – </a:t>
            </a:r>
            <a:r>
              <a:rPr lang="en-US" sz="2800" dirty="0" smtClean="0"/>
              <a:t>for real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70C0"/>
                </a:solidFill>
              </a:rPr>
              <a:t>q = 12289, n = 512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93060" y="1462463"/>
            <a:ext cx="8686800" cy="13116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Public-key Cryptosystem (PKC)</a:t>
            </a:r>
            <a:endParaRPr lang="en-US" dirty="0"/>
          </a:p>
          <a:p>
            <a:pPr lvl="1"/>
            <a:r>
              <a:rPr lang="en-US" sz="2000" dirty="0" err="1" smtClean="0"/>
              <a:t>KeyGen</a:t>
            </a:r>
            <a:r>
              <a:rPr lang="en-US" sz="2000" dirty="0" smtClean="0"/>
              <a:t> (Alice)</a:t>
            </a:r>
            <a:endParaRPr lang="en-US" sz="1600" dirty="0" smtClean="0"/>
          </a:p>
          <a:p>
            <a:pPr lvl="1"/>
            <a:r>
              <a:rPr lang="en-US" sz="2000" dirty="0" smtClean="0"/>
              <a:t>Encryption (Bob)</a:t>
            </a:r>
            <a:endParaRPr lang="en-US" sz="14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Decryption (Alice)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0" y="2900841"/>
            <a:ext cx="8691281" cy="2703194"/>
          </a:xfrm>
          <a:prstGeom prst="rect">
            <a:avLst/>
          </a:prstGeom>
        </p:spPr>
      </p:pic>
      <p:pic>
        <p:nvPicPr>
          <p:cNvPr id="1026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93" y="4569524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ccelera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32" y="4567612"/>
            <a:ext cx="134469" cy="1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ccelera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10" y="4630178"/>
            <a:ext cx="134469" cy="1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ccelera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05" y="5524941"/>
            <a:ext cx="134469" cy="1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accelera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60" y="4674815"/>
            <a:ext cx="134469" cy="1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93" y="4752133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67" y="4620371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67" y="4802980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28" y="5523587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28" y="5706196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20" y="4676402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20" y="4859011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71" y="3809244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57" y="5899345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accelera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57" y="5762964"/>
            <a:ext cx="134469" cy="1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accelerator symbo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57" y="6081954"/>
            <a:ext cx="162113" cy="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8079" y="5489629"/>
            <a:ext cx="117692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Accelerators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Avenir Book" panose="02000503020000020003" pitchFamily="2" charset="0"/>
              </a:rPr>
              <a:t>NWC</a:t>
            </a:r>
            <a:endParaRPr lang="en-US" sz="1100" dirty="0" smtClean="0">
              <a:solidFill>
                <a:srgbClr val="0070C0"/>
              </a:solidFill>
              <a:latin typeface="Avenir Book" panose="02000503020000020003" pitchFamily="2" charset="0"/>
            </a:endParaRPr>
          </a:p>
          <a:p>
            <a:r>
              <a:rPr lang="en-US" sz="1100" dirty="0" smtClean="0">
                <a:solidFill>
                  <a:srgbClr val="FF6600"/>
                </a:solidFill>
                <a:latin typeface="Avenir Book" panose="02000503020000020003" pitchFamily="2" charset="0"/>
              </a:rPr>
              <a:t>NNT</a:t>
            </a:r>
          </a:p>
          <a:p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Avenir Book" panose="02000503020000020003" pitchFamily="2" charset="0"/>
              </a:rPr>
              <a:t>Fast modulo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7647" y="5489629"/>
            <a:ext cx="2070847" cy="866722"/>
          </a:xfrm>
          <a:prstGeom prst="rect">
            <a:avLst/>
          </a:prstGeom>
          <a:noFill/>
          <a:ln w="28575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Oblivious Transfer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6127" y="6393551"/>
            <a:ext cx="537895" cy="365125"/>
          </a:xfrm>
        </p:spPr>
        <p:txBody>
          <a:bodyPr/>
          <a:lstStyle/>
          <a:p>
            <a:fld id="{9041FEBA-683F-B44C-A647-A4FB58DC87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58629"/>
              </p:ext>
            </p:extLst>
          </p:nvPr>
        </p:nvGraphicFramePr>
        <p:xfrm>
          <a:off x="2308808" y="4279157"/>
          <a:ext cx="4800203" cy="28322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2181">
                  <a:extLst>
                    <a:ext uri="{9D8B030D-6E8A-4147-A177-3AD203B41FA5}">
                      <a16:colId xmlns:a16="http://schemas.microsoft.com/office/drawing/2014/main" val="3300708917"/>
                    </a:ext>
                  </a:extLst>
                </a:gridCol>
                <a:gridCol w="2148022">
                  <a:extLst>
                    <a:ext uri="{9D8B030D-6E8A-4147-A177-3AD203B41FA5}">
                      <a16:colId xmlns:a16="http://schemas.microsoft.com/office/drawing/2014/main" val="2117272307"/>
                    </a:ext>
                  </a:extLst>
                </a:gridCol>
              </a:tblGrid>
              <a:tr h="197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893610"/>
                  </a:ext>
                </a:extLst>
              </a:tr>
              <a:tr h="3932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m0, m1, rand0, rand1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Key pair </a:t>
                      </a: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(s, {</a:t>
                      </a:r>
                      <a:r>
                        <a:rPr lang="en-US" sz="1200" dirty="0" err="1" smtClean="0">
                          <a:latin typeface="Avenir Book" panose="02000503020000020003" pitchFamily="2" charset="0"/>
                        </a:rPr>
                        <a:t>a,b</a:t>
                      </a: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})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(choice)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K (random)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94174"/>
                  </a:ext>
                </a:extLst>
              </a:tr>
              <a:tr h="2359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    rand0, rand1, {</a:t>
                      </a:r>
                      <a:r>
                        <a:rPr lang="en-US" sz="1200" dirty="0" err="1" smtClean="0">
                          <a:latin typeface="Avenir Book" panose="02000503020000020003" pitchFamily="2" charset="0"/>
                        </a:rPr>
                        <a:t>a,b</a:t>
                      </a: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721119"/>
                  </a:ext>
                </a:extLst>
              </a:tr>
              <a:tr h="235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                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    V = </a:t>
                      </a:r>
                      <a:r>
                        <a:rPr lang="en-US" sz="1200" dirty="0" err="1" smtClean="0">
                          <a:latin typeface="Avenir Book" panose="02000503020000020003" pitchFamily="2" charset="0"/>
                        </a:rPr>
                        <a:t>rand</a:t>
                      </a:r>
                      <a:r>
                        <a:rPr lang="en-US" sz="1200" baseline="-25000" dirty="0" err="1" smtClean="0">
                          <a:latin typeface="Avenir Book" panose="02000503020000020003" pitchFamily="2" charset="0"/>
                        </a:rPr>
                        <a:t>c</a:t>
                      </a:r>
                      <a:r>
                        <a:rPr lang="en-US" sz="1200" baseline="0" dirty="0" smtClean="0">
                          <a:latin typeface="Avenir Book" panose="02000503020000020003" pitchFamily="2" charset="0"/>
                        </a:rPr>
                        <a:t> + </a:t>
                      </a:r>
                      <a:r>
                        <a:rPr lang="en-US" sz="1200" baseline="0" dirty="0" err="1" smtClean="0">
                          <a:latin typeface="Avenir Book" panose="02000503020000020003" pitchFamily="2" charset="0"/>
                        </a:rPr>
                        <a:t>Enc</a:t>
                      </a:r>
                      <a:r>
                        <a:rPr lang="en-US" sz="1200" baseline="0" dirty="0" smtClean="0">
                          <a:latin typeface="Avenir Book" panose="02000503020000020003" pitchFamily="2" charset="0"/>
                        </a:rPr>
                        <a:t>(K, {</a:t>
                      </a:r>
                      <a:r>
                        <a:rPr lang="en-US" sz="1200" baseline="0" dirty="0" err="1" smtClean="0">
                          <a:latin typeface="Avenir Book" panose="02000503020000020003" pitchFamily="2" charset="0"/>
                        </a:rPr>
                        <a:t>a,b</a:t>
                      </a:r>
                      <a:r>
                        <a:rPr lang="en-US" sz="1200" baseline="0" dirty="0" smtClean="0">
                          <a:latin typeface="Avenir Book" panose="02000503020000020003" pitchFamily="2" charset="0"/>
                        </a:rPr>
                        <a:t>})</a:t>
                      </a: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131973"/>
                  </a:ext>
                </a:extLst>
              </a:tr>
              <a:tr h="3932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M0</a:t>
                      </a:r>
                      <a:r>
                        <a:rPr lang="en-US" sz="1200" baseline="0" dirty="0" smtClean="0">
                          <a:latin typeface="Avenir Book" panose="02000503020000020003" pitchFamily="2" charset="0"/>
                        </a:rPr>
                        <a:t> = m0+Dec(V – rand0)</a:t>
                      </a:r>
                    </a:p>
                    <a:p>
                      <a:r>
                        <a:rPr lang="en-US" sz="1200" baseline="0" dirty="0" smtClean="0">
                          <a:latin typeface="Avenir Book" panose="02000503020000020003" pitchFamily="2" charset="0"/>
                        </a:rPr>
                        <a:t>M1 = m1+Dec(V – rand1)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79040"/>
                  </a:ext>
                </a:extLst>
              </a:tr>
              <a:tr h="360969">
                <a:tc>
                  <a:txBody>
                    <a:bodyPr/>
                    <a:lstStyle/>
                    <a:p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US" sz="1200" baseline="-25000" dirty="0" smtClean="0">
                          <a:latin typeface="Avenir Book" panose="02000503020000020003" pitchFamily="2" charset="0"/>
                        </a:rPr>
                        <a:t>c</a:t>
                      </a: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– K           m</a:t>
                      </a:r>
                      <a:r>
                        <a:rPr lang="en-US" sz="1200" baseline="-25000" dirty="0" smtClean="0">
                          <a:latin typeface="Avenir Book" panose="02000503020000020003" pitchFamily="2" charset="0"/>
                        </a:rPr>
                        <a:t>c</a:t>
                      </a:r>
                      <a:r>
                        <a:rPr lang="en-US" sz="1200" dirty="0" smtClean="0">
                          <a:latin typeface="Avenir Book" panose="02000503020000020003" pitchFamily="2" charset="0"/>
                        </a:rPr>
                        <a:t> 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091917"/>
                  </a:ext>
                </a:extLst>
              </a:tr>
              <a:tr h="131075">
                <a:tc gridSpan="2">
                  <a:txBody>
                    <a:bodyPr/>
                    <a:lstStyle/>
                    <a:p>
                      <a:endParaRPr lang="en-US" sz="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6693"/>
                  </a:ext>
                </a:extLst>
              </a:tr>
              <a:tr h="551015">
                <a:tc gridSpan="2">
                  <a:txBody>
                    <a:bodyPr/>
                    <a:lstStyle/>
                    <a:p>
                      <a:endParaRPr lang="en-US" sz="1100" baseline="0" dirty="0" smtClean="0">
                        <a:solidFill>
                          <a:srgbClr val="C00000"/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50734"/>
                  </a:ext>
                </a:extLst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 rot="10800000">
            <a:off x="4403027" y="5055836"/>
            <a:ext cx="611764" cy="191699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403025" y="5378152"/>
            <a:ext cx="611765" cy="1916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5985977" y="6119949"/>
            <a:ext cx="309708" cy="958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4403027" y="5705742"/>
            <a:ext cx="611764" cy="191699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63" y="1365705"/>
            <a:ext cx="3770341" cy="26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 Post-Quantum Crypto Toolbox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6127" y="6375623"/>
            <a:ext cx="537895" cy="365125"/>
          </a:xfrm>
        </p:spPr>
        <p:txBody>
          <a:bodyPr/>
          <a:lstStyle/>
          <a:p>
            <a:fld id="{9041FEBA-683F-B44C-A647-A4FB58DC872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48801"/>
              </p:ext>
            </p:extLst>
          </p:nvPr>
        </p:nvGraphicFramePr>
        <p:xfrm>
          <a:off x="1524000" y="2160239"/>
          <a:ext cx="6096000" cy="231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77351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50283844"/>
                    </a:ext>
                  </a:extLst>
                </a:gridCol>
              </a:tblGrid>
              <a:tr h="6115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venir Book" panose="02000503020000020003" pitchFamily="2" charset="0"/>
                        </a:rPr>
                        <a:t>Post-Quantum Cryptosystem</a:t>
                      </a:r>
                      <a:r>
                        <a:rPr lang="en-US" sz="2000" b="0" baseline="0" dirty="0" smtClean="0">
                          <a:latin typeface="Avenir Book" panose="02000503020000020003" pitchFamily="2" charset="0"/>
                        </a:rPr>
                        <a:t> Toolbox</a:t>
                      </a:r>
                      <a:endParaRPr lang="en-US" sz="2000" b="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3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venir Book" panose="02000503020000020003" pitchFamily="2" charset="0"/>
                        </a:rPr>
                        <a:t>Public-key Encryption 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Book" panose="02000503020000020003" pitchFamily="2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venir Book" panose="02000503020000020003" pitchFamily="2" charset="0"/>
                        </a:rPr>
                        <a:t>Key-Exchange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Book" panose="02000503020000020003" pitchFamily="2" charset="0"/>
                        </a:rPr>
                        <a:t>In progress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0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venir Book" panose="02000503020000020003" pitchFamily="2" charset="0"/>
                        </a:rPr>
                        <a:t>Oblivion Transfer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Book" panose="02000503020000020003" pitchFamily="2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venir Book" panose="02000503020000020003" pitchFamily="2" charset="0"/>
                        </a:rPr>
                        <a:t>Zero-knowledge Proof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Book" panose="02000503020000020003" pitchFamily="2" charset="0"/>
                        </a:rPr>
                        <a:t>In progress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10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5400000">
            <a:off x="2558388" y="463136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panose="02000503020000020003" pitchFamily="2" charset="0"/>
              </a:rPr>
              <a:t>…</a:t>
            </a:r>
            <a:endParaRPr lang="en-US" sz="3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Post-Quantum Cryptography Standardization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17638"/>
            <a:ext cx="8096250" cy="46406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8824" y="6611942"/>
            <a:ext cx="5558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://csrc.nist.gov/projects/post-quantum-cryptography/round-1-submissions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81318" y="4258234"/>
            <a:ext cx="1766047" cy="8965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0970" y="3264062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 panose="02000503020000020003" pitchFamily="2" charset="0"/>
              </a:rPr>
              <a:t>[1]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1. Post-Quantum Cryptography (PQC) Standardization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5788" y="1600200"/>
            <a:ext cx="4154322" cy="4525963"/>
          </a:xfrm>
        </p:spPr>
        <p:txBody>
          <a:bodyPr>
            <a:normAutofit/>
          </a:bodyPr>
          <a:lstStyle/>
          <a:p>
            <a:r>
              <a:rPr lang="en-US" dirty="0"/>
              <a:t>NIST</a:t>
            </a:r>
          </a:p>
          <a:p>
            <a:pPr lvl="1"/>
            <a:r>
              <a:rPr lang="en-US" dirty="0" smtClean="0"/>
              <a:t>Jan 2017 - present</a:t>
            </a:r>
            <a:endParaRPr lang="en-US" dirty="0"/>
          </a:p>
          <a:p>
            <a:pPr lvl="1"/>
            <a:r>
              <a:rPr lang="en-US" dirty="0"/>
              <a:t>Evaluating 69 </a:t>
            </a:r>
            <a:r>
              <a:rPr lang="en-US" sz="1400" dirty="0" smtClean="0"/>
              <a:t>(5 withdrawn)</a:t>
            </a:r>
            <a:r>
              <a:rPr lang="en-US" dirty="0" smtClean="0"/>
              <a:t> submissions </a:t>
            </a:r>
            <a:r>
              <a:rPr lang="en-US" dirty="0"/>
              <a:t>of </a:t>
            </a:r>
            <a:r>
              <a:rPr lang="en-US" dirty="0" smtClean="0"/>
              <a:t>PQC, </a:t>
            </a:r>
            <a:r>
              <a:rPr lang="en-US" dirty="0"/>
              <a:t>to bring up a </a:t>
            </a:r>
            <a:r>
              <a:rPr lang="en-US" dirty="0" smtClean="0"/>
              <a:t>standard </a:t>
            </a:r>
            <a:r>
              <a:rPr lang="en-US" sz="1400" dirty="0" smtClean="0"/>
              <a:t>(just like </a:t>
            </a:r>
            <a:r>
              <a:rPr lang="en-US" sz="1400" dirty="0"/>
              <a:t>AES)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21 lattice-based</a:t>
            </a:r>
          </a:p>
          <a:p>
            <a:pPr lvl="2"/>
            <a:r>
              <a:rPr lang="en-US" dirty="0"/>
              <a:t>18 code-based</a:t>
            </a:r>
          </a:p>
          <a:p>
            <a:pPr lvl="2"/>
            <a:r>
              <a:rPr lang="en-US" dirty="0"/>
              <a:t>Some hash-based</a:t>
            </a:r>
          </a:p>
          <a:p>
            <a:pPr lvl="2"/>
            <a:r>
              <a:rPr lang="en-US" dirty="0"/>
              <a:t>Some others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5558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://csrc.nist.gov/projects/post-quantum-cryptography/round-1-submissions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92" y="1370013"/>
            <a:ext cx="3912231" cy="421117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118847" y="3944469"/>
            <a:ext cx="537882" cy="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18847" y="5235387"/>
            <a:ext cx="537882" cy="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2" y="151751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 panose="02000503020000020003" pitchFamily="2" charset="0"/>
              </a:rPr>
              <a:t>[1]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110" y="5579724"/>
            <a:ext cx="4145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Submission deadline Nov 30, 2017. List updated Dec </a:t>
            </a:r>
            <a:r>
              <a:rPr lang="en-US" sz="1100" dirty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17, </a:t>
            </a:r>
            <a:r>
              <a:rPr lang="en-US" sz="1100" dirty="0" smtClean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2018.</a:t>
            </a:r>
            <a:endParaRPr lang="en-US" sz="1600" dirty="0">
              <a:ln>
                <a:solidFill>
                  <a:schemeClr val="accent2"/>
                </a:solidFill>
              </a:ln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1. Post-Quantum Cryptography (PQC) Standardization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5788" y="1600200"/>
            <a:ext cx="415432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Categories</a:t>
            </a:r>
            <a:endParaRPr lang="en-US" sz="2400" dirty="0"/>
          </a:p>
          <a:p>
            <a:pPr lvl="1"/>
            <a:r>
              <a:rPr lang="en-US" sz="2000" dirty="0" smtClean="0"/>
              <a:t>Public-key Encryption</a:t>
            </a:r>
          </a:p>
          <a:p>
            <a:pPr lvl="1"/>
            <a:r>
              <a:rPr lang="en-US" sz="2000" dirty="0" smtClean="0"/>
              <a:t>Key-exchange Mechanism</a:t>
            </a:r>
          </a:p>
          <a:p>
            <a:pPr lvl="1"/>
            <a:r>
              <a:rPr lang="en-US" sz="2000" dirty="0" smtClean="0"/>
              <a:t>Signature System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Most Likely Contenders</a:t>
            </a:r>
          </a:p>
          <a:p>
            <a:pPr lvl="1"/>
            <a:r>
              <a:rPr lang="en-US" sz="2000" dirty="0" smtClean="0"/>
              <a:t>Lattice-based</a:t>
            </a:r>
          </a:p>
          <a:p>
            <a:pPr lvl="1"/>
            <a:r>
              <a:rPr lang="en-US" sz="2000" dirty="0" smtClean="0"/>
              <a:t>Code-based</a:t>
            </a:r>
          </a:p>
          <a:p>
            <a:pPr lvl="1"/>
            <a:r>
              <a:rPr lang="en-US" sz="2000" dirty="0" smtClean="0"/>
              <a:t>Hash-based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Don't </a:t>
            </a:r>
            <a:r>
              <a:rPr lang="en-US" sz="2000" i="1" dirty="0">
                <a:solidFill>
                  <a:srgbClr val="0070C0"/>
                </a:solidFill>
              </a:rPr>
              <a:t>put all eggs in one </a:t>
            </a:r>
            <a:r>
              <a:rPr lang="en-US" sz="2000" i="1" dirty="0" smtClean="0">
                <a:solidFill>
                  <a:srgbClr val="0070C0"/>
                </a:solidFill>
              </a:rPr>
              <a:t>basket?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5558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://csrc.nist.gov/projects/post-quantum-cryptography/round-1-submissions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92" y="1370013"/>
            <a:ext cx="3912231" cy="421117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118847" y="3944469"/>
            <a:ext cx="537882" cy="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18847" y="5235387"/>
            <a:ext cx="537882" cy="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2" y="151751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 panose="02000503020000020003" pitchFamily="2" charset="0"/>
              </a:rPr>
              <a:t>[1]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110" y="5579724"/>
            <a:ext cx="4145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Submission deadline Nov 30, 2017. List updated Dec </a:t>
            </a:r>
            <a:r>
              <a:rPr lang="en-US" sz="1100" dirty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17, </a:t>
            </a:r>
            <a:r>
              <a:rPr lang="en-US" sz="1100" dirty="0" smtClean="0">
                <a:ln>
                  <a:solidFill>
                    <a:schemeClr val="accent2"/>
                  </a:solidFill>
                </a:ln>
                <a:latin typeface="Avenir Book" panose="02000503020000020003" pitchFamily="2" charset="0"/>
              </a:rPr>
              <a:t>2018.</a:t>
            </a:r>
            <a:endParaRPr lang="en-US" sz="1600" dirty="0">
              <a:ln>
                <a:solidFill>
                  <a:schemeClr val="accent2"/>
                </a:solidFill>
              </a:ln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Why Ring-LWE?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5558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Urmila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Mahadev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Classical Homomorphic Encryption for Quantum Circuits, 2018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1627188"/>
            <a:ext cx="8477251" cy="3796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</a:t>
            </a:r>
          </a:p>
          <a:p>
            <a:pPr lvl="1">
              <a:buFont typeface="+mj-lt"/>
              <a:buAutoNum type="arabicParenR"/>
            </a:pPr>
            <a:r>
              <a:rPr lang="en-US" dirty="0" smtClean="0"/>
              <a:t>A branch of lattice-based cryptosystem</a:t>
            </a:r>
          </a:p>
          <a:p>
            <a:pPr lvl="1">
              <a:buFont typeface="+mj-lt"/>
              <a:buAutoNum type="arabicParenR"/>
            </a:pPr>
            <a:r>
              <a:rPr lang="en-US" dirty="0" smtClean="0"/>
              <a:t>Able to do public-key encryption</a:t>
            </a:r>
          </a:p>
          <a:p>
            <a:pPr lvl="1">
              <a:buFont typeface="+mj-lt"/>
              <a:buAutoNum type="arabicParenR"/>
            </a:pPr>
            <a:r>
              <a:rPr lang="en-US" dirty="0" smtClean="0"/>
              <a:t>Able to do key-exchange </a:t>
            </a:r>
            <a:r>
              <a:rPr lang="en-US" dirty="0" smtClean="0"/>
              <a:t>mechanism</a:t>
            </a:r>
          </a:p>
          <a:p>
            <a:pPr lvl="1">
              <a:buFont typeface="+mj-lt"/>
              <a:buAutoNum type="arabicParenR"/>
            </a:pPr>
            <a:r>
              <a:rPr lang="en-US" dirty="0" smtClean="0"/>
              <a:t>Able to do digital signature</a:t>
            </a:r>
            <a:endParaRPr lang="en-US" dirty="0" smtClean="0"/>
          </a:p>
          <a:p>
            <a:pPr lvl="1">
              <a:buFont typeface="+mj-lt"/>
              <a:buAutoNum type="arabicParenR"/>
            </a:pPr>
            <a:r>
              <a:rPr lang="en-US" dirty="0" smtClean="0"/>
              <a:t>Able to build </a:t>
            </a:r>
            <a:r>
              <a:rPr lang="en-US" dirty="0" smtClean="0"/>
              <a:t>somewhat </a:t>
            </a:r>
            <a:r>
              <a:rPr lang="en-US" dirty="0" smtClean="0"/>
              <a:t>homomorphic encryption </a:t>
            </a:r>
            <a:r>
              <a:rPr lang="en-US" dirty="0" smtClean="0"/>
              <a:t>(SHE</a:t>
            </a:r>
            <a:r>
              <a:rPr lang="en-US" dirty="0" smtClean="0"/>
              <a:t>)</a:t>
            </a:r>
          </a:p>
          <a:p>
            <a:pPr lvl="1">
              <a:buFont typeface="+mj-lt"/>
              <a:buAutoNum type="arabicParenR"/>
            </a:pPr>
            <a:r>
              <a:rPr lang="en-US" dirty="0" smtClean="0"/>
              <a:t>Used for </a:t>
            </a:r>
            <a:r>
              <a:rPr lang="en-US" dirty="0"/>
              <a:t>q</a:t>
            </a:r>
            <a:r>
              <a:rPr lang="en-US" dirty="0" smtClean="0"/>
              <a:t>uantum computation verification and HE</a:t>
            </a:r>
            <a:r>
              <a:rPr lang="en-US" sz="1600" dirty="0" smtClean="0"/>
              <a:t>[1] </a:t>
            </a:r>
          </a:p>
          <a:p>
            <a:pPr lvl="1">
              <a:buFont typeface="+mj-lt"/>
              <a:buAutoNum type="arabicParenR"/>
            </a:pPr>
            <a:r>
              <a:rPr lang="en-US" dirty="0" smtClean="0"/>
              <a:t>Smaller key size </a:t>
            </a:r>
            <a:r>
              <a:rPr lang="en-US" sz="1200" dirty="0" smtClean="0"/>
              <a:t>(7k~15k bits vs. 1MB for code-based &amp; 1TB for “post-quantum RSA”)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Simpler </a:t>
            </a:r>
            <a:r>
              <a:rPr lang="en-US" dirty="0" smtClean="0"/>
              <a:t>computation &amp; circuits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Why Ring-LWE?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58449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al., 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Lattices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Learning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Errors Over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Rings, 06/2013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1627188"/>
            <a:ext cx="8477251" cy="37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</a:t>
            </a:r>
          </a:p>
          <a:p>
            <a:r>
              <a:rPr lang="en-US" dirty="0" smtClean="0"/>
              <a:t>Concerns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Only being out for 5.5 years </a:t>
            </a:r>
            <a:r>
              <a:rPr lang="en-US" sz="1800" dirty="0" smtClean="0"/>
              <a:t>[1] </a:t>
            </a:r>
            <a:r>
              <a:rPr lang="en-US" dirty="0"/>
              <a:t>and has not </a:t>
            </a:r>
            <a:r>
              <a:rPr lang="en-US" dirty="0" smtClean="0"/>
              <a:t>withstood the test of </a:t>
            </a:r>
            <a:r>
              <a:rPr lang="en-US" dirty="0"/>
              <a:t>time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The security reduction (hardness) is a </a:t>
            </a:r>
            <a:r>
              <a:rPr lang="en-US" i="1" u="sng" dirty="0" smtClean="0"/>
              <a:t>modification</a:t>
            </a:r>
            <a:r>
              <a:rPr lang="en-US" dirty="0" smtClean="0"/>
              <a:t> of SVP &amp; CVP</a:t>
            </a:r>
          </a:p>
          <a:p>
            <a:pPr lvl="1"/>
            <a:r>
              <a:rPr lang="en-US" dirty="0" smtClean="0"/>
              <a:t>On the safe side, code-based cryptosystem </a:t>
            </a:r>
            <a:r>
              <a:rPr lang="en-US" sz="1800" dirty="0" smtClean="0"/>
              <a:t>(published in 1978, 40 years of examination)</a:t>
            </a:r>
            <a:r>
              <a:rPr lang="en-US" dirty="0" smtClean="0"/>
              <a:t> can be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6986" y="5353040"/>
            <a:ext cx="3223062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Don't put all eggs in one basket?</a:t>
            </a:r>
          </a:p>
        </p:txBody>
      </p:sp>
    </p:spTree>
    <p:extLst>
      <p:ext uri="{BB962C8B-B14F-4D97-AF65-F5344CB8AC3E}">
        <p14:creationId xmlns:p14="http://schemas.microsoft.com/office/powerpoint/2010/main" val="6599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PKC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63828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lattices, learning with errors, random linear codes, 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cryptography”, 2005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1627188"/>
            <a:ext cx="84772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with </a:t>
            </a:r>
            <a:r>
              <a:rPr lang="en-US" dirty="0" smtClean="0"/>
              <a:t>Errors</a:t>
            </a:r>
            <a:endParaRPr lang="en-US" sz="2800" dirty="0"/>
          </a:p>
          <a:p>
            <a:pPr lvl="1">
              <a:buFont typeface="+mj-lt"/>
              <a:buAutoNum type="arabicParenR"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sz="2200" dirty="0" smtClean="0"/>
          </a:p>
          <a:p>
            <a:pPr lvl="3"/>
            <a:endParaRPr lang="en-US" sz="2200" dirty="0" smtClean="0"/>
          </a:p>
          <a:p>
            <a:pPr lvl="3"/>
            <a:endParaRPr lang="en-US" sz="2200" dirty="0" smtClean="0"/>
          </a:p>
          <a:p>
            <a:pPr lvl="2"/>
            <a:endParaRPr lang="en-US" dirty="0" smtClean="0"/>
          </a:p>
          <a:p>
            <a:pPr marL="1371600" lvl="3" indent="0">
              <a:buFont typeface="Arial"/>
              <a:buNone/>
            </a:pPr>
            <a:endParaRPr lang="en-US" sz="1400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 descr="https://trailofbits.files.wordpress.com/2018/10/image6.png?w=323&amp;h=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94" y="2407862"/>
            <a:ext cx="3076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ilofbits.files.wordpress.com/2018/10/image10.png?w=352&amp;h=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3" y="4925736"/>
            <a:ext cx="3352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03577" y="2818508"/>
            <a:ext cx="201144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Can be easily learnt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5813" y="4707345"/>
            <a:ext cx="1862754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Very hard to learn</a:t>
            </a:r>
          </a:p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SVP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86518" y="3799121"/>
            <a:ext cx="367553" cy="9259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9984" y="4057278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cs typeface="Times New Roman" panose="02020603050405020304" pitchFamily="18" charset="0"/>
              </a:rPr>
              <a:t>[1] </a:t>
            </a:r>
            <a:endParaRPr lang="en-US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54871" y="5551007"/>
                <a:ext cx="897929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sz="1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"/>
                          <m:endChr m:val="⌋"/>
                          <m:ctrlPr>
                            <a:rPr lang="en-US" sz="1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111  </m:t>
                          </m:r>
                        </m:e>
                      </m:d>
                    </m:oMath>
                  </m:oMathPara>
                </a14:m>
                <a:endParaRPr lang="en-US" sz="17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71" y="5551007"/>
                <a:ext cx="897929" cy="261610"/>
              </a:xfrm>
              <a:prstGeom prst="rect">
                <a:avLst/>
              </a:prstGeom>
              <a:blipFill>
                <a:blip r:embed="rId2"/>
                <a:stretch>
                  <a:fillRect l="-44218" t="-172093" r="-90476" b="-2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3567953" y="5812617"/>
            <a:ext cx="573728" cy="3632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1681" y="603735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 panose="02000503020000020003" pitchFamily="2" charset="0"/>
              </a:rPr>
              <a:t>Taking the nearest integer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PKC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8824" y="6611942"/>
            <a:ext cx="63828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lattices, learning with errors, random linear codes, 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cryptography”, 2005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71001"/>
                <a:ext cx="8686800" cy="45943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Public-key Cryptosystem (PKC)</a:t>
                </a:r>
                <a:endParaRPr lang="en-US" dirty="0"/>
              </a:p>
              <a:p>
                <a:pPr lvl="1"/>
                <a:r>
                  <a:rPr lang="en-US" sz="2000" dirty="0" err="1" smtClean="0"/>
                  <a:t>KeyGen</a:t>
                </a:r>
                <a:r>
                  <a:rPr lang="en-US" sz="2000" dirty="0" smtClean="0"/>
                  <a:t> (Alice)</a:t>
                </a:r>
              </a:p>
              <a:p>
                <a:pPr lvl="2"/>
                <a:r>
                  <a:rPr lang="en-US" sz="1600" dirty="0" smtClean="0"/>
                  <a:t>Let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sz="1600" dirty="0" smtClean="0"/>
                  <a:t> be a power of a prime. In a ring </a:t>
                </a:r>
                <a:r>
                  <a:rPr lang="en-US" sz="1600" dirty="0" err="1" smtClean="0">
                    <a:solidFill>
                      <a:srgbClr val="0070C0"/>
                    </a:solidFill>
                  </a:rPr>
                  <a:t>Rq</a:t>
                </a:r>
                <a:r>
                  <a:rPr lang="en-US" sz="1600" dirty="0" smtClean="0"/>
                  <a:t>, samples noise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a, s, e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b </a:t>
                </a:r>
                <a:r>
                  <a:rPr lang="en-US" sz="1500" dirty="0">
                    <a:solidFill>
                      <a:srgbClr val="0070C0"/>
                    </a:solidFill>
                  </a:rPr>
                  <a:t>= a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500" dirty="0" err="1">
                    <a:solidFill>
                      <a:srgbClr val="0070C0"/>
                    </a:solidFill>
                  </a:rPr>
                  <a:t>s+e</a:t>
                </a:r>
                <a:r>
                  <a:rPr lang="en-US" sz="1500" dirty="0">
                    <a:solidFill>
                      <a:srgbClr val="0070C0"/>
                    </a:solidFill>
                  </a:rPr>
                  <a:t> 	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										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(1)</a:t>
                </a:r>
              </a:p>
              <a:p>
                <a:pPr lvl="2"/>
                <a:r>
                  <a:rPr lang="en-US" sz="1600" dirty="0" smtClean="0"/>
                  <a:t>Publishes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{a, b} </a:t>
                </a:r>
                <a:r>
                  <a:rPr lang="en-US" sz="1600" dirty="0" smtClean="0"/>
                  <a:t>as the public key, as well as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t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 smtClean="0"/>
                  <a:t>Keeps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600" dirty="0" smtClean="0"/>
                  <a:t> as the private key</a:t>
                </a:r>
                <a:br>
                  <a:rPr lang="en-US" sz="1600" dirty="0" smtClean="0"/>
                </a:br>
                <a:endParaRPr lang="en-US" sz="1600" dirty="0" smtClean="0"/>
              </a:p>
              <a:p>
                <a:pPr lvl="1"/>
                <a:r>
                  <a:rPr lang="en-US" sz="2000" dirty="0" smtClean="0"/>
                  <a:t>Encryption (Bob):</a:t>
                </a:r>
              </a:p>
              <a:p>
                <a:pPr lvl="2"/>
                <a:r>
                  <a:rPr lang="en-US" sz="1600" dirty="0" smtClean="0"/>
                  <a:t>H</a:t>
                </a:r>
                <a:r>
                  <a:rPr lang="en-US" altLang="zh-CN" sz="1600" dirty="0" smtClean="0"/>
                  <a:t>as a plaintext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m </a:t>
                </a:r>
                <a:r>
                  <a:rPr lang="en-US" altLang="zh-CN" sz="1600" dirty="0" smtClean="0"/>
                  <a:t>(a binary string in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Rq</a:t>
                </a:r>
                <a:r>
                  <a:rPr lang="en-US" altLang="zh-CN" sz="1600" dirty="0" smtClean="0"/>
                  <a:t>)</a:t>
                </a:r>
                <a:endParaRPr lang="en-US" sz="1600" dirty="0" smtClean="0"/>
              </a:p>
              <a:p>
                <a:pPr lvl="2"/>
                <a:r>
                  <a:rPr lang="en-US" sz="1600" dirty="0" smtClean="0"/>
                  <a:t>Samples small noise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r0, r1, r2</a:t>
                </a:r>
              </a:p>
              <a:p>
                <a:pPr lvl="2"/>
                <a:r>
                  <a:rPr lang="en-US" sz="1600" dirty="0" smtClean="0"/>
                  <a:t>Encryption using public key: 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c0 = b</a:t>
                </a:r>
                <a:r>
                  <a:rPr lang="en-US" sz="15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500" dirty="0" smtClean="0">
                    <a:solidFill>
                      <a:srgbClr val="0070C0"/>
                    </a:solidFill>
                  </a:rPr>
                  <a:t>r0 + r1 + </a:t>
                </a:r>
                <a:r>
                  <a:rPr lang="en-US" sz="1500" dirty="0" smtClean="0">
                    <a:solidFill>
                      <a:srgbClr val="0070C0"/>
                    </a:solidFill>
                  </a:rPr>
                  <a:t>tm</a:t>
                </a:r>
                <a:r>
                  <a:rPr lang="en-US" sz="1500" dirty="0" smtClean="0">
                    <a:solidFill>
                      <a:srgbClr val="0070C0"/>
                    </a:solidFill>
                  </a:rPr>
                  <a:t>; 									</a:t>
                </a:r>
                <a:r>
                  <a:rPr lang="en-US" sz="1500" dirty="0">
                    <a:solidFill>
                      <a:schemeClr val="tx1"/>
                    </a:solidFill>
                  </a:rPr>
                  <a:t>(2)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c1 = a</a:t>
                </a:r>
                <a:r>
                  <a:rPr lang="en-US" sz="1500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500" dirty="0" smtClean="0">
                    <a:solidFill>
                      <a:srgbClr val="0070C0"/>
                    </a:solidFill>
                  </a:rPr>
                  <a:t>r0 + r2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1400" dirty="0" smtClean="0">
                    <a:solidFill>
                      <a:srgbClr val="0070C0"/>
                    </a:solidFill>
                  </a:rPr>
                </a:br>
                <a:endParaRPr lang="en-US" sz="14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000" dirty="0" smtClean="0"/>
                  <a:t> Decryption (Alice):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m = (c0 </a:t>
                </a:r>
                <a:r>
                  <a:rPr lang="en-US" sz="1500" dirty="0">
                    <a:solidFill>
                      <a:srgbClr val="0070C0"/>
                    </a:solidFill>
                  </a:rPr>
                  <a:t>– s</a:t>
                </a:r>
                <a:r>
                  <a:rPr lang="en-US" sz="15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500" dirty="0" smtClean="0">
                    <a:solidFill>
                      <a:srgbClr val="0070C0"/>
                    </a:solidFill>
                  </a:rPr>
                  <a:t>c1</a:t>
                </a:r>
                <a:r>
                  <a:rPr lang="en-US" sz="1500" dirty="0" smtClean="0">
                    <a:solidFill>
                      <a:srgbClr val="0070C0"/>
                    </a:solidFill>
                  </a:rPr>
                  <a:t>)/t 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										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3)</a:t>
                </a:r>
                <a:endParaRPr lang="en-US" sz="2000" dirty="0"/>
              </a:p>
            </p:txBody>
          </p:sp>
        </mc:Choice>
        <mc:Fallback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71001"/>
                <a:ext cx="8686800" cy="4594324"/>
              </a:xfrm>
              <a:blipFill>
                <a:blip r:embed="rId3"/>
                <a:stretch>
                  <a:fillRect l="-1053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Ring-LWE PKC – a small implementation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71001"/>
                <a:ext cx="8686800" cy="45943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Building a small model </a:t>
                </a:r>
                <a:r>
                  <a:rPr lang="en-US" sz="1700" dirty="0" smtClean="0"/>
                  <a:t>(q = 17, n = 2 vs. q = </a:t>
                </a:r>
                <a:r>
                  <a:rPr lang="en-US" sz="1700" dirty="0"/>
                  <a:t>12289</a:t>
                </a:r>
                <a:r>
                  <a:rPr lang="en-US" sz="1700" dirty="0" smtClean="0"/>
                  <a:t>, n = 512)</a:t>
                </a:r>
                <a:endParaRPr lang="en-US" sz="1700" dirty="0"/>
              </a:p>
              <a:p>
                <a:pPr lvl="1"/>
                <a:r>
                  <a:rPr lang="en-US" sz="2000" dirty="0" err="1" smtClean="0"/>
                  <a:t>KeyGen</a:t>
                </a:r>
                <a:r>
                  <a:rPr lang="en-US" sz="2000" dirty="0" smtClean="0"/>
                  <a:t> (Alice)</a:t>
                </a:r>
              </a:p>
              <a:p>
                <a:pPr lvl="2"/>
                <a:r>
                  <a:rPr lang="en-US" sz="1600" dirty="0" smtClean="0"/>
                  <a:t>Let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sz="1600" dirty="0" smtClean="0"/>
                  <a:t> be a power of a prime. In a ring </a:t>
                </a:r>
                <a:r>
                  <a:rPr lang="en-US" sz="1600" dirty="0" err="1" smtClean="0">
                    <a:solidFill>
                      <a:srgbClr val="0070C0"/>
                    </a:solidFill>
                  </a:rPr>
                  <a:t>Rq</a:t>
                </a:r>
                <a:r>
                  <a:rPr lang="en-US" sz="1600" dirty="0" smtClean="0"/>
                  <a:t>, samples noise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a, s, e</a:t>
                </a:r>
              </a:p>
              <a:p>
                <a:pPr lvl="3"/>
                <a:r>
                  <a:rPr lang="en-US" sz="1500" dirty="0" smtClean="0">
                    <a:solidFill>
                      <a:srgbClr val="0070C0"/>
                    </a:solidFill>
                  </a:rPr>
                  <a:t>b </a:t>
                </a:r>
                <a:r>
                  <a:rPr lang="en-US" sz="1500" dirty="0">
                    <a:solidFill>
                      <a:srgbClr val="0070C0"/>
                    </a:solidFill>
                  </a:rPr>
                  <a:t>= a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500" dirty="0" err="1">
                    <a:solidFill>
                      <a:srgbClr val="0070C0"/>
                    </a:solidFill>
                  </a:rPr>
                  <a:t>s+e</a:t>
                </a:r>
                <a:r>
                  <a:rPr lang="en-US" sz="1500" dirty="0">
                    <a:solidFill>
                      <a:srgbClr val="0070C0"/>
                    </a:solidFill>
                  </a:rPr>
                  <a:t> 	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										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(1)</a:t>
                </a:r>
              </a:p>
              <a:p>
                <a:pPr lvl="2"/>
                <a:r>
                  <a:rPr lang="en-US" sz="1600" dirty="0" smtClean="0"/>
                  <a:t>Publishes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{a, b} </a:t>
                </a:r>
                <a:r>
                  <a:rPr lang="en-US" sz="1600" dirty="0" smtClean="0"/>
                  <a:t>as the public key, as well as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t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 smtClean="0"/>
                  <a:t>Keeps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600" dirty="0" smtClean="0"/>
                  <a:t> as the private key</a:t>
                </a:r>
                <a:br>
                  <a:rPr lang="en-US" sz="1600" dirty="0" smtClean="0"/>
                </a:br>
                <a:endParaRPr lang="en-US" sz="1600" dirty="0" smtClean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71001"/>
                <a:ext cx="8686800" cy="4594324"/>
              </a:xfrm>
              <a:blipFill>
                <a:blip r:embed="rId2"/>
                <a:stretch>
                  <a:fillRect l="-1193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45" y="3977408"/>
            <a:ext cx="4704510" cy="2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752</Words>
  <Application>Microsoft Office PowerPoint</Application>
  <PresentationFormat>On-screen Show (4:3)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宋体</vt:lpstr>
      <vt:lpstr>Arial</vt:lpstr>
      <vt:lpstr>Avenir Book</vt:lpstr>
      <vt:lpstr>Bell MT</vt:lpstr>
      <vt:lpstr>Calibri</vt:lpstr>
      <vt:lpstr>Cambria Math</vt:lpstr>
      <vt:lpstr>Times New Roman</vt:lpstr>
      <vt:lpstr>Wingdings</vt:lpstr>
      <vt:lpstr>Office Theme</vt:lpstr>
      <vt:lpstr>Post-quantum Public Key Cryptosystem (PKC)</vt:lpstr>
      <vt:lpstr>1. Post-Quantum Cryptography Standardization</vt:lpstr>
      <vt:lpstr>1. Post-Quantum Cryptography (PQC) Standardization</vt:lpstr>
      <vt:lpstr>1. Post-Quantum Cryptography (PQC) Standardization</vt:lpstr>
      <vt:lpstr>2. Why Ring-LWE?</vt:lpstr>
      <vt:lpstr>2. Why Ring-LWE?</vt:lpstr>
      <vt:lpstr>3. Ring-LWE PKC</vt:lpstr>
      <vt:lpstr>3. Ring-LWE PKC</vt:lpstr>
      <vt:lpstr>3. Ring-LWE PKC – a small implementation</vt:lpstr>
      <vt:lpstr>3. Ring-LWE PKC – a small implementation</vt:lpstr>
      <vt:lpstr>3. Ring-LWE PKC – a small implementation</vt:lpstr>
      <vt:lpstr>3. Ring-LWE PKC – a small implementation</vt:lpstr>
      <vt:lpstr>3. Ring-LWE PKC – for real: q = 12289, n = 512</vt:lpstr>
      <vt:lpstr>3. Ring-LWE Oblivious Transfer</vt:lpstr>
      <vt:lpstr>4. Post-Quantum Crypto Toolbox</vt:lpstr>
      <vt:lpstr>Any Questions?</vt:lpstr>
    </vt:vector>
  </TitlesOfParts>
  <Company>ASCS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Kinsy</dc:creator>
  <cp:lastModifiedBy>BUTrustees of Boston University</cp:lastModifiedBy>
  <cp:revision>379</cp:revision>
  <dcterms:created xsi:type="dcterms:W3CDTF">2016-07-13T17:18:51Z</dcterms:created>
  <dcterms:modified xsi:type="dcterms:W3CDTF">2019-02-07T14:58:30Z</dcterms:modified>
</cp:coreProperties>
</file>