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324" r:id="rId2"/>
    <p:sldId id="348" r:id="rId3"/>
    <p:sldId id="349" r:id="rId4"/>
    <p:sldId id="364" r:id="rId5"/>
    <p:sldId id="325" r:id="rId6"/>
    <p:sldId id="350" r:id="rId7"/>
    <p:sldId id="351" r:id="rId8"/>
    <p:sldId id="334" r:id="rId9"/>
    <p:sldId id="343" r:id="rId10"/>
    <p:sldId id="326" r:id="rId11"/>
    <p:sldId id="365" r:id="rId12"/>
    <p:sldId id="289" r:id="rId13"/>
    <p:sldId id="290" r:id="rId14"/>
    <p:sldId id="315" r:id="rId15"/>
    <p:sldId id="344" r:id="rId16"/>
    <p:sldId id="345" r:id="rId17"/>
    <p:sldId id="366" r:id="rId18"/>
    <p:sldId id="367" r:id="rId19"/>
    <p:sldId id="369" r:id="rId20"/>
    <p:sldId id="371" r:id="rId21"/>
    <p:sldId id="372" r:id="rId22"/>
    <p:sldId id="373" r:id="rId23"/>
    <p:sldId id="370" r:id="rId24"/>
    <p:sldId id="368" r:id="rId25"/>
    <p:sldId id="347" r:id="rId26"/>
    <p:sldId id="346" r:id="rId27"/>
    <p:sldId id="352" r:id="rId28"/>
    <p:sldId id="353" r:id="rId29"/>
    <p:sldId id="354" r:id="rId30"/>
    <p:sldId id="355" r:id="rId31"/>
    <p:sldId id="356" r:id="rId32"/>
    <p:sldId id="361" r:id="rId33"/>
    <p:sldId id="327" r:id="rId34"/>
    <p:sldId id="362" r:id="rId35"/>
    <p:sldId id="328" r:id="rId36"/>
    <p:sldId id="329" r:id="rId37"/>
    <p:sldId id="332" r:id="rId38"/>
    <p:sldId id="291" r:id="rId39"/>
    <p:sldId id="331" r:id="rId40"/>
    <p:sldId id="333" r:id="rId41"/>
    <p:sldId id="335" r:id="rId42"/>
    <p:sldId id="336" r:id="rId43"/>
    <p:sldId id="363" r:id="rId44"/>
    <p:sldId id="357" r:id="rId45"/>
    <p:sldId id="358" r:id="rId46"/>
    <p:sldId id="359" r:id="rId47"/>
    <p:sldId id="360" r:id="rId48"/>
    <p:sldId id="292" r:id="rId49"/>
    <p:sldId id="271"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2020"/>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3201"/>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E6F04-6757-4DF8-9A20-0DB0A6140EA5}" type="datetimeFigureOut">
              <a:rPr lang="en-US" smtClean="0"/>
              <a:t>6/24/2019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BB2B3-2F20-4498-9010-0FD8EDB615D3}" type="slidenum">
              <a:rPr lang="en-US" smtClean="0"/>
              <a:t>‹#›</a:t>
            </a:fld>
            <a:endParaRPr lang="en-US"/>
          </a:p>
        </p:txBody>
      </p:sp>
    </p:spTree>
    <p:extLst>
      <p:ext uri="{BB962C8B-B14F-4D97-AF65-F5344CB8AC3E}">
        <p14:creationId xmlns:p14="http://schemas.microsoft.com/office/powerpoint/2010/main" val="416812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this chart before</a:t>
            </a:r>
            <a:r>
              <a:rPr lang="en-US" baseline="0" dirty="0" smtClean="0"/>
              <a:t> which compares the speed of </a:t>
            </a:r>
            <a:r>
              <a:rPr lang="en-US" baseline="0" dirty="0" err="1" smtClean="0"/>
              <a:t>shor’s</a:t>
            </a:r>
            <a:r>
              <a:rPr lang="en-US" baseline="0" dirty="0" smtClean="0"/>
              <a:t> quantum algorithm to a classical algorithm. Focusing on the outcome of this comparison, </a:t>
            </a:r>
            <a:r>
              <a:rPr lang="en-US" dirty="0" smtClean="0"/>
              <a:t>Predictions in 2016</a:t>
            </a:r>
            <a:r>
              <a:rPr lang="en-US" baseline="0" dirty="0" smtClean="0"/>
              <a:t> were that breaking a 768-bit RSA. QC can do that in 1 ns using Shor’s algorithm whereas it will take 2 years for a current supercomputer to break it. We were actually worried about 768-bit RSA at that point in time.</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2</a:t>
            </a:fld>
            <a:endParaRPr lang="en-US"/>
          </a:p>
        </p:txBody>
      </p:sp>
    </p:spTree>
    <p:extLst>
      <p:ext uri="{BB962C8B-B14F-4D97-AF65-F5344CB8AC3E}">
        <p14:creationId xmlns:p14="http://schemas.microsoft.com/office/powerpoint/2010/main" val="1796131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McEliece </a:t>
            </a:r>
            <a:r>
              <a:rPr lang="en-US" baseline="0" dirty="0" smtClean="0"/>
              <a:t>public-key cryptosystem has 3 major modules. First is key generator module. It takes care of generating the secret key or private key for Alice and also generates the second public key. Bob uses the generated public key to encode the message and create a </a:t>
            </a:r>
            <a:r>
              <a:rPr lang="en-US" baseline="0" dirty="0" err="1" smtClean="0"/>
              <a:t>codeword</a:t>
            </a:r>
            <a:r>
              <a:rPr lang="en-US" baseline="0" dirty="0" smtClean="0"/>
              <a:t> and then adds random error to further obfuscate the code word to get the </a:t>
            </a:r>
            <a:r>
              <a:rPr lang="en-US" baseline="0" dirty="0" err="1" smtClean="0"/>
              <a:t>ciphertext</a:t>
            </a:r>
            <a:r>
              <a:rPr lang="en-US" baseline="0" dirty="0" smtClean="0"/>
              <a:t>. Alice after receiving the </a:t>
            </a:r>
            <a:r>
              <a:rPr lang="en-US" baseline="0" dirty="0" err="1" smtClean="0"/>
              <a:t>ciphertext</a:t>
            </a:r>
            <a:r>
              <a:rPr lang="en-US" baseline="0" dirty="0" smtClean="0"/>
              <a:t> can decrypt using the secret keys and then performing error-correction to recover the final message.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5BB2B3-2F20-4498-9010-0FD8EDB615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951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Key-generation. The process involves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12</a:t>
            </a:fld>
            <a:endParaRPr lang="en-US"/>
          </a:p>
        </p:txBody>
      </p:sp>
    </p:spTree>
    <p:extLst>
      <p:ext uri="{BB962C8B-B14F-4D97-AF65-F5344CB8AC3E}">
        <p14:creationId xmlns:p14="http://schemas.microsoft.com/office/powerpoint/2010/main" val="3301864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 will be the public key generated by the</a:t>
            </a:r>
            <a:r>
              <a:rPr lang="en-US" baseline="0" dirty="0" smtClean="0"/>
              <a:t> key generation module, t i.e. the number of bits that can be error corrected will also be publicly known. While S, G, and P will remain with Alice as her secret keys. Let’s see how to generate each of these matrix.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13</a:t>
            </a:fld>
            <a:endParaRPr lang="en-US"/>
          </a:p>
        </p:txBody>
      </p:sp>
    </p:spTree>
    <p:extLst>
      <p:ext uri="{BB962C8B-B14F-4D97-AF65-F5344CB8AC3E}">
        <p14:creationId xmlns:p14="http://schemas.microsoft.com/office/powerpoint/2010/main" val="170867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typical generator matrix will look like this. It comprises of few other matrices.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14</a:t>
            </a:fld>
            <a:endParaRPr lang="en-US"/>
          </a:p>
        </p:txBody>
      </p:sp>
    </p:spTree>
    <p:extLst>
      <p:ext uri="{BB962C8B-B14F-4D97-AF65-F5344CB8AC3E}">
        <p14:creationId xmlns:p14="http://schemas.microsoft.com/office/powerpoint/2010/main" val="429441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16</a:t>
            </a:fld>
            <a:endParaRPr lang="en-US"/>
          </a:p>
        </p:txBody>
      </p:sp>
    </p:spTree>
    <p:extLst>
      <p:ext uri="{BB962C8B-B14F-4D97-AF65-F5344CB8AC3E}">
        <p14:creationId xmlns:p14="http://schemas.microsoft.com/office/powerpoint/2010/main" val="985210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17</a:t>
            </a:fld>
            <a:endParaRPr lang="en-US"/>
          </a:p>
        </p:txBody>
      </p:sp>
    </p:spTree>
    <p:extLst>
      <p:ext uri="{BB962C8B-B14F-4D97-AF65-F5344CB8AC3E}">
        <p14:creationId xmlns:p14="http://schemas.microsoft.com/office/powerpoint/2010/main" val="766911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18</a:t>
            </a:fld>
            <a:endParaRPr lang="en-US"/>
          </a:p>
        </p:txBody>
      </p:sp>
    </p:spTree>
    <p:extLst>
      <p:ext uri="{BB962C8B-B14F-4D97-AF65-F5344CB8AC3E}">
        <p14:creationId xmlns:p14="http://schemas.microsoft.com/office/powerpoint/2010/main" val="2067401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19</a:t>
            </a:fld>
            <a:endParaRPr lang="en-US"/>
          </a:p>
        </p:txBody>
      </p:sp>
    </p:spTree>
    <p:extLst>
      <p:ext uri="{BB962C8B-B14F-4D97-AF65-F5344CB8AC3E}">
        <p14:creationId xmlns:p14="http://schemas.microsoft.com/office/powerpoint/2010/main" val="4152465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20</a:t>
            </a:fld>
            <a:endParaRPr lang="en-US"/>
          </a:p>
        </p:txBody>
      </p:sp>
    </p:spTree>
    <p:extLst>
      <p:ext uri="{BB962C8B-B14F-4D97-AF65-F5344CB8AC3E}">
        <p14:creationId xmlns:p14="http://schemas.microsoft.com/office/powerpoint/2010/main" val="2407803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21</a:t>
            </a:fld>
            <a:endParaRPr lang="en-US"/>
          </a:p>
        </p:txBody>
      </p:sp>
    </p:spTree>
    <p:extLst>
      <p:ext uri="{BB962C8B-B14F-4D97-AF65-F5344CB8AC3E}">
        <p14:creationId xmlns:p14="http://schemas.microsoft.com/office/powerpoint/2010/main" val="254504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Predictions in</a:t>
            </a:r>
            <a:r>
              <a:rPr lang="en-US" baseline="0" dirty="0" smtClean="0"/>
              <a:t> 2019 QC can break 2048-bit RSA encryption in 8 hours. 2048-bit RSA which is considered as one of the most secure public-key encryption schemes will not be secure anymore. Now we are worried about the security of 2048-bit RSA.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3</a:t>
            </a:fld>
            <a:endParaRPr lang="en-US"/>
          </a:p>
        </p:txBody>
      </p:sp>
    </p:spTree>
    <p:extLst>
      <p:ext uri="{BB962C8B-B14F-4D97-AF65-F5344CB8AC3E}">
        <p14:creationId xmlns:p14="http://schemas.microsoft.com/office/powerpoint/2010/main" val="2859169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22</a:t>
            </a:fld>
            <a:endParaRPr lang="en-US"/>
          </a:p>
        </p:txBody>
      </p:sp>
    </p:spTree>
    <p:extLst>
      <p:ext uri="{BB962C8B-B14F-4D97-AF65-F5344CB8AC3E}">
        <p14:creationId xmlns:p14="http://schemas.microsoft.com/office/powerpoint/2010/main" val="3996329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23</a:t>
            </a:fld>
            <a:endParaRPr lang="en-US"/>
          </a:p>
        </p:txBody>
      </p:sp>
    </p:spTree>
    <p:extLst>
      <p:ext uri="{BB962C8B-B14F-4D97-AF65-F5344CB8AC3E}">
        <p14:creationId xmlns:p14="http://schemas.microsoft.com/office/powerpoint/2010/main" val="155395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24</a:t>
            </a:fld>
            <a:endParaRPr lang="en-US"/>
          </a:p>
        </p:txBody>
      </p:sp>
    </p:spTree>
    <p:extLst>
      <p:ext uri="{BB962C8B-B14F-4D97-AF65-F5344CB8AC3E}">
        <p14:creationId xmlns:p14="http://schemas.microsoft.com/office/powerpoint/2010/main" val="2265303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Parity check matrix forms</a:t>
            </a:r>
            <a:r>
              <a:rPr lang="en-US" baseline="0" dirty="0" smtClean="0"/>
              <a:t> the basis of error correction or we can even call it as the decoding matrix.</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30</a:t>
            </a:fld>
            <a:endParaRPr lang="en-US"/>
          </a:p>
        </p:txBody>
      </p:sp>
    </p:spTree>
    <p:extLst>
      <p:ext uri="{BB962C8B-B14F-4D97-AF65-F5344CB8AC3E}">
        <p14:creationId xmlns:p14="http://schemas.microsoft.com/office/powerpoint/2010/main" val="2980085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all the three matrices, S, G and</a:t>
            </a:r>
            <a:r>
              <a:rPr lang="en-US" baseline="0" dirty="0" smtClean="0"/>
              <a:t> P we can multiply all the three matrices and generate the public key G’</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36</a:t>
            </a:fld>
            <a:endParaRPr lang="en-US"/>
          </a:p>
        </p:txBody>
      </p:sp>
    </p:spTree>
    <p:extLst>
      <p:ext uri="{BB962C8B-B14F-4D97-AF65-F5344CB8AC3E}">
        <p14:creationId xmlns:p14="http://schemas.microsoft.com/office/powerpoint/2010/main" val="1710350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the end of key generation we will have Public</a:t>
            </a:r>
            <a:r>
              <a:rPr lang="en-US" baseline="0" dirty="0" smtClean="0"/>
              <a:t> Key G’ and three Private or secret keys S, G and P</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37</a:t>
            </a:fld>
            <a:endParaRPr lang="en-US"/>
          </a:p>
        </p:txBody>
      </p:sp>
    </p:spTree>
    <p:extLst>
      <p:ext uri="{BB962C8B-B14F-4D97-AF65-F5344CB8AC3E}">
        <p14:creationId xmlns:p14="http://schemas.microsoft.com/office/powerpoint/2010/main" val="3905949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module is the Encryption module, Bob has a plaintext message</a:t>
            </a:r>
            <a:r>
              <a:rPr lang="en-US" baseline="0" dirty="0" smtClean="0"/>
              <a:t> m as k-bit vector. He will multiply his message vector with the public key G’ and thus compute the </a:t>
            </a:r>
            <a:r>
              <a:rPr lang="en-US" baseline="0" dirty="0" err="1" smtClean="0"/>
              <a:t>codeword</a:t>
            </a:r>
            <a:r>
              <a:rPr lang="en-US" baseline="0" dirty="0" smtClean="0"/>
              <a:t>, C.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38</a:t>
            </a:fld>
            <a:endParaRPr lang="en-US"/>
          </a:p>
        </p:txBody>
      </p:sp>
    </p:spTree>
    <p:extLst>
      <p:ext uri="{BB962C8B-B14F-4D97-AF65-F5344CB8AC3E}">
        <p14:creationId xmlns:p14="http://schemas.microsoft.com/office/powerpoint/2010/main" val="1863193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Codeword</a:t>
            </a:r>
            <a:r>
              <a:rPr lang="en-US" dirty="0" smtClean="0"/>
              <a:t> is further obfuscated</a:t>
            </a:r>
            <a:r>
              <a:rPr lang="en-US" baseline="0" dirty="0" smtClean="0"/>
              <a:t> by adding the random error e. This gives Bob the final </a:t>
            </a:r>
            <a:r>
              <a:rPr lang="en-US" baseline="0" dirty="0" err="1" smtClean="0"/>
              <a:t>ciphertext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39</a:t>
            </a:fld>
            <a:endParaRPr lang="en-US"/>
          </a:p>
        </p:txBody>
      </p:sp>
    </p:spTree>
    <p:extLst>
      <p:ext uri="{BB962C8B-B14F-4D97-AF65-F5344CB8AC3E}">
        <p14:creationId xmlns:p14="http://schemas.microsoft.com/office/powerpoint/2010/main" val="242533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decryption, first</a:t>
            </a:r>
            <a:r>
              <a:rPr lang="en-US" baseline="0" dirty="0" smtClean="0"/>
              <a:t> step is to remove the Permutation matrix by multiplying by P inverse.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40</a:t>
            </a:fld>
            <a:endParaRPr lang="en-US"/>
          </a:p>
        </p:txBody>
      </p:sp>
    </p:spTree>
    <p:extLst>
      <p:ext uri="{BB962C8B-B14F-4D97-AF65-F5344CB8AC3E}">
        <p14:creationId xmlns:p14="http://schemas.microsoft.com/office/powerpoint/2010/main" val="390080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step is to perform error correction. </a:t>
            </a:r>
            <a:r>
              <a:rPr lang="en-US" dirty="0" smtClean="0"/>
              <a:t>Error Correction is performed using the parity check matrix. To cancel out G we will use the</a:t>
            </a:r>
            <a:r>
              <a:rPr lang="en-US" baseline="0" dirty="0" smtClean="0"/>
              <a:t> parity check matrix H. </a:t>
            </a:r>
            <a:r>
              <a:rPr lang="en-US" dirty="0" smtClean="0"/>
              <a:t>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41</a:t>
            </a:fld>
            <a:endParaRPr lang="en-US"/>
          </a:p>
        </p:txBody>
      </p:sp>
    </p:spTree>
    <p:extLst>
      <p:ext uri="{BB962C8B-B14F-4D97-AF65-F5344CB8AC3E}">
        <p14:creationId xmlns:p14="http://schemas.microsoft.com/office/powerpoint/2010/main" val="245973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slowly and steadily quantum computers</a:t>
            </a:r>
            <a:r>
              <a:rPr lang="en-US" baseline="0" dirty="0" smtClean="0"/>
              <a:t> are getting more powerful. This is a recent progress chart for developments in the field of quantum computing.  From 1998 to 2008 the progress was actually very slow but suddenly there was a shift and IBM released their first 20 qubit QC, then they extended the architecture and released a 50-qubit QC as well. </a:t>
            </a:r>
            <a:r>
              <a:rPr lang="en-US" sz="1200" b="0" i="0" kern="1200" dirty="0" smtClean="0">
                <a:solidFill>
                  <a:schemeClr val="tx1"/>
                </a:solidFill>
                <a:effectLst/>
                <a:latin typeface="+mn-lt"/>
                <a:ea typeface="+mn-ea"/>
                <a:cs typeface="+mn-cs"/>
              </a:rPr>
              <a:t>In March 2018, Google claimed its 72 qubit chip solved a carefully selected problem faster than classical machines. Shortly after the announcement, Alibaba’s researchers announced they had solved the same problem using classical systems.</a:t>
            </a:r>
            <a:r>
              <a:rPr lang="en-US" sz="1200" b="0" i="0" kern="1200" baseline="0" dirty="0" smtClean="0">
                <a:solidFill>
                  <a:schemeClr val="tx1"/>
                </a:solidFill>
                <a:effectLst/>
                <a:latin typeface="+mn-lt"/>
                <a:ea typeface="+mn-ea"/>
                <a:cs typeface="+mn-cs"/>
              </a:rPr>
              <a:t> Now </a:t>
            </a:r>
            <a:r>
              <a:rPr lang="en-US" sz="1200" b="0" i="0" kern="1200" baseline="0" dirty="0" err="1" smtClean="0">
                <a:solidFill>
                  <a:schemeClr val="tx1"/>
                </a:solidFill>
                <a:effectLst/>
                <a:latin typeface="+mn-lt"/>
                <a:ea typeface="+mn-ea"/>
                <a:cs typeface="+mn-cs"/>
              </a:rPr>
              <a:t>Rigetti</a:t>
            </a:r>
            <a:r>
              <a:rPr lang="en-US" sz="1200" b="0" i="0" kern="1200" baseline="0" dirty="0" smtClean="0">
                <a:solidFill>
                  <a:schemeClr val="tx1"/>
                </a:solidFill>
                <a:effectLst/>
                <a:latin typeface="+mn-lt"/>
                <a:ea typeface="+mn-ea"/>
                <a:cs typeface="+mn-cs"/>
              </a:rPr>
              <a:t> is expected to have their 128 qubits QC ready by late 2019. Having said that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a:t>
            </a:fld>
            <a:endParaRPr lang="en-US"/>
          </a:p>
        </p:txBody>
      </p:sp>
    </p:spTree>
    <p:extLst>
      <p:ext uri="{BB962C8B-B14F-4D97-AF65-F5344CB8AC3E}">
        <p14:creationId xmlns:p14="http://schemas.microsoft.com/office/powerpoint/2010/main" val="4175980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step will be to multiply</a:t>
            </a:r>
            <a:r>
              <a:rPr lang="en-US" baseline="0" dirty="0" smtClean="0"/>
              <a:t> by S inverse to cancel out S and recover the original message m. Remember attacker </a:t>
            </a:r>
            <a:r>
              <a:rPr lang="en-US" baseline="0" dirty="0" err="1" smtClean="0"/>
              <a:t>doesnot</a:t>
            </a:r>
            <a:r>
              <a:rPr lang="en-US" baseline="0" dirty="0" smtClean="0"/>
              <a:t> know S, G, and P.</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42</a:t>
            </a:fld>
            <a:endParaRPr lang="en-US"/>
          </a:p>
        </p:txBody>
      </p:sp>
    </p:spTree>
    <p:extLst>
      <p:ext uri="{BB962C8B-B14F-4D97-AF65-F5344CB8AC3E}">
        <p14:creationId xmlns:p14="http://schemas.microsoft.com/office/powerpoint/2010/main" val="4262575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Hc</a:t>
            </a:r>
            <a:r>
              <a:rPr lang="en-US" dirty="0" smtClean="0"/>
              <a:t>’ cancels out G from the </a:t>
            </a:r>
            <a:r>
              <a:rPr lang="en-US" dirty="0" err="1" smtClean="0"/>
              <a:t>codeword</a:t>
            </a:r>
            <a:r>
              <a:rPr lang="en-US" dirty="0" smtClean="0"/>
              <a:t>.</a:t>
            </a:r>
            <a:r>
              <a:rPr lang="en-US" baseline="0" dirty="0" smtClean="0"/>
              <a:t> But second multiplication, is an actual multiplication when I say actual multiplication I mean that we don’t perform modulo 2 operations on the multiplication result to convert the result to binary matrix. So we will have integer values in the matrix. And then we will check if each value is greater than q/2. If </a:t>
            </a:r>
            <a:r>
              <a:rPr lang="en-US" baseline="0" dirty="0" err="1" smtClean="0"/>
              <a:t>ui</a:t>
            </a:r>
            <a:r>
              <a:rPr lang="en-US" baseline="0" dirty="0" smtClean="0"/>
              <a:t> is greater than q/2 than we can say that majority voted for that bit to be in error and that the corresponding bit in the </a:t>
            </a:r>
            <a:r>
              <a:rPr lang="en-US" baseline="0" dirty="0" err="1" smtClean="0"/>
              <a:t>ciphertext</a:t>
            </a:r>
            <a:r>
              <a:rPr lang="en-US" baseline="0" dirty="0" smtClean="0"/>
              <a:t> needs to be flipped, </a:t>
            </a:r>
            <a:r>
              <a:rPr lang="en-US" baseline="0" dirty="0" err="1" smtClean="0"/>
              <a:t>viceversa</a:t>
            </a:r>
            <a:r>
              <a:rPr lang="en-US" baseline="0" dirty="0" smtClean="0"/>
              <a:t> otherwise.</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43</a:t>
            </a:fld>
            <a:endParaRPr lang="en-US"/>
          </a:p>
        </p:txBody>
      </p:sp>
    </p:spTree>
    <p:extLst>
      <p:ext uri="{BB962C8B-B14F-4D97-AF65-F5344CB8AC3E}">
        <p14:creationId xmlns:p14="http://schemas.microsoft.com/office/powerpoint/2010/main" val="1400003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very few attacks known against the McEliece cryptosystem</a:t>
            </a:r>
            <a:r>
              <a:rPr lang="en-US" baseline="0" dirty="0" smtClean="0"/>
              <a:t> that can recover the secret key from the public key. But we replaced the </a:t>
            </a:r>
            <a:r>
              <a:rPr lang="en-US" baseline="0" dirty="0" err="1" smtClean="0"/>
              <a:t>goppa</a:t>
            </a:r>
            <a:r>
              <a:rPr lang="en-US" baseline="0" dirty="0" smtClean="0"/>
              <a:t> codes with OLSC in our scheme. </a:t>
            </a:r>
            <a:r>
              <a:rPr lang="en-US" dirty="0" smtClean="0"/>
              <a:t>An</a:t>
            </a:r>
            <a:r>
              <a:rPr lang="en-US" baseline="0" dirty="0" smtClean="0"/>
              <a:t> attacker can try to recover the secret key G from the public key G’ and then decrypt the message. So we need to explore the key space as if for the chosen parameters there exists just one key i.e. one Generator matrix which maps to G’, an attacker might have an advantage here.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44</a:t>
            </a:fld>
            <a:endParaRPr lang="en-US"/>
          </a:p>
        </p:txBody>
      </p:sp>
    </p:spTree>
    <p:extLst>
      <p:ext uri="{BB962C8B-B14F-4D97-AF65-F5344CB8AC3E}">
        <p14:creationId xmlns:p14="http://schemas.microsoft.com/office/powerpoint/2010/main" val="3973658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as the key space is large, it will be hard for an attacker to have a direct correlation between the public key and the secret key.</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46</a:t>
            </a:fld>
            <a:endParaRPr lang="en-US"/>
          </a:p>
        </p:txBody>
      </p:sp>
    </p:spTree>
    <p:extLst>
      <p:ext uri="{BB962C8B-B14F-4D97-AF65-F5344CB8AC3E}">
        <p14:creationId xmlns:p14="http://schemas.microsoft.com/office/powerpoint/2010/main" val="3421587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we do</a:t>
            </a:r>
            <a:r>
              <a:rPr lang="en-US" baseline="0" dirty="0" smtClean="0"/>
              <a:t> matrix-multiplication in software? When the public key will be known anyways publicly, do we need to do it hardware?</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47</a:t>
            </a:fld>
            <a:endParaRPr lang="en-US"/>
          </a:p>
        </p:txBody>
      </p:sp>
    </p:spTree>
    <p:extLst>
      <p:ext uri="{BB962C8B-B14F-4D97-AF65-F5344CB8AC3E}">
        <p14:creationId xmlns:p14="http://schemas.microsoft.com/office/powerpoint/2010/main" val="604514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48</a:t>
            </a:fld>
            <a:endParaRPr lang="en-US"/>
          </a:p>
        </p:txBody>
      </p:sp>
    </p:spTree>
    <p:extLst>
      <p:ext uri="{BB962C8B-B14F-4D97-AF65-F5344CB8AC3E}">
        <p14:creationId xmlns:p14="http://schemas.microsoft.com/office/powerpoint/2010/main" val="87117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NIST’s standardization</a:t>
            </a:r>
            <a:r>
              <a:rPr lang="en-US" baseline="0" dirty="0" smtClean="0"/>
              <a:t> process for PQC. Round-1 started in Jan 2017 which saw some 69 submissions in which 21 were lattice-based, 18 were code-based, some hash based and multivariate-based. We have already seen the Public-key encryption scheme based on lattice using R-LWE. We will switch gears and dive into code-based public-key encryption scheme. You can see they are quite close to each other in competition.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5</a:t>
            </a:fld>
            <a:endParaRPr lang="en-US"/>
          </a:p>
        </p:txBody>
      </p:sp>
    </p:spTree>
    <p:extLst>
      <p:ext uri="{BB962C8B-B14F-4D97-AF65-F5344CB8AC3E}">
        <p14:creationId xmlns:p14="http://schemas.microsoft.com/office/powerpoint/2010/main" val="320054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Jan 2019 NIST published first round results. Out of some 69 submissions only 26 submissions were declared as the second round candidates. Who survived the battle? Lattice based, code based and few other multivariate based and some hash-based for digital signatures. Again lattice-based and code-based are quite comparable in terms of number of candidates.</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6</a:t>
            </a:fld>
            <a:endParaRPr lang="en-US"/>
          </a:p>
        </p:txBody>
      </p:sp>
    </p:spTree>
    <p:extLst>
      <p:ext uri="{BB962C8B-B14F-4D97-AF65-F5344CB8AC3E}">
        <p14:creationId xmlns:p14="http://schemas.microsoft.com/office/powerpoint/2010/main" val="23478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NIST is organizing the second Post-quantum standardization conference in Aug at UC Santa Barbara. The goal is to discuss various aspects like key size, key space, security </a:t>
            </a:r>
            <a:r>
              <a:rPr lang="en-US" baseline="0" dirty="0" err="1" smtClean="0"/>
              <a:t>etc</a:t>
            </a:r>
            <a:r>
              <a:rPr lang="en-US" baseline="0" dirty="0" smtClean="0"/>
              <a:t> for these candidates and to obtain valuable feedback. Soon after the conference the final results will be announced.  May be by September we will know the final winner. </a:t>
            </a:r>
            <a:r>
              <a:rPr lang="en-US" dirty="0" smtClean="0"/>
              <a:t>While we have developed R-LWE based Public Key Encryption Scheme, we also want to design code-based system</a:t>
            </a:r>
            <a:r>
              <a:rPr lang="en-US" baseline="0" dirty="0" smtClean="0"/>
              <a:t> as well.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7</a:t>
            </a:fld>
            <a:endParaRPr lang="en-US"/>
          </a:p>
        </p:txBody>
      </p:sp>
    </p:spTree>
    <p:extLst>
      <p:ext uri="{BB962C8B-B14F-4D97-AF65-F5344CB8AC3E}">
        <p14:creationId xmlns:p14="http://schemas.microsoft.com/office/powerpoint/2010/main" val="152651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is Ring-LWE is a fairly new encryption scheme. Was released some 6 years ago and has not withstood the test of time. Code-based cryptosystem specifically McEliece cryptosystem was proposed in 1978 i.e. 41 years ago. So it has withstood the test of time.  Another advantage is that this approach performs encryption and decryption faster than RSA. But rarely being used in practice why? Due to its large key size i.e. around 1 MB. By the end of the presentation you will understand why it is so? </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8</a:t>
            </a:fld>
            <a:endParaRPr lang="en-US"/>
          </a:p>
        </p:txBody>
      </p:sp>
    </p:spTree>
    <p:extLst>
      <p:ext uri="{BB962C8B-B14F-4D97-AF65-F5344CB8AC3E}">
        <p14:creationId xmlns:p14="http://schemas.microsoft.com/office/powerpoint/2010/main" val="1454121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McEliece cryptosystem is based on</a:t>
            </a:r>
            <a:r>
              <a:rPr lang="en-US" baseline="0" dirty="0" smtClean="0"/>
              <a:t> a error-correcting codes and is one of the first and most successful cryptosystem based on notions of coding theory.  The original construction uses binary </a:t>
            </a:r>
            <a:r>
              <a:rPr lang="en-US" baseline="0" dirty="0" err="1" smtClean="0"/>
              <a:t>Goppa</a:t>
            </a:r>
            <a:r>
              <a:rPr lang="en-US" baseline="0" dirty="0" smtClean="0"/>
              <a:t> Codes to encrypt and decrypt messages. We will use a different code namely OLSC for our construction. (Density is 1/q)  Decoding complexity of </a:t>
            </a:r>
            <a:r>
              <a:rPr lang="en-US" baseline="0" dirty="0" err="1" smtClean="0"/>
              <a:t>Goppa</a:t>
            </a:r>
            <a:r>
              <a:rPr lang="en-US" baseline="0" dirty="0" smtClean="0"/>
              <a:t> codes is higher and hence we use different codes. MC brings in the reliability of error-correcting codes into the security of the public key encryption scheme.</a:t>
            </a:r>
            <a:endParaRPr lang="en-US" dirty="0"/>
          </a:p>
        </p:txBody>
      </p:sp>
      <p:sp>
        <p:nvSpPr>
          <p:cNvPr id="4" name="Slide Number Placeholder 3"/>
          <p:cNvSpPr>
            <a:spLocks noGrp="1"/>
          </p:cNvSpPr>
          <p:nvPr>
            <p:ph type="sldNum" sz="quarter" idx="10"/>
          </p:nvPr>
        </p:nvSpPr>
        <p:spPr/>
        <p:txBody>
          <a:bodyPr/>
          <a:lstStyle/>
          <a:p>
            <a:fld id="{595BB2B3-2F20-4498-9010-0FD8EDB615D3}" type="slidenum">
              <a:rPr lang="en-US" smtClean="0"/>
              <a:t>9</a:t>
            </a:fld>
            <a:endParaRPr lang="en-US"/>
          </a:p>
        </p:txBody>
      </p:sp>
    </p:spTree>
    <p:extLst>
      <p:ext uri="{BB962C8B-B14F-4D97-AF65-F5344CB8AC3E}">
        <p14:creationId xmlns:p14="http://schemas.microsoft.com/office/powerpoint/2010/main" val="475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a:t>
            </a:r>
            <a:r>
              <a:rPr lang="en-US" sz="1200" b="0" i="0" kern="1200" dirty="0" err="1" smtClean="0">
                <a:solidFill>
                  <a:schemeClr val="tx1"/>
                </a:solidFill>
                <a:effectLst/>
                <a:latin typeface="+mn-lt"/>
                <a:ea typeface="+mn-ea"/>
                <a:cs typeface="+mn-cs"/>
              </a:rPr>
              <a:t>ecc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a generator matrix for that particular error correcting code to encode the message.  For example: if you have a k-bit</a:t>
            </a:r>
            <a:r>
              <a:rPr lang="en-US" sz="1200" b="0" i="0" kern="1200" baseline="0" dirty="0" smtClean="0">
                <a:solidFill>
                  <a:schemeClr val="tx1"/>
                </a:solidFill>
                <a:effectLst/>
                <a:latin typeface="+mn-lt"/>
                <a:ea typeface="+mn-ea"/>
                <a:cs typeface="+mn-cs"/>
              </a:rPr>
              <a:t> vector of message and you encode is using </a:t>
            </a:r>
            <a:r>
              <a:rPr lang="en-US" sz="1200" b="0" i="0" kern="1200" baseline="0" dirty="0" err="1" smtClean="0">
                <a:solidFill>
                  <a:schemeClr val="tx1"/>
                </a:solidFill>
                <a:effectLst/>
                <a:latin typeface="+mn-lt"/>
                <a:ea typeface="+mn-ea"/>
                <a:cs typeface="+mn-cs"/>
              </a:rPr>
              <a:t>kxn</a:t>
            </a:r>
            <a:r>
              <a:rPr lang="en-US" sz="1200" b="0" i="0" kern="1200" baseline="0" dirty="0" smtClean="0">
                <a:solidFill>
                  <a:schemeClr val="tx1"/>
                </a:solidFill>
                <a:effectLst/>
                <a:latin typeface="+mn-lt"/>
                <a:ea typeface="+mn-ea"/>
                <a:cs typeface="+mn-cs"/>
              </a:rPr>
              <a:t> generator matrix, you will get a </a:t>
            </a:r>
            <a:r>
              <a:rPr lang="en-US" sz="1200" b="0" i="0" kern="1200" baseline="0" dirty="0" err="1" smtClean="0">
                <a:solidFill>
                  <a:schemeClr val="tx1"/>
                </a:solidFill>
                <a:effectLst/>
                <a:latin typeface="+mn-lt"/>
                <a:ea typeface="+mn-ea"/>
                <a:cs typeface="+mn-cs"/>
              </a:rPr>
              <a:t>codeword</a:t>
            </a:r>
            <a:r>
              <a:rPr lang="en-US" sz="1200" b="0" i="0" kern="1200" baseline="0" dirty="0" smtClean="0">
                <a:solidFill>
                  <a:schemeClr val="tx1"/>
                </a:solidFill>
                <a:effectLst/>
                <a:latin typeface="+mn-lt"/>
                <a:ea typeface="+mn-ea"/>
                <a:cs typeface="+mn-cs"/>
              </a:rPr>
              <a:t> of size n-bits. Where n is larger than k. This is an important property of the error-correction codes. </a:t>
            </a:r>
            <a:r>
              <a:rPr lang="en-US" sz="1200" b="0" i="0" kern="1200" dirty="0" smtClean="0">
                <a:solidFill>
                  <a:schemeClr val="tx1"/>
                </a:solidFill>
                <a:effectLst/>
                <a:latin typeface="+mn-lt"/>
                <a:ea typeface="+mn-ea"/>
                <a:cs typeface="+mn-cs"/>
              </a:rPr>
              <a:t>An error-correcting code is a process of adding redundant data, or parity data, to a message, such that it can be recovered by a receiver even when a number of errors (up to the capability of the code being used) were introduced, during the process of transmission.</a:t>
            </a:r>
            <a:endParaRPr lang="en-US" b="0" dirty="0"/>
          </a:p>
        </p:txBody>
      </p:sp>
      <p:sp>
        <p:nvSpPr>
          <p:cNvPr id="4" name="Slide Number Placeholder 3"/>
          <p:cNvSpPr>
            <a:spLocks noGrp="1"/>
          </p:cNvSpPr>
          <p:nvPr>
            <p:ph type="sldNum" sz="quarter" idx="10"/>
          </p:nvPr>
        </p:nvSpPr>
        <p:spPr/>
        <p:txBody>
          <a:bodyPr/>
          <a:lstStyle/>
          <a:p>
            <a:fld id="{595BB2B3-2F20-4498-9010-0FD8EDB615D3}" type="slidenum">
              <a:rPr lang="en-US" smtClean="0"/>
              <a:t>10</a:t>
            </a:fld>
            <a:endParaRPr lang="en-US"/>
          </a:p>
        </p:txBody>
      </p:sp>
    </p:spTree>
    <p:extLst>
      <p:ext uri="{BB962C8B-B14F-4D97-AF65-F5344CB8AC3E}">
        <p14:creationId xmlns:p14="http://schemas.microsoft.com/office/powerpoint/2010/main" val="246784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294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E715EF-2DD8-45F6-9A41-0538E4BBCC54}" type="datetime1">
              <a:rPr lang="en-US" smtClean="0"/>
              <a:t>6/24/2019</a:t>
            </a:fld>
            <a:endParaRPr lang="en-US"/>
          </a:p>
        </p:txBody>
      </p:sp>
      <p:sp>
        <p:nvSpPr>
          <p:cNvPr id="5" name="Footer Placeholder 4"/>
          <p:cNvSpPr>
            <a:spLocks noGrp="1"/>
          </p:cNvSpPr>
          <p:nvPr>
            <p:ph type="ftr" sz="quarter" idx="11"/>
          </p:nvPr>
        </p:nvSpPr>
        <p:spPr>
          <a:xfrm>
            <a:off x="6255726" y="6359037"/>
            <a:ext cx="103478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390995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090444-9A1B-4CF3-92A6-DD73DCC23113}" type="datetime1">
              <a:rPr lang="en-US" smtClean="0"/>
              <a:t>6/24/2019</a:t>
            </a:fld>
            <a:endParaRPr lang="en-US"/>
          </a:p>
        </p:txBody>
      </p:sp>
      <p:sp>
        <p:nvSpPr>
          <p:cNvPr id="5" name="Footer Placeholder 4"/>
          <p:cNvSpPr>
            <a:spLocks noGrp="1"/>
          </p:cNvSpPr>
          <p:nvPr>
            <p:ph type="ftr" sz="quarter" idx="11"/>
          </p:nvPr>
        </p:nvSpPr>
        <p:spPr>
          <a:xfrm>
            <a:off x="6255726" y="6359037"/>
            <a:ext cx="103478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125732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76240-BE7D-4446-9B70-12E1ED3397E7}" type="datetime1">
              <a:rPr lang="en-US" smtClean="0"/>
              <a:t>6/24/2019</a:t>
            </a:fld>
            <a:endParaRPr lang="en-US"/>
          </a:p>
        </p:txBody>
      </p:sp>
      <p:sp>
        <p:nvSpPr>
          <p:cNvPr id="5" name="Footer Placeholder 4"/>
          <p:cNvSpPr>
            <a:spLocks noGrp="1"/>
          </p:cNvSpPr>
          <p:nvPr>
            <p:ph type="ftr" sz="quarter" idx="11"/>
          </p:nvPr>
        </p:nvSpPr>
        <p:spPr>
          <a:xfrm>
            <a:off x="6255726" y="6359037"/>
            <a:ext cx="103478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295863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DED40-8967-4D9F-9DA6-9FB1BA7A1B56}" type="datetime1">
              <a:rPr lang="en-US" smtClean="0"/>
              <a:t>6/24/2019</a:t>
            </a:fld>
            <a:endParaRPr lang="en-US"/>
          </a:p>
        </p:txBody>
      </p:sp>
      <p:sp>
        <p:nvSpPr>
          <p:cNvPr id="5" name="Footer Placeholder 4"/>
          <p:cNvSpPr>
            <a:spLocks noGrp="1"/>
          </p:cNvSpPr>
          <p:nvPr>
            <p:ph type="ftr" sz="quarter" idx="11"/>
          </p:nvPr>
        </p:nvSpPr>
        <p:spPr>
          <a:xfrm>
            <a:off x="6255726" y="6359037"/>
            <a:ext cx="103478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351214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D1691-3B87-470F-ACD8-ACA064CD94DA}" type="datetime1">
              <a:rPr lang="en-US" smtClean="0"/>
              <a:t>6/24/2019</a:t>
            </a:fld>
            <a:endParaRPr lang="en-US"/>
          </a:p>
        </p:txBody>
      </p:sp>
      <p:sp>
        <p:nvSpPr>
          <p:cNvPr id="5" name="Footer Placeholder 4"/>
          <p:cNvSpPr>
            <a:spLocks noGrp="1"/>
          </p:cNvSpPr>
          <p:nvPr>
            <p:ph type="ftr" sz="quarter" idx="11"/>
          </p:nvPr>
        </p:nvSpPr>
        <p:spPr>
          <a:xfrm>
            <a:off x="6255726" y="6359037"/>
            <a:ext cx="103478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299512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3573B3-2AC8-481B-9671-769CC10EDDA4}" type="datetime1">
              <a:rPr lang="en-US" smtClean="0"/>
              <a:t>6/24/2019</a:t>
            </a:fld>
            <a:endParaRPr lang="en-US"/>
          </a:p>
        </p:txBody>
      </p:sp>
      <p:sp>
        <p:nvSpPr>
          <p:cNvPr id="6" name="Footer Placeholder 5"/>
          <p:cNvSpPr>
            <a:spLocks noGrp="1"/>
          </p:cNvSpPr>
          <p:nvPr>
            <p:ph type="ftr" sz="quarter" idx="11"/>
          </p:nvPr>
        </p:nvSpPr>
        <p:spPr>
          <a:xfrm>
            <a:off x="6255726" y="6359037"/>
            <a:ext cx="103478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399001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F0390B-0FEE-4D0C-A0DB-356618DC4933}" type="datetime1">
              <a:rPr lang="en-US" smtClean="0"/>
              <a:t>6/24/2019</a:t>
            </a:fld>
            <a:endParaRPr lang="en-US"/>
          </a:p>
        </p:txBody>
      </p:sp>
      <p:sp>
        <p:nvSpPr>
          <p:cNvPr id="8" name="Footer Placeholder 7"/>
          <p:cNvSpPr>
            <a:spLocks noGrp="1"/>
          </p:cNvSpPr>
          <p:nvPr>
            <p:ph type="ftr" sz="quarter" idx="11"/>
          </p:nvPr>
        </p:nvSpPr>
        <p:spPr>
          <a:xfrm>
            <a:off x="6255726" y="6359037"/>
            <a:ext cx="103478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397880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938039-F192-4575-ABD7-01FD77373F80}" type="datetime1">
              <a:rPr lang="en-US" smtClean="0"/>
              <a:t>6/24/2019</a:t>
            </a:fld>
            <a:endParaRPr lang="en-US"/>
          </a:p>
        </p:txBody>
      </p:sp>
      <p:sp>
        <p:nvSpPr>
          <p:cNvPr id="4" name="Footer Placeholder 3"/>
          <p:cNvSpPr>
            <a:spLocks noGrp="1"/>
          </p:cNvSpPr>
          <p:nvPr>
            <p:ph type="ftr" sz="quarter" idx="11"/>
          </p:nvPr>
        </p:nvSpPr>
        <p:spPr>
          <a:xfrm>
            <a:off x="6255726" y="6359037"/>
            <a:ext cx="1034782"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87862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805BA-C00B-42AD-B050-CF535E182CA9}" type="datetime1">
              <a:rPr lang="en-US" smtClean="0"/>
              <a:t>6/24/2019</a:t>
            </a:fld>
            <a:endParaRPr lang="en-US"/>
          </a:p>
        </p:txBody>
      </p:sp>
      <p:sp>
        <p:nvSpPr>
          <p:cNvPr id="3" name="Footer Placeholder 2"/>
          <p:cNvSpPr>
            <a:spLocks noGrp="1"/>
          </p:cNvSpPr>
          <p:nvPr>
            <p:ph type="ftr" sz="quarter" idx="11"/>
          </p:nvPr>
        </p:nvSpPr>
        <p:spPr>
          <a:xfrm>
            <a:off x="6255726" y="6359037"/>
            <a:ext cx="1034782"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63915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0C4DE-43D9-44D7-BF55-F6AEAF767567}" type="datetime1">
              <a:rPr lang="en-US" smtClean="0"/>
              <a:t>6/24/2019</a:t>
            </a:fld>
            <a:endParaRPr lang="en-US"/>
          </a:p>
        </p:txBody>
      </p:sp>
      <p:sp>
        <p:nvSpPr>
          <p:cNvPr id="6" name="Footer Placeholder 5"/>
          <p:cNvSpPr>
            <a:spLocks noGrp="1"/>
          </p:cNvSpPr>
          <p:nvPr>
            <p:ph type="ftr" sz="quarter" idx="11"/>
          </p:nvPr>
        </p:nvSpPr>
        <p:spPr>
          <a:xfrm>
            <a:off x="6255726" y="6359037"/>
            <a:ext cx="103478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34003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EF317-210E-4A7B-9DD8-E29E55224763}" type="datetime1">
              <a:rPr lang="en-US" smtClean="0"/>
              <a:t>6/24/2019</a:t>
            </a:fld>
            <a:endParaRPr lang="en-US"/>
          </a:p>
        </p:txBody>
      </p:sp>
      <p:sp>
        <p:nvSpPr>
          <p:cNvPr id="6" name="Footer Placeholder 5"/>
          <p:cNvSpPr>
            <a:spLocks noGrp="1"/>
          </p:cNvSpPr>
          <p:nvPr>
            <p:ph type="ftr" sz="quarter" idx="11"/>
          </p:nvPr>
        </p:nvSpPr>
        <p:spPr>
          <a:xfrm>
            <a:off x="6255726" y="6359037"/>
            <a:ext cx="103478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041FEBA-683F-B44C-A647-A4FB58DC8725}" type="slidenum">
              <a:rPr lang="en-US" smtClean="0"/>
              <a:t>‹#›</a:t>
            </a:fld>
            <a:endParaRPr lang="en-US"/>
          </a:p>
        </p:txBody>
      </p:sp>
    </p:spTree>
    <p:extLst>
      <p:ext uri="{BB962C8B-B14F-4D97-AF65-F5344CB8AC3E}">
        <p14:creationId xmlns:p14="http://schemas.microsoft.com/office/powerpoint/2010/main" val="112181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40770"/>
            <a:ext cx="8229600" cy="676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349302" y="6356350"/>
            <a:ext cx="7473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D1C76-657E-4AC9-863E-10F1CC909953}" type="datetime1">
              <a:rPr lang="en-US" smtClean="0"/>
              <a:t>6/24/2019</a:t>
            </a:fld>
            <a:endParaRPr lang="en-US"/>
          </a:p>
        </p:txBody>
      </p:sp>
      <p:sp>
        <p:nvSpPr>
          <p:cNvPr id="6" name="Slide Number Placeholder 5"/>
          <p:cNvSpPr>
            <a:spLocks noGrp="1"/>
          </p:cNvSpPr>
          <p:nvPr>
            <p:ph type="sldNum" sz="quarter" idx="4"/>
          </p:nvPr>
        </p:nvSpPr>
        <p:spPr>
          <a:xfrm>
            <a:off x="8148904" y="6356350"/>
            <a:ext cx="53789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1FEBA-683F-B44C-A647-A4FB58DC8725}" type="slidenum">
              <a:rPr lang="en-US" smtClean="0"/>
              <a:t>‹#›</a:t>
            </a:fld>
            <a:endParaRPr lang="en-US"/>
          </a:p>
        </p:txBody>
      </p:sp>
      <p:sp>
        <p:nvSpPr>
          <p:cNvPr id="7" name="Rectangle 6"/>
          <p:cNvSpPr/>
          <p:nvPr userDrawn="1"/>
        </p:nvSpPr>
        <p:spPr>
          <a:xfrm>
            <a:off x="11759" y="-3151"/>
            <a:ext cx="9144000" cy="546759"/>
          </a:xfrm>
          <a:prstGeom prst="rect">
            <a:avLst/>
          </a:prstGeom>
          <a:solidFill>
            <a:srgbClr val="B120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bu.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7588" y="6264361"/>
            <a:ext cx="1316995" cy="551178"/>
          </a:xfrm>
          <a:prstGeom prst="rect">
            <a:avLst/>
          </a:prstGeom>
        </p:spPr>
      </p:pic>
      <p:pic>
        <p:nvPicPr>
          <p:cNvPr id="9" name="Picture 8" descr="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100" y="-5669"/>
            <a:ext cx="2210671" cy="615269"/>
          </a:xfrm>
          <a:prstGeom prst="rect">
            <a:avLst/>
          </a:prstGeom>
        </p:spPr>
      </p:pic>
      <p:sp>
        <p:nvSpPr>
          <p:cNvPr id="12" name="Rectangle 11"/>
          <p:cNvSpPr/>
          <p:nvPr userDrawn="1"/>
        </p:nvSpPr>
        <p:spPr>
          <a:xfrm>
            <a:off x="1554872" y="6352143"/>
            <a:ext cx="5276234" cy="369332"/>
          </a:xfrm>
          <a:prstGeom prst="rect">
            <a:avLst/>
          </a:prstGeom>
        </p:spPr>
        <p:txBody>
          <a:bodyPr wrap="square">
            <a:spAutoFit/>
          </a:bodyPr>
          <a:lstStyle/>
          <a:p>
            <a:r>
              <a:rPr lang="en-US" dirty="0" smtClean="0">
                <a:solidFill>
                  <a:schemeClr val="bg1">
                    <a:lumMod val="50000"/>
                  </a:schemeClr>
                </a:solidFill>
                <a:latin typeface="Bell MT"/>
                <a:cs typeface="Bell MT"/>
              </a:rPr>
              <a:t>Department of Electrical &amp; Computer Engineering </a:t>
            </a:r>
          </a:p>
        </p:txBody>
      </p:sp>
    </p:spTree>
    <p:extLst>
      <p:ext uri="{BB962C8B-B14F-4D97-AF65-F5344CB8AC3E}">
        <p14:creationId xmlns:p14="http://schemas.microsoft.com/office/powerpoint/2010/main" val="377970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Avenir Book"/>
          <a:ea typeface="+mj-ea"/>
          <a:cs typeface="Avenir Book"/>
        </a:defRPr>
      </a:lvl1pPr>
    </p:titleStyle>
    <p:bodyStyle>
      <a:lvl1pPr marL="342900" indent="-342900" algn="l" defTabSz="457200" rtl="0" eaLnBrk="1" latinLnBrk="0" hangingPunct="1">
        <a:spcBef>
          <a:spcPct val="20000"/>
        </a:spcBef>
        <a:buClrTx/>
        <a:buFont typeface="Wingdings" charset="2"/>
        <a:buChar char="§"/>
        <a:defRPr sz="2800" kern="1200">
          <a:solidFill>
            <a:schemeClr val="tx1"/>
          </a:solidFill>
          <a:latin typeface="Avenir Book"/>
          <a:ea typeface="+mn-ea"/>
          <a:cs typeface="Avenir Book"/>
        </a:defRPr>
      </a:lvl1pPr>
      <a:lvl2pPr marL="914400" indent="-457200" algn="l" defTabSz="457200" rtl="0" eaLnBrk="1" latinLnBrk="0" hangingPunct="1">
        <a:spcBef>
          <a:spcPct val="20000"/>
        </a:spcBef>
        <a:buClrTx/>
        <a:buFont typeface="Arial"/>
        <a:buChar char="•"/>
        <a:defRPr sz="2400" kern="1200">
          <a:solidFill>
            <a:srgbClr val="B12020"/>
          </a:solidFill>
          <a:latin typeface="Avenir Book"/>
          <a:ea typeface="+mn-ea"/>
          <a:cs typeface="Avenir Book"/>
        </a:defRPr>
      </a:lvl2pPr>
      <a:lvl3pPr marL="1143000" indent="-228600" algn="l" defTabSz="457200" rtl="0" eaLnBrk="1" latinLnBrk="0" hangingPunct="1">
        <a:spcBef>
          <a:spcPct val="20000"/>
        </a:spcBef>
        <a:buClrTx/>
        <a:buFont typeface="Wingdings" charset="2"/>
        <a:buChar char="§"/>
        <a:defRPr sz="2000" kern="1200">
          <a:solidFill>
            <a:schemeClr val="tx1"/>
          </a:solidFill>
          <a:latin typeface="Avenir Book"/>
          <a:ea typeface="+mn-ea"/>
          <a:cs typeface="Avenir Book"/>
        </a:defRPr>
      </a:lvl3pPr>
      <a:lvl4pPr marL="1600200" indent="-228600" algn="l" defTabSz="457200" rtl="0" eaLnBrk="1" latinLnBrk="0" hangingPunct="1">
        <a:spcBef>
          <a:spcPct val="20000"/>
        </a:spcBef>
        <a:buClrTx/>
        <a:buFont typeface="Arial"/>
        <a:buChar char="•"/>
        <a:defRPr sz="1800" kern="1200">
          <a:solidFill>
            <a:srgbClr val="B12020"/>
          </a:solidFill>
          <a:latin typeface="Avenir Book"/>
          <a:ea typeface="+mn-ea"/>
          <a:cs typeface="Avenir Book"/>
        </a:defRPr>
      </a:lvl4pPr>
      <a:lvl5pPr marL="2057400" indent="-228600" algn="l" defTabSz="457200" rtl="0" eaLnBrk="1" latinLnBrk="0" hangingPunct="1">
        <a:spcBef>
          <a:spcPct val="20000"/>
        </a:spcBef>
        <a:buClrTx/>
        <a:buFont typeface="Wingdings" charset="2"/>
        <a:buChar char="§"/>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28.png"/><Relationship Id="rId7" Type="http://schemas.openxmlformats.org/officeDocument/2006/relationships/image" Target="../media/image16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29.png"/><Relationship Id="rId9" Type="http://schemas.openxmlformats.org/officeDocument/2006/relationships/image" Target="../media/image19.png"/></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5.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317" y="1713442"/>
            <a:ext cx="8736106" cy="1470025"/>
          </a:xfrm>
        </p:spPr>
        <p:txBody>
          <a:bodyPr>
            <a:normAutofit fontScale="90000"/>
          </a:bodyPr>
          <a:lstStyle/>
          <a:p>
            <a:r>
              <a:rPr lang="en-US" dirty="0" smtClean="0"/>
              <a:t>Post-quantum Public Key Cryptosystem (PKC)</a:t>
            </a:r>
            <a:br>
              <a:rPr lang="en-US" dirty="0" smtClean="0"/>
            </a:br>
            <a:r>
              <a:rPr lang="en-US" sz="3600" dirty="0" smtClean="0">
                <a:solidFill>
                  <a:srgbClr val="0070C0"/>
                </a:solidFill>
              </a:rPr>
              <a:t>(Code-based)</a:t>
            </a:r>
            <a:endParaRPr lang="en-US" sz="2200" dirty="0">
              <a:solidFill>
                <a:srgbClr val="0070C0"/>
              </a:solidFill>
            </a:endParaRPr>
          </a:p>
        </p:txBody>
      </p:sp>
      <p:sp>
        <p:nvSpPr>
          <p:cNvPr id="3" name="Subtitle 2"/>
          <p:cNvSpPr>
            <a:spLocks noGrp="1"/>
          </p:cNvSpPr>
          <p:nvPr>
            <p:ph type="subTitle" idx="1"/>
          </p:nvPr>
        </p:nvSpPr>
        <p:spPr/>
        <p:txBody>
          <a:bodyPr/>
          <a:lstStyle/>
          <a:p>
            <a:r>
              <a:rPr lang="en-US" dirty="0" smtClean="0"/>
              <a:t>Rashmi Agrawal</a:t>
            </a:r>
          </a:p>
        </p:txBody>
      </p:sp>
      <p:sp>
        <p:nvSpPr>
          <p:cNvPr id="4" name="Slide Number Placeholder 3"/>
          <p:cNvSpPr>
            <a:spLocks noGrp="1"/>
          </p:cNvSpPr>
          <p:nvPr>
            <p:ph type="sldNum" sz="quarter" idx="12"/>
          </p:nvPr>
        </p:nvSpPr>
        <p:spPr/>
        <p:txBody>
          <a:bodyPr/>
          <a:lstStyle/>
          <a:p>
            <a:fld id="{9041FEBA-683F-B44C-A647-A4FB58DC8725}" type="slidenum">
              <a:rPr lang="en-US" smtClean="0"/>
              <a:t>1</a:t>
            </a:fld>
            <a:endParaRPr lang="en-US"/>
          </a:p>
        </p:txBody>
      </p:sp>
    </p:spTree>
    <p:extLst>
      <p:ext uri="{BB962C8B-B14F-4D97-AF65-F5344CB8AC3E}">
        <p14:creationId xmlns:p14="http://schemas.microsoft.com/office/powerpoint/2010/main" val="2651600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p:sp>
        <p:nvSpPr>
          <p:cNvPr id="3" name="Content Placeholder 2"/>
          <p:cNvSpPr>
            <a:spLocks noGrp="1"/>
          </p:cNvSpPr>
          <p:nvPr>
            <p:ph idx="1"/>
          </p:nvPr>
        </p:nvSpPr>
        <p:spPr>
          <a:xfrm>
            <a:off x="457200" y="1600200"/>
            <a:ext cx="8477250" cy="4943475"/>
          </a:xfrm>
        </p:spPr>
        <p:txBody>
          <a:bodyPr>
            <a:normAutofit/>
          </a:bodyPr>
          <a:lstStyle/>
          <a:p>
            <a:r>
              <a:rPr lang="en-US" dirty="0" smtClean="0"/>
              <a:t>McEliece</a:t>
            </a:r>
            <a:r>
              <a:rPr lang="en-US" dirty="0"/>
              <a:t> </a:t>
            </a:r>
            <a:r>
              <a:rPr lang="en-US" dirty="0" smtClean="0"/>
              <a:t>cryptosystem</a:t>
            </a:r>
            <a:endParaRPr lang="en-US" dirty="0"/>
          </a:p>
          <a:p>
            <a:pPr lvl="2"/>
            <a:r>
              <a:rPr lang="en-US" dirty="0" smtClean="0"/>
              <a:t>Error Correction Code (ECC)</a:t>
            </a:r>
          </a:p>
          <a:p>
            <a:pPr lvl="3"/>
            <a:r>
              <a:rPr lang="en-US" dirty="0" smtClean="0"/>
              <a:t>A (n, k, t) ECC code C:</a:t>
            </a:r>
          </a:p>
          <a:p>
            <a:pPr lvl="4"/>
            <a:r>
              <a:rPr lang="en-US" dirty="0" smtClean="0"/>
              <a:t>k: </a:t>
            </a:r>
            <a:r>
              <a:rPr lang="en-US" dirty="0" smtClean="0">
                <a:solidFill>
                  <a:schemeClr val="tx1">
                    <a:lumMod val="50000"/>
                    <a:lumOff val="50000"/>
                  </a:schemeClr>
                </a:solidFill>
              </a:rPr>
              <a:t>size of your message (information)</a:t>
            </a:r>
          </a:p>
          <a:p>
            <a:pPr lvl="4"/>
            <a:r>
              <a:rPr lang="en-US" dirty="0" smtClean="0"/>
              <a:t>n: </a:t>
            </a:r>
            <a:r>
              <a:rPr lang="en-US" dirty="0">
                <a:solidFill>
                  <a:schemeClr val="tx1">
                    <a:lumMod val="50000"/>
                    <a:lumOff val="50000"/>
                  </a:schemeClr>
                </a:solidFill>
              </a:rPr>
              <a:t>size of the encoded message (codeword)</a:t>
            </a:r>
          </a:p>
          <a:p>
            <a:pPr lvl="4"/>
            <a:r>
              <a:rPr lang="en-US" dirty="0" smtClean="0"/>
              <a:t>t: </a:t>
            </a:r>
            <a:r>
              <a:rPr lang="en-US" dirty="0">
                <a:solidFill>
                  <a:schemeClr val="tx1">
                    <a:lumMod val="50000"/>
                    <a:lumOff val="50000"/>
                  </a:schemeClr>
                </a:solidFill>
              </a:rPr>
              <a:t># of random errors C can tolerate</a:t>
            </a:r>
          </a:p>
          <a:p>
            <a:pPr marL="1828800" lvl="4" indent="0">
              <a:buNone/>
            </a:pPr>
            <a:endParaRPr lang="en-US" dirty="0" smtClean="0"/>
          </a:p>
          <a:p>
            <a:pPr lvl="3"/>
            <a:r>
              <a:rPr lang="en-US" dirty="0" smtClean="0"/>
              <a:t>Generating matrix G for C:</a:t>
            </a:r>
          </a:p>
          <a:p>
            <a:pPr lvl="3"/>
            <a:endParaRPr lang="en-US" dirty="0"/>
          </a:p>
          <a:p>
            <a:pPr lvl="3"/>
            <a:endParaRPr lang="en-US" dirty="0" smtClean="0"/>
          </a:p>
          <a:p>
            <a:pPr marL="1371600" lvl="3" indent="0">
              <a:buNone/>
            </a:pPr>
            <a:endParaRPr lang="en-US" dirty="0" smtClean="0"/>
          </a:p>
          <a:p>
            <a:pPr lvl="3"/>
            <a:r>
              <a:rPr lang="en-US" dirty="0" smtClean="0"/>
              <a:t>When m is encoded by </a:t>
            </a:r>
            <a:r>
              <a:rPr lang="en-US" dirty="0" smtClean="0">
                <a:solidFill>
                  <a:srgbClr val="0070C0"/>
                </a:solidFill>
              </a:rPr>
              <a:t>G</a:t>
            </a:r>
            <a:r>
              <a:rPr lang="en-US" dirty="0" smtClean="0"/>
              <a:t> to </a:t>
            </a:r>
            <a:r>
              <a:rPr lang="en-US" dirty="0" smtClean="0">
                <a:solidFill>
                  <a:srgbClr val="0070C0"/>
                </a:solidFill>
              </a:rPr>
              <a:t>C</a:t>
            </a:r>
            <a:r>
              <a:rPr lang="en-US" dirty="0" smtClean="0"/>
              <a:t>, it can still be recovered even after being distorted by t errors</a:t>
            </a:r>
          </a:p>
          <a:p>
            <a:pPr marL="1828800" lvl="4" indent="0">
              <a:buNone/>
            </a:pPr>
            <a:endParaRPr lang="en-US" dirty="0" smtClean="0"/>
          </a:p>
          <a:p>
            <a:pPr lvl="2"/>
            <a:endParaRPr lang="en-US" dirty="0" smtClean="0"/>
          </a:p>
        </p:txBody>
      </p:sp>
      <p:sp>
        <p:nvSpPr>
          <p:cNvPr id="4" name="Rectangle 3"/>
          <p:cNvSpPr/>
          <p:nvPr/>
        </p:nvSpPr>
        <p:spPr>
          <a:xfrm rot="16200000">
            <a:off x="2385773" y="4785137"/>
            <a:ext cx="714378" cy="23812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sz="1600" dirty="0" smtClean="0">
                <a:solidFill>
                  <a:schemeClr val="tx1"/>
                </a:solidFill>
                <a:latin typeface="Avenir Book" panose="02000503020000020003" pitchFamily="2" charset="0"/>
              </a:rPr>
              <a:t>m</a:t>
            </a:r>
            <a:endParaRPr lang="en-US" sz="1600" dirty="0">
              <a:solidFill>
                <a:schemeClr val="tx1"/>
              </a:solidFill>
              <a:latin typeface="Avenir Book" panose="02000503020000020003" pitchFamily="2" charset="0"/>
            </a:endParaRPr>
          </a:p>
        </p:txBody>
      </p:sp>
      <p:sp>
        <p:nvSpPr>
          <p:cNvPr id="9" name="Rectangle 8"/>
          <p:cNvSpPr/>
          <p:nvPr/>
        </p:nvSpPr>
        <p:spPr>
          <a:xfrm>
            <a:off x="3361851" y="4551775"/>
            <a:ext cx="1676401" cy="709614"/>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70C0"/>
                </a:solidFill>
                <a:latin typeface="Avenir Book" panose="02000503020000020003" pitchFamily="2" charset="0"/>
              </a:rPr>
              <a:t>G</a:t>
            </a:r>
            <a:endParaRPr lang="en-US" sz="1600" dirty="0">
              <a:solidFill>
                <a:srgbClr val="0070C0"/>
              </a:solidFill>
              <a:latin typeface="Avenir Book" panose="02000503020000020003" pitchFamily="2" charset="0"/>
            </a:endParaRPr>
          </a:p>
        </p:txBody>
      </p:sp>
      <p:sp>
        <p:nvSpPr>
          <p:cNvPr id="6" name="TextBox 5"/>
          <p:cNvSpPr txBox="1"/>
          <p:nvPr/>
        </p:nvSpPr>
        <p:spPr>
          <a:xfrm>
            <a:off x="2398431" y="4721916"/>
            <a:ext cx="284052" cy="338554"/>
          </a:xfrm>
          <a:prstGeom prst="rect">
            <a:avLst/>
          </a:prstGeom>
          <a:noFill/>
        </p:spPr>
        <p:txBody>
          <a:bodyPr wrap="none" rtlCol="0">
            <a:spAutoFit/>
          </a:bodyPr>
          <a:lstStyle/>
          <a:p>
            <a:r>
              <a:rPr lang="en-US" sz="1600" dirty="0" smtClean="0">
                <a:latin typeface="Avenir Book" panose="02000503020000020003" pitchFamily="2" charset="0"/>
              </a:rPr>
              <a:t>k</a:t>
            </a:r>
            <a:endParaRPr lang="en-US" sz="1600" dirty="0">
              <a:latin typeface="Avenir Book" panose="02000503020000020003" pitchFamily="2" charset="0"/>
            </a:endParaRPr>
          </a:p>
        </p:txBody>
      </p:sp>
      <p:sp>
        <p:nvSpPr>
          <p:cNvPr id="11" name="TextBox 10"/>
          <p:cNvSpPr txBox="1"/>
          <p:nvPr/>
        </p:nvSpPr>
        <p:spPr>
          <a:xfrm>
            <a:off x="2588656" y="4286453"/>
            <a:ext cx="298480" cy="338554"/>
          </a:xfrm>
          <a:prstGeom prst="rect">
            <a:avLst/>
          </a:prstGeom>
          <a:noFill/>
        </p:spPr>
        <p:txBody>
          <a:bodyPr wrap="square" rtlCol="0">
            <a:spAutoFit/>
          </a:bodyPr>
          <a:lstStyle/>
          <a:p>
            <a:r>
              <a:rPr lang="en-US" sz="1600" dirty="0" smtClean="0">
                <a:latin typeface="Avenir Book" panose="02000503020000020003" pitchFamily="2" charset="0"/>
              </a:rPr>
              <a:t>1</a:t>
            </a:r>
            <a:endParaRPr lang="en-US" sz="1600" dirty="0">
              <a:latin typeface="Avenir Book" panose="02000503020000020003" pitchFamily="2" charset="0"/>
            </a:endParaRPr>
          </a:p>
        </p:txBody>
      </p:sp>
      <p:sp>
        <p:nvSpPr>
          <p:cNvPr id="12" name="TextBox 11"/>
          <p:cNvSpPr txBox="1"/>
          <p:nvPr/>
        </p:nvSpPr>
        <p:spPr>
          <a:xfrm>
            <a:off x="3142937" y="4721916"/>
            <a:ext cx="284052" cy="338554"/>
          </a:xfrm>
          <a:prstGeom prst="rect">
            <a:avLst/>
          </a:prstGeom>
          <a:noFill/>
        </p:spPr>
        <p:txBody>
          <a:bodyPr wrap="none" rtlCol="0">
            <a:spAutoFit/>
          </a:bodyPr>
          <a:lstStyle/>
          <a:p>
            <a:r>
              <a:rPr lang="en-US" sz="1600" dirty="0" smtClean="0">
                <a:solidFill>
                  <a:srgbClr val="0070C0"/>
                </a:solidFill>
                <a:latin typeface="Avenir Book" panose="02000503020000020003" pitchFamily="2" charset="0"/>
              </a:rPr>
              <a:t>k</a:t>
            </a:r>
            <a:endParaRPr lang="en-US" sz="1600" dirty="0">
              <a:solidFill>
                <a:srgbClr val="0070C0"/>
              </a:solidFill>
              <a:latin typeface="Avenir Book" panose="02000503020000020003" pitchFamily="2" charset="0"/>
            </a:endParaRPr>
          </a:p>
        </p:txBody>
      </p:sp>
      <p:sp>
        <p:nvSpPr>
          <p:cNvPr id="13" name="TextBox 12"/>
          <p:cNvSpPr txBox="1"/>
          <p:nvPr/>
        </p:nvSpPr>
        <p:spPr>
          <a:xfrm>
            <a:off x="4058733" y="4247253"/>
            <a:ext cx="298480" cy="338554"/>
          </a:xfrm>
          <a:prstGeom prst="rect">
            <a:avLst/>
          </a:prstGeom>
          <a:noFill/>
        </p:spPr>
        <p:txBody>
          <a:bodyPr wrap="none" rtlCol="0">
            <a:spAutoFit/>
          </a:bodyPr>
          <a:lstStyle/>
          <a:p>
            <a:r>
              <a:rPr lang="en-US" sz="1600" dirty="0" smtClean="0">
                <a:solidFill>
                  <a:srgbClr val="0070C0"/>
                </a:solidFill>
                <a:latin typeface="Avenir Book" panose="02000503020000020003" pitchFamily="2" charset="0"/>
              </a:rPr>
              <a:t>n</a:t>
            </a:r>
            <a:endParaRPr lang="en-US" sz="1600" dirty="0">
              <a:solidFill>
                <a:srgbClr val="0070C0"/>
              </a:solidFill>
              <a:latin typeface="Avenir Book" panose="02000503020000020003" pitchFamily="2" charset="0"/>
            </a:endParaRPr>
          </a:p>
        </p:txBody>
      </p:sp>
      <mc:AlternateContent xmlns:mc="http://schemas.openxmlformats.org/markup-compatibility/2006" xmlns:a14="http://schemas.microsoft.com/office/drawing/2010/main">
        <mc:Choice Requires="a14">
          <p:sp>
            <p:nvSpPr>
              <p:cNvPr id="8" name="Rectangle 7"/>
              <p:cNvSpPr/>
              <p:nvPr/>
            </p:nvSpPr>
            <p:spPr>
              <a:xfrm>
                <a:off x="1969728" y="4717241"/>
                <a:ext cx="275822" cy="338554"/>
              </a:xfrm>
              <a:prstGeom prst="rect">
                <a:avLst/>
              </a:prstGeom>
            </p:spPr>
            <p:txBody>
              <a:bodyPr wrap="square">
                <a:spAutoFit/>
              </a:bodyPr>
              <a:lstStyle/>
              <a:p>
                <a:pPr lvl="2"/>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ea typeface="Cambria Math" panose="02040503050406030204" pitchFamily="18" charset="0"/>
                        </a:rPr>
                        <m:t>×</m:t>
                      </m:r>
                    </m:oMath>
                  </m:oMathPara>
                </a14:m>
                <a:endParaRPr lang="en-US" sz="1600" dirty="0">
                  <a:solidFill>
                    <a:schemeClr val="tx1"/>
                  </a:solidFill>
                  <a:latin typeface="Avenir Book" panose="02000503020000020003" pitchFamily="2"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969728" y="4717241"/>
                <a:ext cx="275822" cy="338554"/>
              </a:xfrm>
              <a:prstGeom prst="rect">
                <a:avLst/>
              </a:prstGeom>
              <a:blipFill>
                <a:blip r:embed="rId3"/>
                <a:stretch>
                  <a:fillRect r="-342222"/>
                </a:stretch>
              </a:blipFill>
            </p:spPr>
            <p:txBody>
              <a:bodyPr/>
              <a:lstStyle/>
              <a:p>
                <a:r>
                  <a:rPr lang="en-US">
                    <a:noFill/>
                  </a:rPr>
                  <a:t> </a:t>
                </a:r>
              </a:p>
            </p:txBody>
          </p:sp>
        </mc:Fallback>
      </mc:AlternateContent>
      <p:sp>
        <p:nvSpPr>
          <p:cNvPr id="19" name="Rectangle 18"/>
          <p:cNvSpPr/>
          <p:nvPr/>
        </p:nvSpPr>
        <p:spPr>
          <a:xfrm rot="16200000">
            <a:off x="6200109" y="4095313"/>
            <a:ext cx="246045" cy="1676402"/>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sz="1600" dirty="0" smtClean="0">
                <a:solidFill>
                  <a:srgbClr val="0070C0"/>
                </a:solidFill>
                <a:latin typeface="Avenir Book" panose="02000503020000020003" pitchFamily="2" charset="0"/>
              </a:rPr>
              <a:t>C</a:t>
            </a:r>
            <a:endParaRPr lang="en-US" sz="1600" dirty="0">
              <a:solidFill>
                <a:srgbClr val="0070C0"/>
              </a:solidFill>
              <a:latin typeface="Avenir Book" panose="02000503020000020003" pitchFamily="2" charset="0"/>
            </a:endParaRPr>
          </a:p>
        </p:txBody>
      </p:sp>
      <p:sp>
        <p:nvSpPr>
          <p:cNvPr id="20" name="TextBox 19"/>
          <p:cNvSpPr txBox="1"/>
          <p:nvPr/>
        </p:nvSpPr>
        <p:spPr>
          <a:xfrm>
            <a:off x="6159041" y="4490514"/>
            <a:ext cx="298480" cy="338554"/>
          </a:xfrm>
          <a:prstGeom prst="rect">
            <a:avLst/>
          </a:prstGeom>
          <a:noFill/>
        </p:spPr>
        <p:txBody>
          <a:bodyPr wrap="none" rtlCol="0">
            <a:spAutoFit/>
          </a:bodyPr>
          <a:lstStyle/>
          <a:p>
            <a:r>
              <a:rPr lang="en-US" sz="1600" dirty="0" smtClean="0">
                <a:solidFill>
                  <a:srgbClr val="0070C0"/>
                </a:solidFill>
                <a:latin typeface="Avenir Book" panose="02000503020000020003" pitchFamily="2" charset="0"/>
              </a:rPr>
              <a:t>n</a:t>
            </a:r>
            <a:endParaRPr lang="en-US" sz="1600" dirty="0">
              <a:solidFill>
                <a:srgbClr val="0070C0"/>
              </a:solidFill>
              <a:latin typeface="Avenir Book" panose="02000503020000020003" pitchFamily="2" charset="0"/>
            </a:endParaRPr>
          </a:p>
        </p:txBody>
      </p:sp>
      <p:sp>
        <p:nvSpPr>
          <p:cNvPr id="21" name="TextBox 20"/>
          <p:cNvSpPr txBox="1"/>
          <p:nvPr/>
        </p:nvSpPr>
        <p:spPr>
          <a:xfrm>
            <a:off x="7142947" y="4748848"/>
            <a:ext cx="298480" cy="338554"/>
          </a:xfrm>
          <a:prstGeom prst="rect">
            <a:avLst/>
          </a:prstGeom>
          <a:noFill/>
        </p:spPr>
        <p:txBody>
          <a:bodyPr wrap="none" rtlCol="0">
            <a:spAutoFit/>
          </a:bodyPr>
          <a:lstStyle/>
          <a:p>
            <a:r>
              <a:rPr lang="en-US" sz="1600" dirty="0" smtClean="0">
                <a:solidFill>
                  <a:srgbClr val="0070C0"/>
                </a:solidFill>
                <a:latin typeface="Avenir Book" panose="02000503020000020003" pitchFamily="2" charset="0"/>
              </a:rPr>
              <a:t>1</a:t>
            </a:r>
            <a:endParaRPr lang="en-US" sz="1600" dirty="0">
              <a:solidFill>
                <a:srgbClr val="0070C0"/>
              </a:solidFill>
              <a:latin typeface="Avenir Book" panose="02000503020000020003" pitchFamily="2" charset="0"/>
            </a:endParaRPr>
          </a:p>
        </p:txBody>
      </p:sp>
      <mc:AlternateContent xmlns:mc="http://schemas.openxmlformats.org/markup-compatibility/2006" xmlns:a14="http://schemas.microsoft.com/office/drawing/2010/main">
        <mc:Choice Requires="a14">
          <p:sp>
            <p:nvSpPr>
              <p:cNvPr id="23" name="Rectangle 22"/>
              <p:cNvSpPr/>
              <p:nvPr/>
            </p:nvSpPr>
            <p:spPr>
              <a:xfrm>
                <a:off x="4188498" y="4736441"/>
                <a:ext cx="1319592" cy="338554"/>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US" sz="1600" dirty="0">
                  <a:latin typeface="Avenir Book" panose="02000503020000020003" pitchFamily="2"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4188498" y="4736441"/>
                <a:ext cx="1319592" cy="338554"/>
              </a:xfrm>
              <a:prstGeom prst="rect">
                <a:avLst/>
              </a:prstGeom>
              <a:blipFill>
                <a:blip r:embed="rId4"/>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9041FEBA-683F-B44C-A647-A4FB58DC8725}" type="slidenum">
              <a:rPr lang="en-US" smtClean="0"/>
              <a:t>10</a:t>
            </a:fld>
            <a:endParaRPr lang="en-US"/>
          </a:p>
        </p:txBody>
      </p:sp>
    </p:spTree>
    <p:extLst>
      <p:ext uri="{BB962C8B-B14F-4D97-AF65-F5344CB8AC3E}">
        <p14:creationId xmlns:p14="http://schemas.microsoft.com/office/powerpoint/2010/main" val="3493554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132"/>
          <p:cNvSpPr/>
          <p:nvPr/>
        </p:nvSpPr>
        <p:spPr>
          <a:xfrm>
            <a:off x="560440" y="2032140"/>
            <a:ext cx="4269226" cy="3719731"/>
          </a:xfrm>
          <a:prstGeom prst="roundRect">
            <a:avLst/>
          </a:prstGeom>
          <a:noFill/>
          <a:ln>
            <a:prstDash val="lgDashDot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73479"/>
            <a:ext cx="8229600" cy="676868"/>
          </a:xfrm>
        </p:spPr>
        <p:txBody>
          <a:bodyPr>
            <a:normAutofit/>
          </a:bodyPr>
          <a:lstStyle/>
          <a:p>
            <a:r>
              <a:rPr lang="en-US" sz="3600" dirty="0" smtClean="0"/>
              <a:t>Code-based Encryption</a:t>
            </a:r>
            <a:endParaRPr lang="en-US" sz="3600"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41FEBA-683F-B44C-A647-A4FB58DC872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3" name="Content Placeholder 2"/>
          <p:cNvSpPr>
            <a:spLocks noGrp="1"/>
          </p:cNvSpPr>
          <p:nvPr>
            <p:ph idx="1"/>
          </p:nvPr>
        </p:nvSpPr>
        <p:spPr>
          <a:xfrm>
            <a:off x="197901" y="1174364"/>
            <a:ext cx="4492085" cy="621875"/>
          </a:xfrm>
        </p:spPr>
        <p:txBody>
          <a:bodyPr>
            <a:normAutofit fontScale="92500"/>
          </a:bodyPr>
          <a:lstStyle/>
          <a:p>
            <a:r>
              <a:rPr lang="en-US" sz="2200" dirty="0" smtClean="0"/>
              <a:t>McEliece Public-Key Cryptosystem</a:t>
            </a:r>
            <a:endParaRPr lang="en-US" sz="2200" dirty="0"/>
          </a:p>
          <a:p>
            <a:pPr marL="457200" lvl="1" indent="0">
              <a:buNone/>
            </a:pPr>
            <a:endParaRPr lang="en-US" sz="2000" dirty="0"/>
          </a:p>
          <a:p>
            <a:pPr marL="457200" lvl="1" indent="0">
              <a:buNone/>
            </a:pPr>
            <a:endParaRPr lang="en-US" sz="2000" dirty="0" smtClean="0"/>
          </a:p>
          <a:p>
            <a:pPr lvl="1"/>
            <a:endParaRPr lang="en-US" sz="2000" dirty="0" smtClean="0"/>
          </a:p>
        </p:txBody>
      </p:sp>
      <p:grpSp>
        <p:nvGrpSpPr>
          <p:cNvPr id="113" name="Group 112"/>
          <p:cNvGrpSpPr/>
          <p:nvPr/>
        </p:nvGrpSpPr>
        <p:grpSpPr>
          <a:xfrm>
            <a:off x="2228132" y="1679641"/>
            <a:ext cx="5992851" cy="2372579"/>
            <a:chOff x="1637291" y="1721844"/>
            <a:chExt cx="5992851" cy="2372579"/>
          </a:xfrm>
        </p:grpSpPr>
        <p:grpSp>
          <p:nvGrpSpPr>
            <p:cNvPr id="68" name="Group 67"/>
            <p:cNvGrpSpPr/>
            <p:nvPr/>
          </p:nvGrpSpPr>
          <p:grpSpPr>
            <a:xfrm>
              <a:off x="1637291" y="1721844"/>
              <a:ext cx="2862779" cy="1887503"/>
              <a:chOff x="3298870" y="1511307"/>
              <a:chExt cx="2862779" cy="1887503"/>
            </a:xfrm>
          </p:grpSpPr>
          <p:grpSp>
            <p:nvGrpSpPr>
              <p:cNvPr id="21" name="Group 20"/>
              <p:cNvGrpSpPr/>
              <p:nvPr/>
            </p:nvGrpSpPr>
            <p:grpSpPr>
              <a:xfrm>
                <a:off x="3298870" y="2371869"/>
                <a:ext cx="2862779" cy="1026941"/>
                <a:chOff x="3172261" y="1853298"/>
                <a:chExt cx="2862779" cy="1026941"/>
              </a:xfrm>
            </p:grpSpPr>
            <p:grpSp>
              <p:nvGrpSpPr>
                <p:cNvPr id="7" name="Group 6"/>
                <p:cNvGrpSpPr/>
                <p:nvPr/>
              </p:nvGrpSpPr>
              <p:grpSpPr>
                <a:xfrm>
                  <a:off x="3172261" y="1853298"/>
                  <a:ext cx="2307101" cy="1026941"/>
                  <a:chOff x="1055078" y="2349305"/>
                  <a:chExt cx="2307101" cy="1026941"/>
                </a:xfrm>
              </p:grpSpPr>
              <p:sp>
                <p:nvSpPr>
                  <p:cNvPr id="5" name="Rounded Rectangle 4"/>
                  <p:cNvSpPr/>
                  <p:nvPr/>
                </p:nvSpPr>
                <p:spPr>
                  <a:xfrm>
                    <a:off x="1055078" y="2349305"/>
                    <a:ext cx="2307101" cy="1026941"/>
                  </a:xfrm>
                  <a:prstGeom prst="roundRect">
                    <a:avLst/>
                  </a:prstGeom>
                  <a:solidFill>
                    <a:schemeClr val="accent6">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p:cNvSpPr txBox="1"/>
                  <p:nvPr/>
                </p:nvSpPr>
                <p:spPr>
                  <a:xfrm>
                    <a:off x="1448970" y="2539609"/>
                    <a:ext cx="1533379"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mn-ea"/>
                        <a:cs typeface="+mn-cs"/>
                      </a:rPr>
                      <a:t>Key Generator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mn-ea"/>
                        <a:cs typeface="+mn-cs"/>
                      </a:rPr>
                      <a:t>Module </a:t>
                    </a:r>
                    <a:endParaRPr kumimoji="0" lang="en-US" sz="1800" b="0" i="0" u="none" strike="noStrike" kern="1200" cap="none" spc="0" normalizeH="0" baseline="0" noProof="0" dirty="0">
                      <a:ln>
                        <a:noFill/>
                      </a:ln>
                      <a:solidFill>
                        <a:srgbClr val="C00000"/>
                      </a:solidFill>
                      <a:effectLst/>
                      <a:uLnTx/>
                      <a:uFillTx/>
                      <a:latin typeface="Calibri"/>
                      <a:ea typeface="+mn-ea"/>
                      <a:cs typeface="+mn-cs"/>
                    </a:endParaRPr>
                  </a:p>
                </p:txBody>
              </p:sp>
            </p:grpSp>
            <p:cxnSp>
              <p:nvCxnSpPr>
                <p:cNvPr id="19" name="Straight Arrow Connector 18"/>
                <p:cNvCxnSpPr/>
                <p:nvPr/>
              </p:nvCxnSpPr>
              <p:spPr>
                <a:xfrm>
                  <a:off x="5479362" y="2274810"/>
                  <a:ext cx="555678"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3">
                <a:duotone>
                  <a:schemeClr val="accent2">
                    <a:shade val="45000"/>
                    <a:satMod val="135000"/>
                  </a:schemeClr>
                  <a:prstClr val="white"/>
                </a:duotone>
              </a:blip>
              <a:stretch>
                <a:fillRect/>
              </a:stretch>
            </p:blipFill>
            <p:spPr>
              <a:xfrm>
                <a:off x="4452420" y="1603055"/>
                <a:ext cx="504895" cy="695422"/>
              </a:xfrm>
              <a:prstGeom prst="rect">
                <a:avLst/>
              </a:prstGeom>
            </p:spPr>
          </p:pic>
          <p:sp>
            <p:nvSpPr>
              <p:cNvPr id="66" name="TextBox 65"/>
              <p:cNvSpPr txBox="1"/>
              <p:nvPr/>
            </p:nvSpPr>
            <p:spPr>
              <a:xfrm>
                <a:off x="3936284" y="1511307"/>
                <a:ext cx="104805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Alice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4" name="Group 83"/>
            <p:cNvGrpSpPr/>
            <p:nvPr/>
          </p:nvGrpSpPr>
          <p:grpSpPr>
            <a:xfrm>
              <a:off x="4470342" y="1774548"/>
              <a:ext cx="3159800" cy="2319875"/>
              <a:chOff x="4470342" y="1774548"/>
              <a:chExt cx="3159800" cy="2319875"/>
            </a:xfrm>
          </p:grpSpPr>
          <p:grpSp>
            <p:nvGrpSpPr>
              <p:cNvPr id="61" name="Group 60"/>
              <p:cNvGrpSpPr/>
              <p:nvPr/>
            </p:nvGrpSpPr>
            <p:grpSpPr>
              <a:xfrm>
                <a:off x="4470342" y="2387403"/>
                <a:ext cx="2635774" cy="1469778"/>
                <a:chOff x="3552088" y="4084280"/>
                <a:chExt cx="2635774" cy="1469778"/>
              </a:xfrm>
            </p:grpSpPr>
            <p:grpSp>
              <p:nvGrpSpPr>
                <p:cNvPr id="28" name="Group 27"/>
                <p:cNvGrpSpPr/>
                <p:nvPr/>
              </p:nvGrpSpPr>
              <p:grpSpPr>
                <a:xfrm>
                  <a:off x="3552088" y="4236881"/>
                  <a:ext cx="2635774" cy="1317177"/>
                  <a:chOff x="3172261" y="1867366"/>
                  <a:chExt cx="2635774" cy="1317177"/>
                </a:xfrm>
              </p:grpSpPr>
              <p:grpSp>
                <p:nvGrpSpPr>
                  <p:cNvPr id="40" name="Group 39"/>
                  <p:cNvGrpSpPr/>
                  <p:nvPr/>
                </p:nvGrpSpPr>
                <p:grpSpPr>
                  <a:xfrm>
                    <a:off x="3172261" y="1867366"/>
                    <a:ext cx="2326714" cy="1317177"/>
                    <a:chOff x="1448970" y="2276242"/>
                    <a:chExt cx="2326714" cy="1317177"/>
                  </a:xfrm>
                </p:grpSpPr>
                <p:grpSp>
                  <p:nvGrpSpPr>
                    <p:cNvPr id="41" name="Group 40"/>
                    <p:cNvGrpSpPr/>
                    <p:nvPr/>
                  </p:nvGrpSpPr>
                  <p:grpSpPr>
                    <a:xfrm>
                      <a:off x="1448970" y="2276242"/>
                      <a:ext cx="2307101" cy="1026941"/>
                      <a:chOff x="1055078" y="2363373"/>
                      <a:chExt cx="2307101" cy="1026941"/>
                    </a:xfrm>
                  </p:grpSpPr>
                  <p:sp>
                    <p:nvSpPr>
                      <p:cNvPr id="45" name="Rounded Rectangle 44"/>
                      <p:cNvSpPr/>
                      <p:nvPr/>
                    </p:nvSpPr>
                    <p:spPr>
                      <a:xfrm>
                        <a:off x="1055078" y="2363373"/>
                        <a:ext cx="2307101" cy="1026941"/>
                      </a:xfrm>
                      <a:prstGeom prst="round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TextBox 45"/>
                      <p:cNvSpPr txBox="1"/>
                      <p:nvPr/>
                    </p:nvSpPr>
                    <p:spPr>
                      <a:xfrm>
                        <a:off x="1448970" y="2539609"/>
                        <a:ext cx="1533379"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mn-ea"/>
                            <a:cs typeface="+mn-cs"/>
                          </a:rPr>
                          <a:t>Encryption Module</a:t>
                        </a:r>
                        <a:endParaRPr kumimoji="0" lang="en-US" sz="1800" b="0" i="0" u="none" strike="noStrike" kern="1200" cap="none" spc="0" normalizeH="0" baseline="0" noProof="0" dirty="0">
                          <a:ln>
                            <a:noFill/>
                          </a:ln>
                          <a:solidFill>
                            <a:srgbClr val="C00000"/>
                          </a:solidFill>
                          <a:effectLst/>
                          <a:uLnTx/>
                          <a:uFillTx/>
                          <a:latin typeface="Calibri"/>
                          <a:ea typeface="+mn-ea"/>
                          <a:cs typeface="+mn-cs"/>
                        </a:endParaRPr>
                      </a:p>
                    </p:txBody>
                  </p:sp>
                </p:grpSp>
                <p:sp>
                  <p:nvSpPr>
                    <p:cNvPr id="43" name="TextBox 42"/>
                    <p:cNvSpPr txBox="1"/>
                    <p:nvPr/>
                  </p:nvSpPr>
                  <p:spPr>
                    <a:xfrm>
                      <a:off x="2657312" y="3285642"/>
                      <a:ext cx="111837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50000"/>
                            </a:prstClr>
                          </a:solidFill>
                          <a:effectLst/>
                          <a:uLnTx/>
                          <a:uFillTx/>
                          <a:latin typeface="Calibri"/>
                          <a:ea typeface="+mn-ea"/>
                          <a:cs typeface="+mn-cs"/>
                        </a:rPr>
                        <a:t>e</a:t>
                      </a:r>
                      <a:endParaRPr kumimoji="0" lang="en-US" sz="14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cxnSp>
                <p:nvCxnSpPr>
                  <p:cNvPr id="35" name="Straight Arrow Connector 34"/>
                  <p:cNvCxnSpPr/>
                  <p:nvPr/>
                </p:nvCxnSpPr>
                <p:spPr>
                  <a:xfrm>
                    <a:off x="5491083" y="2358018"/>
                    <a:ext cx="316952"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cxnSp>
              <p:nvCxnSpPr>
                <p:cNvPr id="56" name="Straight Arrow Connector 55"/>
                <p:cNvCxnSpPr/>
                <p:nvPr/>
              </p:nvCxnSpPr>
              <p:spPr>
                <a:xfrm>
                  <a:off x="4276577" y="4084280"/>
                  <a:ext cx="0" cy="16416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pic>
            <p:nvPicPr>
              <p:cNvPr id="65" name="Picture 64"/>
              <p:cNvPicPr>
                <a:picLocks noChangeAspect="1"/>
              </p:cNvPicPr>
              <p:nvPr/>
            </p:nvPicPr>
            <p:blipFill>
              <a:blip r:embed="rId3">
                <a:duotone>
                  <a:prstClr val="black"/>
                  <a:schemeClr val="accent3">
                    <a:tint val="45000"/>
                    <a:satMod val="400000"/>
                  </a:schemeClr>
                </a:duotone>
              </a:blip>
              <a:stretch>
                <a:fillRect/>
              </a:stretch>
            </p:blipFill>
            <p:spPr>
              <a:xfrm>
                <a:off x="6092844" y="1774548"/>
                <a:ext cx="504895" cy="695422"/>
              </a:xfrm>
              <a:prstGeom prst="rect">
                <a:avLst/>
              </a:prstGeom>
            </p:spPr>
          </p:pic>
          <p:sp>
            <p:nvSpPr>
              <p:cNvPr id="67" name="TextBox 66"/>
              <p:cNvSpPr txBox="1"/>
              <p:nvPr/>
            </p:nvSpPr>
            <p:spPr>
              <a:xfrm>
                <a:off x="6582091" y="1774548"/>
                <a:ext cx="104805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Bob</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76" name="Elbow Connector 75"/>
              <p:cNvCxnSpPr>
                <a:endCxn id="45" idx="2"/>
              </p:cNvCxnSpPr>
              <p:nvPr/>
            </p:nvCxnSpPr>
            <p:spPr>
              <a:xfrm rot="10800000">
                <a:off x="5623893" y="3566945"/>
                <a:ext cx="868878" cy="268020"/>
              </a:xfrm>
              <a:prstGeom prst="bentConnector2">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5678684" y="3817424"/>
                <a:ext cx="1258707"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Calibri"/>
                    <a:ea typeface="+mn-ea"/>
                    <a:cs typeface="+mn-cs"/>
                  </a:rPr>
                  <a:t>Random Error</a:t>
                </a:r>
                <a:endParaRPr kumimoji="0" lang="en-US" sz="1200" b="0" i="0" u="none" strike="noStrike" kern="1200" cap="none" spc="0" normalizeH="0" baseline="0" noProof="0" dirty="0">
                  <a:ln>
                    <a:noFill/>
                  </a:ln>
                  <a:solidFill>
                    <a:srgbClr val="C00000"/>
                  </a:solidFill>
                  <a:effectLst/>
                  <a:uLnTx/>
                  <a:uFillTx/>
                  <a:latin typeface="Calibri"/>
                  <a:ea typeface="+mn-ea"/>
                  <a:cs typeface="+mn-cs"/>
                </a:endParaRPr>
              </a:p>
            </p:txBody>
          </p:sp>
        </p:grpSp>
      </p:grpSp>
      <p:pic>
        <p:nvPicPr>
          <p:cNvPr id="123" name="Picture 122"/>
          <p:cNvPicPr>
            <a:picLocks noChangeAspect="1"/>
          </p:cNvPicPr>
          <p:nvPr/>
        </p:nvPicPr>
        <p:blipFill>
          <a:blip r:embed="rId4"/>
          <a:stretch>
            <a:fillRect/>
          </a:stretch>
        </p:blipFill>
        <p:spPr>
          <a:xfrm>
            <a:off x="4578791" y="2663446"/>
            <a:ext cx="441547" cy="181148"/>
          </a:xfrm>
          <a:prstGeom prst="rect">
            <a:avLst/>
          </a:prstGeom>
        </p:spPr>
      </p:pic>
      <p:pic>
        <p:nvPicPr>
          <p:cNvPr id="124" name="Picture 123"/>
          <p:cNvPicPr>
            <a:picLocks noChangeAspect="1"/>
          </p:cNvPicPr>
          <p:nvPr/>
        </p:nvPicPr>
        <p:blipFill>
          <a:blip r:embed="rId5"/>
          <a:stretch>
            <a:fillRect/>
          </a:stretch>
        </p:blipFill>
        <p:spPr>
          <a:xfrm>
            <a:off x="2564421" y="2109032"/>
            <a:ext cx="511629" cy="205980"/>
          </a:xfrm>
          <a:prstGeom prst="rect">
            <a:avLst/>
          </a:prstGeom>
        </p:spPr>
      </p:pic>
      <p:cxnSp>
        <p:nvCxnSpPr>
          <p:cNvPr id="128" name="Straight Arrow Connector 127"/>
          <p:cNvCxnSpPr/>
          <p:nvPr/>
        </p:nvCxnSpPr>
        <p:spPr>
          <a:xfrm flipV="1">
            <a:off x="3045652" y="2377873"/>
            <a:ext cx="4920" cy="15484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pic>
        <p:nvPicPr>
          <p:cNvPr id="134" name="Picture 133"/>
          <p:cNvPicPr>
            <a:picLocks noChangeAspect="1"/>
          </p:cNvPicPr>
          <p:nvPr/>
        </p:nvPicPr>
        <p:blipFill>
          <a:blip r:embed="rId6"/>
          <a:stretch>
            <a:fillRect/>
          </a:stretch>
        </p:blipFill>
        <p:spPr>
          <a:xfrm>
            <a:off x="5499012" y="1546732"/>
            <a:ext cx="575315" cy="757252"/>
          </a:xfrm>
          <a:prstGeom prst="rect">
            <a:avLst/>
          </a:prstGeom>
        </p:spPr>
      </p:pic>
      <p:pic>
        <p:nvPicPr>
          <p:cNvPr id="137" name="Picture 1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9711" y="2553607"/>
            <a:ext cx="751026" cy="855014"/>
          </a:xfrm>
          <a:prstGeom prst="rect">
            <a:avLst/>
          </a:prstGeom>
        </p:spPr>
      </p:pic>
      <p:grpSp>
        <p:nvGrpSpPr>
          <p:cNvPr id="141" name="Group 140"/>
          <p:cNvGrpSpPr/>
          <p:nvPr/>
        </p:nvGrpSpPr>
        <p:grpSpPr>
          <a:xfrm>
            <a:off x="1303827" y="4058306"/>
            <a:ext cx="3962326" cy="1275200"/>
            <a:chOff x="1318575" y="4058306"/>
            <a:chExt cx="3962326" cy="1275200"/>
          </a:xfrm>
        </p:grpSpPr>
        <p:grpSp>
          <p:nvGrpSpPr>
            <p:cNvPr id="87" name="Group 86"/>
            <p:cNvGrpSpPr/>
            <p:nvPr/>
          </p:nvGrpSpPr>
          <p:grpSpPr>
            <a:xfrm>
              <a:off x="1774732" y="4058306"/>
              <a:ext cx="2930003" cy="1275200"/>
              <a:chOff x="3082094" y="3974554"/>
              <a:chExt cx="2930003" cy="1275200"/>
            </a:xfrm>
          </p:grpSpPr>
          <p:grpSp>
            <p:nvGrpSpPr>
              <p:cNvPr id="88" name="Group 87"/>
              <p:cNvGrpSpPr/>
              <p:nvPr/>
            </p:nvGrpSpPr>
            <p:grpSpPr>
              <a:xfrm>
                <a:off x="3082094" y="4222813"/>
                <a:ext cx="2930003" cy="1026941"/>
                <a:chOff x="2941418" y="3275315"/>
                <a:chExt cx="2930003" cy="1026941"/>
              </a:xfrm>
            </p:grpSpPr>
            <p:grpSp>
              <p:nvGrpSpPr>
                <p:cNvPr id="95" name="Group 94"/>
                <p:cNvGrpSpPr/>
                <p:nvPr/>
              </p:nvGrpSpPr>
              <p:grpSpPr>
                <a:xfrm>
                  <a:off x="3411412" y="3275315"/>
                  <a:ext cx="2460009" cy="1026941"/>
                  <a:chOff x="3172261" y="1853298"/>
                  <a:chExt cx="2460009" cy="1026941"/>
                </a:xfrm>
              </p:grpSpPr>
              <p:grpSp>
                <p:nvGrpSpPr>
                  <p:cNvPr id="104" name="Group 103"/>
                  <p:cNvGrpSpPr/>
                  <p:nvPr/>
                </p:nvGrpSpPr>
                <p:grpSpPr>
                  <a:xfrm>
                    <a:off x="3172261" y="1853298"/>
                    <a:ext cx="2307101" cy="1026941"/>
                    <a:chOff x="1055078" y="2349305"/>
                    <a:chExt cx="2307101" cy="1026941"/>
                  </a:xfrm>
                </p:grpSpPr>
                <p:sp>
                  <p:nvSpPr>
                    <p:cNvPr id="108" name="Rounded Rectangle 107"/>
                    <p:cNvSpPr/>
                    <p:nvPr/>
                  </p:nvSpPr>
                  <p:spPr>
                    <a:xfrm>
                      <a:off x="1055078" y="2349305"/>
                      <a:ext cx="2307101" cy="1026941"/>
                    </a:xfrm>
                    <a:prstGeom prst="round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9" name="TextBox 108"/>
                    <p:cNvSpPr txBox="1"/>
                    <p:nvPr/>
                  </p:nvSpPr>
                  <p:spPr>
                    <a:xfrm>
                      <a:off x="1448970" y="2539609"/>
                      <a:ext cx="1533379"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mn-ea"/>
                          <a:cs typeface="+mn-cs"/>
                        </a:rPr>
                        <a:t>Decryption Module</a:t>
                      </a:r>
                      <a:endParaRPr kumimoji="0" lang="en-US" sz="1800" b="0" i="0" u="none" strike="noStrike" kern="1200" cap="none" spc="0" normalizeH="0" baseline="0" noProof="0" dirty="0">
                        <a:ln>
                          <a:noFill/>
                        </a:ln>
                        <a:solidFill>
                          <a:srgbClr val="C00000"/>
                        </a:solidFill>
                        <a:effectLst/>
                        <a:uLnTx/>
                        <a:uFillTx/>
                        <a:latin typeface="Calibri"/>
                        <a:ea typeface="+mn-ea"/>
                        <a:cs typeface="+mn-cs"/>
                      </a:endParaRPr>
                    </a:p>
                  </p:txBody>
                </p:sp>
              </p:grpSp>
              <p:cxnSp>
                <p:nvCxnSpPr>
                  <p:cNvPr id="99" name="Straight Arrow Connector 98"/>
                  <p:cNvCxnSpPr/>
                  <p:nvPr/>
                </p:nvCxnSpPr>
                <p:spPr>
                  <a:xfrm>
                    <a:off x="5479362" y="2339030"/>
                    <a:ext cx="152908"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cxnSp>
              <p:nvCxnSpPr>
                <p:cNvPr id="94" name="Straight Arrow Connector 93"/>
                <p:cNvCxnSpPr/>
                <p:nvPr/>
              </p:nvCxnSpPr>
              <p:spPr>
                <a:xfrm>
                  <a:off x="2941418" y="3772611"/>
                  <a:ext cx="486819"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cxnSp>
            <p:nvCxnSpPr>
              <p:cNvPr id="89" name="Straight Arrow Connector 88"/>
              <p:cNvCxnSpPr/>
              <p:nvPr/>
            </p:nvCxnSpPr>
            <p:spPr>
              <a:xfrm>
                <a:off x="4276577" y="3974554"/>
                <a:ext cx="0" cy="25595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pic>
          <p:nvPicPr>
            <p:cNvPr id="135" name="Picture 134"/>
            <p:cNvPicPr>
              <a:picLocks noChangeAspect="1"/>
            </p:cNvPicPr>
            <p:nvPr/>
          </p:nvPicPr>
          <p:blipFill>
            <a:blip r:embed="rId6"/>
            <a:stretch>
              <a:fillRect/>
            </a:stretch>
          </p:blipFill>
          <p:spPr>
            <a:xfrm>
              <a:off x="4738823" y="4437877"/>
              <a:ext cx="542078" cy="713504"/>
            </a:xfrm>
            <a:prstGeom prst="rect">
              <a:avLst/>
            </a:prstGeom>
          </p:spPr>
        </p:pic>
        <p:pic>
          <p:nvPicPr>
            <p:cNvPr id="139" name="Picture 1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8575" y="4372570"/>
              <a:ext cx="751026" cy="855014"/>
            </a:xfrm>
            <a:prstGeom prst="rect">
              <a:avLst/>
            </a:prstGeom>
          </p:spPr>
        </p:pic>
      </p:grpSp>
      <p:sp>
        <p:nvSpPr>
          <p:cNvPr id="57" name="TextBox 56"/>
          <p:cNvSpPr txBox="1"/>
          <p:nvPr/>
        </p:nvSpPr>
        <p:spPr>
          <a:xfrm>
            <a:off x="1896705" y="2063473"/>
            <a:ext cx="66771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50000"/>
                  </a:prstClr>
                </a:solidFill>
                <a:effectLst/>
                <a:uLnTx/>
                <a:uFillTx/>
                <a:latin typeface="Calibri"/>
                <a:ea typeface="+mn-ea"/>
                <a:cs typeface="+mn-cs"/>
              </a:rPr>
              <a:t>P, S, G</a:t>
            </a:r>
            <a:endParaRPr kumimoji="0" lang="en-US" sz="14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
        <p:nvSpPr>
          <p:cNvPr id="58" name="TextBox 57"/>
          <p:cNvSpPr txBox="1"/>
          <p:nvPr/>
        </p:nvSpPr>
        <p:spPr>
          <a:xfrm>
            <a:off x="4525062" y="2366814"/>
            <a:ext cx="111837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50000"/>
                  </a:prstClr>
                </a:solidFill>
                <a:effectLst/>
                <a:uLnTx/>
                <a:uFillTx/>
                <a:latin typeface="Calibri"/>
                <a:ea typeface="+mn-ea"/>
                <a:cs typeface="+mn-cs"/>
              </a:rPr>
              <a:t>G’</a:t>
            </a:r>
            <a:endParaRPr kumimoji="0" lang="en-US" sz="14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pic>
        <p:nvPicPr>
          <p:cNvPr id="59" name="Picture 58"/>
          <p:cNvPicPr>
            <a:picLocks noChangeAspect="1"/>
          </p:cNvPicPr>
          <p:nvPr/>
        </p:nvPicPr>
        <p:blipFill>
          <a:blip r:embed="rId5"/>
          <a:stretch>
            <a:fillRect/>
          </a:stretch>
        </p:blipFill>
        <p:spPr>
          <a:xfrm>
            <a:off x="2618697" y="2153597"/>
            <a:ext cx="511629" cy="205980"/>
          </a:xfrm>
          <a:prstGeom prst="rect">
            <a:avLst/>
          </a:prstGeom>
        </p:spPr>
      </p:pic>
      <p:pic>
        <p:nvPicPr>
          <p:cNvPr id="60" name="Picture 59"/>
          <p:cNvPicPr>
            <a:picLocks noChangeAspect="1"/>
          </p:cNvPicPr>
          <p:nvPr/>
        </p:nvPicPr>
        <p:blipFill>
          <a:blip r:embed="rId5"/>
          <a:stretch>
            <a:fillRect/>
          </a:stretch>
        </p:blipFill>
        <p:spPr>
          <a:xfrm>
            <a:off x="2709976" y="2188951"/>
            <a:ext cx="511629" cy="205980"/>
          </a:xfrm>
          <a:prstGeom prst="rect">
            <a:avLst/>
          </a:prstGeom>
        </p:spPr>
      </p:pic>
      <p:pic>
        <p:nvPicPr>
          <p:cNvPr id="62" name="Picture 61"/>
          <p:cNvPicPr>
            <a:picLocks noChangeAspect="1"/>
          </p:cNvPicPr>
          <p:nvPr/>
        </p:nvPicPr>
        <p:blipFill>
          <a:blip r:embed="rId5"/>
          <a:stretch>
            <a:fillRect/>
          </a:stretch>
        </p:blipFill>
        <p:spPr>
          <a:xfrm>
            <a:off x="2598567" y="3793914"/>
            <a:ext cx="511629" cy="205980"/>
          </a:xfrm>
          <a:prstGeom prst="rect">
            <a:avLst/>
          </a:prstGeom>
        </p:spPr>
      </p:pic>
      <p:pic>
        <p:nvPicPr>
          <p:cNvPr id="69" name="Picture 68"/>
          <p:cNvPicPr>
            <a:picLocks noChangeAspect="1"/>
          </p:cNvPicPr>
          <p:nvPr/>
        </p:nvPicPr>
        <p:blipFill>
          <a:blip r:embed="rId5"/>
          <a:stretch>
            <a:fillRect/>
          </a:stretch>
        </p:blipFill>
        <p:spPr>
          <a:xfrm>
            <a:off x="2652843" y="3838479"/>
            <a:ext cx="511629" cy="205980"/>
          </a:xfrm>
          <a:prstGeom prst="rect">
            <a:avLst/>
          </a:prstGeom>
        </p:spPr>
      </p:pic>
      <p:pic>
        <p:nvPicPr>
          <p:cNvPr id="70" name="Picture 69"/>
          <p:cNvPicPr>
            <a:picLocks noChangeAspect="1"/>
          </p:cNvPicPr>
          <p:nvPr/>
        </p:nvPicPr>
        <p:blipFill>
          <a:blip r:embed="rId5"/>
          <a:stretch>
            <a:fillRect/>
          </a:stretch>
        </p:blipFill>
        <p:spPr>
          <a:xfrm>
            <a:off x="2744122" y="3873833"/>
            <a:ext cx="511629" cy="205980"/>
          </a:xfrm>
          <a:prstGeom prst="rect">
            <a:avLst/>
          </a:prstGeom>
        </p:spPr>
      </p:pic>
      <p:sp>
        <p:nvSpPr>
          <p:cNvPr id="71" name="TextBox 70"/>
          <p:cNvSpPr txBox="1"/>
          <p:nvPr/>
        </p:nvSpPr>
        <p:spPr>
          <a:xfrm>
            <a:off x="1811844" y="3838479"/>
            <a:ext cx="84099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50000"/>
                  </a:prstClr>
                </a:solidFill>
                <a:effectLst/>
                <a:uLnTx/>
                <a:uFillTx/>
                <a:latin typeface="Calibri"/>
                <a:ea typeface="+mn-ea"/>
                <a:cs typeface="+mn-cs"/>
              </a:rPr>
              <a:t>P</a:t>
            </a:r>
            <a:r>
              <a:rPr kumimoji="0" lang="en-US" sz="1400" b="0" i="0" u="none" strike="noStrike" kern="1200" cap="none" spc="0" normalizeH="0" baseline="30000" noProof="0" dirty="0" smtClean="0">
                <a:ln>
                  <a:noFill/>
                </a:ln>
                <a:solidFill>
                  <a:prstClr val="white">
                    <a:lumMod val="50000"/>
                  </a:prstClr>
                </a:solidFill>
                <a:effectLst/>
                <a:uLnTx/>
                <a:uFillTx/>
                <a:latin typeface="Calibri"/>
                <a:ea typeface="+mn-ea"/>
                <a:cs typeface="+mn-cs"/>
              </a:rPr>
              <a:t>-1</a:t>
            </a:r>
            <a:r>
              <a:rPr kumimoji="0" lang="en-US" sz="1400" b="0" i="0" u="none" strike="noStrike" kern="1200" cap="none" spc="0" normalizeH="0" baseline="0" noProof="0" dirty="0" smtClean="0">
                <a:ln>
                  <a:noFill/>
                </a:ln>
                <a:solidFill>
                  <a:prstClr val="white">
                    <a:lumMod val="50000"/>
                  </a:prstClr>
                </a:solidFill>
                <a:effectLst/>
                <a:uLnTx/>
                <a:uFillTx/>
                <a:latin typeface="Calibri"/>
                <a:ea typeface="+mn-ea"/>
                <a:cs typeface="+mn-cs"/>
              </a:rPr>
              <a:t>, S</a:t>
            </a:r>
            <a:r>
              <a:rPr kumimoji="0" lang="en-US" sz="1400" b="0" i="0" u="none" strike="noStrike" kern="1200" cap="none" spc="0" normalizeH="0" baseline="30000" noProof="0" dirty="0" smtClean="0">
                <a:ln>
                  <a:noFill/>
                </a:ln>
                <a:solidFill>
                  <a:prstClr val="white">
                    <a:lumMod val="50000"/>
                  </a:prstClr>
                </a:solidFill>
                <a:effectLst/>
                <a:uLnTx/>
                <a:uFillTx/>
                <a:latin typeface="Calibri"/>
                <a:ea typeface="+mn-ea"/>
                <a:cs typeface="+mn-cs"/>
              </a:rPr>
              <a:t>-1</a:t>
            </a:r>
            <a:r>
              <a:rPr kumimoji="0" lang="en-US" sz="1400" b="0" i="0" u="none" strike="noStrike" kern="1200" cap="none" spc="0" normalizeH="0" baseline="0" noProof="0" dirty="0" smtClean="0">
                <a:ln>
                  <a:noFill/>
                </a:ln>
                <a:solidFill>
                  <a:prstClr val="white">
                    <a:lumMod val="50000"/>
                  </a:prstClr>
                </a:solidFill>
                <a:effectLst/>
                <a:uLnTx/>
                <a:uFillTx/>
                <a:latin typeface="Calibri"/>
                <a:ea typeface="+mn-ea"/>
                <a:cs typeface="+mn-cs"/>
              </a:rPr>
              <a:t>, H</a:t>
            </a:r>
            <a:endParaRPr kumimoji="0" lang="en-US" sz="14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Tree>
    <p:extLst>
      <p:ext uri="{BB962C8B-B14F-4D97-AF65-F5344CB8AC3E}">
        <p14:creationId xmlns:p14="http://schemas.microsoft.com/office/powerpoint/2010/main" val="3256384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Key Generation (Alice)</a:t>
                </a:r>
                <a:endParaRPr lang="en-US" dirty="0"/>
              </a:p>
              <a:p>
                <a:pPr lvl="2"/>
                <a:r>
                  <a:rPr lang="en-US" dirty="0" smtClean="0"/>
                  <a:t>Pick two random matrices:</a:t>
                </a:r>
              </a:p>
              <a:p>
                <a:pPr lvl="3"/>
                <a:r>
                  <a:rPr lang="en-US" dirty="0" smtClean="0"/>
                  <a:t>k</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smtClean="0"/>
                  <a:t>k non-singular binary matrix S:</a:t>
                </a:r>
              </a:p>
              <a:p>
                <a:pPr lvl="3"/>
                <a:endParaRPr lang="en-US" dirty="0"/>
              </a:p>
              <a:p>
                <a:pPr lvl="3"/>
                <a:r>
                  <a:rPr lang="en-US" dirty="0" smtClean="0">
                    <a:solidFill>
                      <a:srgbClr val="00B050"/>
                    </a:solidFill>
                  </a:rPr>
                  <a:t>n</a:t>
                </a:r>
                <a14:m>
                  <m:oMath xmlns:m="http://schemas.openxmlformats.org/officeDocument/2006/math">
                    <m:r>
                      <a:rPr lang="en-US" i="1" dirty="0">
                        <a:solidFill>
                          <a:srgbClr val="00B050"/>
                        </a:solidFill>
                        <a:latin typeface="Cambria Math" panose="02040503050406030204" pitchFamily="18" charset="0"/>
                        <a:ea typeface="Cambria Math" panose="02040503050406030204" pitchFamily="18" charset="0"/>
                      </a:rPr>
                      <m:t>×</m:t>
                    </m:r>
                  </m:oMath>
                </a14:m>
                <a:r>
                  <a:rPr lang="en-US" dirty="0" smtClean="0">
                    <a:solidFill>
                      <a:srgbClr val="00B050"/>
                    </a:solidFill>
                  </a:rPr>
                  <a:t>n</a:t>
                </a:r>
                <a:r>
                  <a:rPr lang="en-US" dirty="0">
                    <a:solidFill>
                      <a:srgbClr val="00B050"/>
                    </a:solidFill>
                  </a:rPr>
                  <a:t> permutation binary matrix </a:t>
                </a:r>
                <a:r>
                  <a:rPr lang="en-US" dirty="0" smtClean="0">
                    <a:solidFill>
                      <a:srgbClr val="00B050"/>
                    </a:solidFill>
                  </a:rPr>
                  <a:t>P:</a:t>
                </a:r>
              </a:p>
              <a:p>
                <a:pPr lvl="3"/>
                <a:endParaRPr lang="en-US" dirty="0"/>
              </a:p>
              <a:p>
                <a:pPr lvl="2"/>
                <a:r>
                  <a:rPr lang="en-US" dirty="0" smtClean="0"/>
                  <a:t>Compute:</a:t>
                </a:r>
              </a:p>
              <a:p>
                <a:pPr lvl="3"/>
                <a:r>
                  <a:rPr lang="en-US" dirty="0" smtClean="0">
                    <a:solidFill>
                      <a:srgbClr val="7030A0"/>
                    </a:solidFill>
                  </a:rPr>
                  <a:t>k</a:t>
                </a:r>
                <a14:m>
                  <m:oMath xmlns:m="http://schemas.openxmlformats.org/officeDocument/2006/math">
                    <m:r>
                      <a:rPr lang="en-US" i="1" dirty="0">
                        <a:solidFill>
                          <a:srgbClr val="7030A0"/>
                        </a:solidFill>
                        <a:latin typeface="Cambria Math" panose="02040503050406030204" pitchFamily="18" charset="0"/>
                        <a:ea typeface="Cambria Math" panose="02040503050406030204" pitchFamily="18" charset="0"/>
                      </a:rPr>
                      <m:t>×</m:t>
                    </m:r>
                  </m:oMath>
                </a14:m>
                <a:r>
                  <a:rPr lang="en-US" dirty="0" smtClean="0">
                    <a:solidFill>
                      <a:srgbClr val="7030A0"/>
                    </a:solidFill>
                  </a:rPr>
                  <a:t>n</a:t>
                </a:r>
                <a:r>
                  <a:rPr lang="en-US" dirty="0">
                    <a:solidFill>
                      <a:srgbClr val="7030A0"/>
                    </a:solidFill>
                  </a:rPr>
                  <a:t> </a:t>
                </a:r>
                <a:r>
                  <a:rPr lang="en-US" dirty="0" smtClean="0">
                    <a:solidFill>
                      <a:srgbClr val="7030A0"/>
                    </a:solidFill>
                  </a:rPr>
                  <a:t>matrix G’ </a:t>
                </a:r>
                <a:r>
                  <a:rPr lang="en-US" dirty="0" smtClean="0">
                    <a:solidFill>
                      <a:schemeClr val="tx1"/>
                    </a:solidFill>
                  </a:rPr>
                  <a:t>=</a:t>
                </a:r>
                <a:r>
                  <a:rPr lang="en-US" dirty="0" smtClean="0"/>
                  <a:t> S</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smtClean="0">
                    <a:solidFill>
                      <a:srgbClr val="0070C0"/>
                    </a:solidFill>
                  </a:rPr>
                  <a:t>G</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smtClean="0">
                    <a:solidFill>
                      <a:srgbClr val="00B050"/>
                    </a:solidFill>
                  </a:rPr>
                  <a:t>P</a:t>
                </a:r>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59" t="-1482"/>
                </a:stretch>
              </a:blipFill>
            </p:spPr>
            <p:txBody>
              <a:bodyPr/>
              <a:lstStyle/>
              <a:p>
                <a:r>
                  <a:rPr lang="en-US">
                    <a:noFill/>
                  </a:rPr>
                  <a:t> </a:t>
                </a:r>
              </a:p>
            </p:txBody>
          </p:sp>
        </mc:Fallback>
      </mc:AlternateContent>
      <p:sp>
        <p:nvSpPr>
          <p:cNvPr id="4" name="Rectangle 3"/>
          <p:cNvSpPr/>
          <p:nvPr/>
        </p:nvSpPr>
        <p:spPr>
          <a:xfrm>
            <a:off x="1069906" y="4589491"/>
            <a:ext cx="714378" cy="723693"/>
          </a:xfrm>
          <a:prstGeom prst="rect">
            <a:avLst/>
          </a:prstGeom>
          <a:noFill/>
          <a:ln w="28575">
            <a:solidFill>
              <a:srgbClr val="B120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B12020"/>
                </a:solidFill>
                <a:latin typeface="Avenir Book" panose="02000503020000020003" pitchFamily="2" charset="0"/>
              </a:rPr>
              <a:t>s</a:t>
            </a:r>
            <a:endParaRPr lang="en-US" sz="2400" dirty="0">
              <a:solidFill>
                <a:srgbClr val="B12020"/>
              </a:solidFill>
              <a:latin typeface="Avenir Book" panose="02000503020000020003" pitchFamily="2" charset="0"/>
            </a:endParaRPr>
          </a:p>
        </p:txBody>
      </p:sp>
      <p:sp>
        <p:nvSpPr>
          <p:cNvPr id="9" name="Rectangle 8"/>
          <p:cNvSpPr/>
          <p:nvPr/>
        </p:nvSpPr>
        <p:spPr>
          <a:xfrm>
            <a:off x="6459667" y="2742076"/>
            <a:ext cx="1676401" cy="1443279"/>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B050"/>
                </a:solidFill>
                <a:latin typeface="Avenir Book" panose="02000503020000020003" pitchFamily="2" charset="0"/>
              </a:rPr>
              <a:t>P</a:t>
            </a:r>
            <a:endParaRPr lang="en-US" dirty="0">
              <a:solidFill>
                <a:srgbClr val="00B050"/>
              </a:solidFill>
              <a:latin typeface="Avenir Book" panose="02000503020000020003" pitchFamily="2" charset="0"/>
            </a:endParaRPr>
          </a:p>
        </p:txBody>
      </p:sp>
      <p:sp>
        <p:nvSpPr>
          <p:cNvPr id="6" name="TextBox 5"/>
          <p:cNvSpPr txBox="1"/>
          <p:nvPr/>
        </p:nvSpPr>
        <p:spPr>
          <a:xfrm>
            <a:off x="6645307" y="1913729"/>
            <a:ext cx="288862" cy="369332"/>
          </a:xfrm>
          <a:prstGeom prst="rect">
            <a:avLst/>
          </a:prstGeom>
          <a:noFill/>
        </p:spPr>
        <p:txBody>
          <a:bodyPr wrap="none" rtlCol="0">
            <a:spAutoFit/>
          </a:bodyPr>
          <a:lstStyle/>
          <a:p>
            <a:r>
              <a:rPr lang="en-US" dirty="0" smtClean="0">
                <a:solidFill>
                  <a:srgbClr val="B12020"/>
                </a:solidFill>
              </a:rPr>
              <a:t>k</a:t>
            </a:r>
            <a:endParaRPr lang="en-US" dirty="0">
              <a:solidFill>
                <a:srgbClr val="B12020"/>
              </a:solidFill>
            </a:endParaRPr>
          </a:p>
        </p:txBody>
      </p:sp>
      <p:sp>
        <p:nvSpPr>
          <p:cNvPr id="11" name="TextBox 10"/>
          <p:cNvSpPr txBox="1"/>
          <p:nvPr/>
        </p:nvSpPr>
        <p:spPr>
          <a:xfrm>
            <a:off x="7169263" y="1410966"/>
            <a:ext cx="288862" cy="369332"/>
          </a:xfrm>
          <a:prstGeom prst="rect">
            <a:avLst/>
          </a:prstGeom>
          <a:noFill/>
        </p:spPr>
        <p:txBody>
          <a:bodyPr wrap="none" rtlCol="0">
            <a:spAutoFit/>
          </a:bodyPr>
          <a:lstStyle/>
          <a:p>
            <a:r>
              <a:rPr lang="en-US" dirty="0" smtClean="0">
                <a:solidFill>
                  <a:srgbClr val="B12020"/>
                </a:solidFill>
              </a:rPr>
              <a:t>k</a:t>
            </a:r>
            <a:endParaRPr lang="en-US" dirty="0">
              <a:solidFill>
                <a:srgbClr val="B12020"/>
              </a:solidFill>
            </a:endParaRPr>
          </a:p>
        </p:txBody>
      </p:sp>
      <p:sp>
        <p:nvSpPr>
          <p:cNvPr id="12" name="TextBox 11"/>
          <p:cNvSpPr txBox="1"/>
          <p:nvPr/>
        </p:nvSpPr>
        <p:spPr>
          <a:xfrm>
            <a:off x="6087506" y="3279049"/>
            <a:ext cx="306494" cy="369332"/>
          </a:xfrm>
          <a:prstGeom prst="rect">
            <a:avLst/>
          </a:prstGeom>
          <a:noFill/>
        </p:spPr>
        <p:txBody>
          <a:bodyPr wrap="none" rtlCol="0">
            <a:spAutoFit/>
          </a:bodyPr>
          <a:lstStyle/>
          <a:p>
            <a:r>
              <a:rPr lang="en-US" dirty="0" smtClean="0">
                <a:solidFill>
                  <a:srgbClr val="00B050"/>
                </a:solidFill>
              </a:rPr>
              <a:t>n</a:t>
            </a:r>
            <a:endParaRPr lang="en-US" dirty="0">
              <a:solidFill>
                <a:srgbClr val="00B050"/>
              </a:solidFill>
            </a:endParaRPr>
          </a:p>
        </p:txBody>
      </p:sp>
      <p:sp>
        <p:nvSpPr>
          <p:cNvPr id="13" name="TextBox 12"/>
          <p:cNvSpPr txBox="1"/>
          <p:nvPr/>
        </p:nvSpPr>
        <p:spPr>
          <a:xfrm>
            <a:off x="7144620" y="4099113"/>
            <a:ext cx="306494" cy="369332"/>
          </a:xfrm>
          <a:prstGeom prst="rect">
            <a:avLst/>
          </a:prstGeom>
          <a:noFill/>
        </p:spPr>
        <p:txBody>
          <a:bodyPr wrap="none" rtlCol="0">
            <a:spAutoFit/>
          </a:bodyPr>
          <a:lstStyle/>
          <a:p>
            <a:r>
              <a:rPr lang="en-US" dirty="0" smtClean="0">
                <a:solidFill>
                  <a:srgbClr val="00B050"/>
                </a:solidFill>
              </a:rPr>
              <a:t>n</a:t>
            </a:r>
            <a:endParaRPr lang="en-US" dirty="0">
              <a:solidFill>
                <a:srgbClr val="00B050"/>
              </a:solidFill>
            </a:endParaRPr>
          </a:p>
        </p:txBody>
      </p:sp>
      <p:sp>
        <p:nvSpPr>
          <p:cNvPr id="15" name="Rectangle 14"/>
          <p:cNvSpPr/>
          <p:nvPr/>
        </p:nvSpPr>
        <p:spPr>
          <a:xfrm>
            <a:off x="2133584" y="4602176"/>
            <a:ext cx="1676401" cy="728457"/>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70C0"/>
                </a:solidFill>
                <a:latin typeface="Avenir Book" panose="02000503020000020003" pitchFamily="2" charset="0"/>
              </a:rPr>
              <a:t>G</a:t>
            </a:r>
            <a:endParaRPr lang="en-US" dirty="0">
              <a:solidFill>
                <a:srgbClr val="0070C0"/>
              </a:solidFill>
              <a:latin typeface="Avenir Book" panose="02000503020000020003" pitchFamily="2" charset="0"/>
            </a:endParaRPr>
          </a:p>
        </p:txBody>
      </p:sp>
      <p:sp>
        <p:nvSpPr>
          <p:cNvPr id="16" name="Rectangle 15"/>
          <p:cNvSpPr/>
          <p:nvPr/>
        </p:nvSpPr>
        <p:spPr>
          <a:xfrm>
            <a:off x="6934169" y="1736549"/>
            <a:ext cx="714378" cy="723693"/>
          </a:xfrm>
          <a:prstGeom prst="rect">
            <a:avLst/>
          </a:prstGeom>
          <a:noFill/>
          <a:ln w="28575">
            <a:solidFill>
              <a:srgbClr val="B120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B12020"/>
                </a:solidFill>
                <a:latin typeface="Avenir Book" panose="02000503020000020003" pitchFamily="2" charset="0"/>
              </a:rPr>
              <a:t>s</a:t>
            </a:r>
            <a:endParaRPr lang="en-US" sz="2400" dirty="0">
              <a:solidFill>
                <a:srgbClr val="B12020"/>
              </a:solidFill>
              <a:latin typeface="Avenir Book" panose="02000503020000020003" pitchFamily="2" charset="0"/>
            </a:endParaRPr>
          </a:p>
        </p:txBody>
      </p:sp>
      <p:sp>
        <p:nvSpPr>
          <p:cNvPr id="17" name="Rectangle 16"/>
          <p:cNvSpPr/>
          <p:nvPr/>
        </p:nvSpPr>
        <p:spPr>
          <a:xfrm>
            <a:off x="4159285" y="4591544"/>
            <a:ext cx="1676401" cy="1443279"/>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B050"/>
                </a:solidFill>
                <a:latin typeface="Avenir Book" panose="02000503020000020003" pitchFamily="2" charset="0"/>
              </a:rPr>
              <a:t>P</a:t>
            </a:r>
            <a:endParaRPr lang="en-US" dirty="0">
              <a:solidFill>
                <a:srgbClr val="00B050"/>
              </a:solidFill>
              <a:latin typeface="Avenir Book" panose="02000503020000020003" pitchFamily="2" charset="0"/>
            </a:endParaRPr>
          </a:p>
        </p:txBody>
      </p:sp>
      <p:sp>
        <p:nvSpPr>
          <p:cNvPr id="22" name="Rectangle 21"/>
          <p:cNvSpPr/>
          <p:nvPr/>
        </p:nvSpPr>
        <p:spPr>
          <a:xfrm>
            <a:off x="6318348" y="4602176"/>
            <a:ext cx="1676401" cy="728457"/>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7030A0"/>
                </a:solidFill>
                <a:latin typeface="Avenir Book" panose="02000503020000020003" pitchFamily="2" charset="0"/>
              </a:rPr>
              <a:t>G’</a:t>
            </a:r>
            <a:endParaRPr lang="en-US" dirty="0">
              <a:solidFill>
                <a:srgbClr val="7030A0"/>
              </a:solidFill>
              <a:latin typeface="Avenir Book" panose="02000503020000020003" pitchFamily="2" charset="0"/>
            </a:endParaRPr>
          </a:p>
        </p:txBody>
      </p:sp>
      <mc:AlternateContent xmlns:mc="http://schemas.openxmlformats.org/markup-compatibility/2006" xmlns:a14="http://schemas.microsoft.com/office/drawing/2010/main">
        <mc:Choice Requires="a14">
          <p:sp>
            <p:nvSpPr>
              <p:cNvPr id="5" name="Rectangle 4"/>
              <p:cNvSpPr/>
              <p:nvPr/>
            </p:nvSpPr>
            <p:spPr>
              <a:xfrm>
                <a:off x="876295" y="4781738"/>
                <a:ext cx="1326004" cy="369332"/>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76295" y="4781738"/>
                <a:ext cx="132600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907688" y="4766671"/>
                <a:ext cx="1326004" cy="369332"/>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2907688" y="4766671"/>
                <a:ext cx="132600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4969680" y="4749472"/>
                <a:ext cx="1326004" cy="369332"/>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4969680" y="4749472"/>
                <a:ext cx="1326004" cy="369332"/>
              </a:xfrm>
              <a:prstGeom prst="rect">
                <a:avLst/>
              </a:prstGeom>
              <a:blipFill>
                <a:blip r:embed="rId6"/>
                <a:stretch>
                  <a:fillRect/>
                </a:stretch>
              </a:blipFill>
            </p:spPr>
            <p:txBody>
              <a:bodyPr/>
              <a:lstStyle/>
              <a:p>
                <a:r>
                  <a:rPr lang="en-US">
                    <a:noFill/>
                  </a:rPr>
                  <a:t> </a:t>
                </a:r>
              </a:p>
            </p:txBody>
          </p:sp>
        </mc:Fallback>
      </mc:AlternateContent>
      <p:cxnSp>
        <p:nvCxnSpPr>
          <p:cNvPr id="10" name="Straight Arrow Connector 9"/>
          <p:cNvCxnSpPr/>
          <p:nvPr/>
        </p:nvCxnSpPr>
        <p:spPr>
          <a:xfrm>
            <a:off x="457200" y="4476750"/>
            <a:ext cx="8553450" cy="28575"/>
          </a:xfrm>
          <a:prstGeom prst="straightConnector1">
            <a:avLst/>
          </a:prstGeom>
          <a:ln w="12700">
            <a:solidFill>
              <a:schemeClr val="tx1">
                <a:lumMod val="50000"/>
                <a:lumOff val="50000"/>
              </a:schemeClr>
            </a:solidFill>
            <a:prstDash val="sys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9041FEBA-683F-B44C-A647-A4FB58DC8725}" type="slidenum">
              <a:rPr lang="en-US" smtClean="0"/>
              <a:t>12</a:t>
            </a:fld>
            <a:endParaRPr lang="en-US"/>
          </a:p>
        </p:txBody>
      </p:sp>
    </p:spTree>
    <p:extLst>
      <p:ext uri="{BB962C8B-B14F-4D97-AF65-F5344CB8AC3E}">
        <p14:creationId xmlns:p14="http://schemas.microsoft.com/office/powerpoint/2010/main" val="287831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Key Generation</a:t>
                </a:r>
              </a:p>
              <a:p>
                <a:pPr lvl="2"/>
                <a:r>
                  <a:rPr lang="en-US" dirty="0" smtClean="0"/>
                  <a:t>Public key (t, G’):</a:t>
                </a:r>
              </a:p>
              <a:p>
                <a:pPr lvl="3"/>
                <a:r>
                  <a:rPr lang="en-US" sz="2800" dirty="0" smtClean="0"/>
                  <a:t>t,</a:t>
                </a:r>
                <a:r>
                  <a:rPr lang="en-US" dirty="0" smtClean="0"/>
                  <a:t> </a:t>
                </a:r>
              </a:p>
              <a:p>
                <a:pPr lvl="3"/>
                <a:endParaRPr lang="en-US" dirty="0"/>
              </a:p>
              <a:p>
                <a:pPr lvl="3"/>
                <a:endParaRPr lang="en-US" dirty="0" smtClean="0"/>
              </a:p>
              <a:p>
                <a:pPr lvl="2"/>
                <a:r>
                  <a:rPr lang="en-US" dirty="0" smtClean="0"/>
                  <a:t>Private key (S, G, P):</a:t>
                </a:r>
              </a:p>
              <a:p>
                <a:pPr lvl="3"/>
                <a:r>
                  <a:rPr lang="en-US" dirty="0" smtClean="0"/>
                  <a:t>Remember </a:t>
                </a:r>
                <a:r>
                  <a:rPr lang="en-US" dirty="0">
                    <a:solidFill>
                      <a:srgbClr val="7030A0"/>
                    </a:solidFill>
                  </a:rPr>
                  <a:t>G’ </a:t>
                </a:r>
                <a:r>
                  <a:rPr lang="en-US" dirty="0">
                    <a:solidFill>
                      <a:schemeClr val="tx1"/>
                    </a:solidFill>
                  </a:rPr>
                  <a:t>=</a:t>
                </a:r>
                <a:r>
                  <a:rPr lang="en-US" dirty="0"/>
                  <a:t> S</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r>
                  <a:rPr lang="en-US" dirty="0">
                    <a:solidFill>
                      <a:srgbClr val="0070C0"/>
                    </a:solidFill>
                  </a:rPr>
                  <a:t>G</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r>
                  <a:rPr lang="en-US" dirty="0">
                    <a:solidFill>
                      <a:srgbClr val="00B050"/>
                    </a:solidFill>
                  </a:rPr>
                  <a:t>P</a:t>
                </a:r>
              </a:p>
              <a:p>
                <a:pPr lvl="3"/>
                <a:endParaRPr lang="en-US" dirty="0" smtClean="0"/>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59" t="-1482"/>
                </a:stretch>
              </a:blipFill>
            </p:spPr>
            <p:txBody>
              <a:bodyPr/>
              <a:lstStyle/>
              <a:p>
                <a:r>
                  <a:rPr lang="en-US">
                    <a:noFill/>
                  </a:rPr>
                  <a:t> </a:t>
                </a:r>
              </a:p>
            </p:txBody>
          </p:sp>
        </mc:Fallback>
      </mc:AlternateContent>
      <p:sp>
        <p:nvSpPr>
          <p:cNvPr id="4" name="Rectangle 3"/>
          <p:cNvSpPr/>
          <p:nvPr/>
        </p:nvSpPr>
        <p:spPr>
          <a:xfrm>
            <a:off x="1908106" y="4426719"/>
            <a:ext cx="714378" cy="723693"/>
          </a:xfrm>
          <a:prstGeom prst="rect">
            <a:avLst/>
          </a:prstGeom>
          <a:noFill/>
          <a:ln w="28575">
            <a:solidFill>
              <a:srgbClr val="B120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B12020"/>
                </a:solidFill>
                <a:latin typeface="Avenir Book" panose="02000503020000020003" pitchFamily="2" charset="0"/>
              </a:rPr>
              <a:t>s</a:t>
            </a:r>
            <a:endParaRPr lang="en-US" sz="2400" dirty="0">
              <a:solidFill>
                <a:srgbClr val="B12020"/>
              </a:solidFill>
              <a:latin typeface="Avenir Book" panose="02000503020000020003" pitchFamily="2" charset="0"/>
            </a:endParaRPr>
          </a:p>
        </p:txBody>
      </p:sp>
      <p:sp>
        <p:nvSpPr>
          <p:cNvPr id="15" name="Rectangle 14"/>
          <p:cNvSpPr/>
          <p:nvPr/>
        </p:nvSpPr>
        <p:spPr>
          <a:xfrm>
            <a:off x="2971784" y="4439404"/>
            <a:ext cx="1676401" cy="728457"/>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70C0"/>
                </a:solidFill>
                <a:latin typeface="Avenir Book" panose="02000503020000020003" pitchFamily="2" charset="0"/>
              </a:rPr>
              <a:t>G</a:t>
            </a:r>
            <a:endParaRPr lang="en-US" dirty="0">
              <a:solidFill>
                <a:srgbClr val="0070C0"/>
              </a:solidFill>
              <a:latin typeface="Avenir Book" panose="02000503020000020003" pitchFamily="2" charset="0"/>
            </a:endParaRPr>
          </a:p>
        </p:txBody>
      </p:sp>
      <p:sp>
        <p:nvSpPr>
          <p:cNvPr id="17" name="Rectangle 16"/>
          <p:cNvSpPr/>
          <p:nvPr/>
        </p:nvSpPr>
        <p:spPr>
          <a:xfrm>
            <a:off x="4997485" y="4428772"/>
            <a:ext cx="1676401" cy="1443279"/>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B050"/>
                </a:solidFill>
                <a:latin typeface="Avenir Book" panose="02000503020000020003" pitchFamily="2" charset="0"/>
              </a:rPr>
              <a:t>P</a:t>
            </a:r>
            <a:endParaRPr lang="en-US" dirty="0">
              <a:solidFill>
                <a:srgbClr val="00B050"/>
              </a:solidFill>
              <a:latin typeface="Avenir Book" panose="02000503020000020003" pitchFamily="2" charset="0"/>
            </a:endParaRPr>
          </a:p>
        </p:txBody>
      </p:sp>
      <p:sp>
        <p:nvSpPr>
          <p:cNvPr id="22" name="Rectangle 21"/>
          <p:cNvSpPr/>
          <p:nvPr/>
        </p:nvSpPr>
        <p:spPr>
          <a:xfrm>
            <a:off x="2557291" y="2463134"/>
            <a:ext cx="1676401" cy="728457"/>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7030A0"/>
                </a:solidFill>
                <a:latin typeface="Avenir Book" panose="02000503020000020003" pitchFamily="2" charset="0"/>
              </a:rPr>
              <a:t>G’</a:t>
            </a:r>
            <a:endParaRPr lang="en-US" dirty="0">
              <a:solidFill>
                <a:srgbClr val="7030A0"/>
              </a:solidFill>
              <a:latin typeface="Avenir Book" panose="02000503020000020003" pitchFamily="2" charset="0"/>
            </a:endParaRPr>
          </a:p>
        </p:txBody>
      </p:sp>
      <p:sp>
        <p:nvSpPr>
          <p:cNvPr id="5" name="Slide Number Placeholder 4"/>
          <p:cNvSpPr>
            <a:spLocks noGrp="1"/>
          </p:cNvSpPr>
          <p:nvPr>
            <p:ph type="sldNum" sz="quarter" idx="12"/>
          </p:nvPr>
        </p:nvSpPr>
        <p:spPr/>
        <p:txBody>
          <a:bodyPr/>
          <a:lstStyle/>
          <a:p>
            <a:fld id="{9041FEBA-683F-B44C-A647-A4FB58DC8725}" type="slidenum">
              <a:rPr lang="en-US" smtClean="0"/>
              <a:t>13</a:t>
            </a:fld>
            <a:endParaRPr lang="en-US"/>
          </a:p>
        </p:txBody>
      </p:sp>
    </p:spTree>
    <p:extLst>
      <p:ext uri="{BB962C8B-B14F-4D97-AF65-F5344CB8AC3E}">
        <p14:creationId xmlns:p14="http://schemas.microsoft.com/office/powerpoint/2010/main" val="3710196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p:sp>
        <p:nvSpPr>
          <p:cNvPr id="7" name="Slide Number Placeholder 6"/>
          <p:cNvSpPr>
            <a:spLocks noGrp="1"/>
          </p:cNvSpPr>
          <p:nvPr>
            <p:ph type="sldNum" sz="quarter" idx="12"/>
          </p:nvPr>
        </p:nvSpPr>
        <p:spPr/>
        <p:txBody>
          <a:bodyPr/>
          <a:lstStyle/>
          <a:p>
            <a:fld id="{9041FEBA-683F-B44C-A647-A4FB58DC8725}" type="slidenum">
              <a:rPr lang="en-US" smtClean="0"/>
              <a:t>14</a:t>
            </a:fld>
            <a:endParaRPr lang="en-US"/>
          </a:p>
        </p:txBody>
      </p:sp>
      <p:sp>
        <p:nvSpPr>
          <p:cNvPr id="18" name="Content Placeholder 17"/>
          <p:cNvSpPr>
            <a:spLocks noGrp="1"/>
          </p:cNvSpPr>
          <p:nvPr>
            <p:ph idx="1"/>
          </p:nvPr>
        </p:nvSpPr>
        <p:spPr/>
        <p:txBody>
          <a:bodyPr/>
          <a:lstStyle/>
          <a:p>
            <a:r>
              <a:rPr lang="en-US" dirty="0" smtClean="0"/>
              <a:t>G </a:t>
            </a:r>
            <a:r>
              <a:rPr lang="en-US" dirty="0"/>
              <a:t>(the private key)</a:t>
            </a:r>
            <a:endParaRPr lang="en-US" dirty="0" smtClean="0"/>
          </a:p>
          <a:p>
            <a:pPr lvl="1"/>
            <a:r>
              <a:rPr lang="en-US" dirty="0" smtClean="0"/>
              <a:t>From a t= 2 double error-correcting OLSC code</a:t>
            </a:r>
            <a:endParaRPr lang="en-US" dirty="0"/>
          </a:p>
        </p:txBody>
      </p:sp>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606396"/>
            <a:ext cx="6210300" cy="344805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p:cNvSpPr/>
          <p:nvPr/>
        </p:nvSpPr>
        <p:spPr>
          <a:xfrm rot="5400000">
            <a:off x="5019040" y="5790005"/>
            <a:ext cx="167060" cy="660079"/>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e 7"/>
          <p:cNvSpPr/>
          <p:nvPr/>
        </p:nvSpPr>
        <p:spPr>
          <a:xfrm rot="5400000">
            <a:off x="5736219" y="5790007"/>
            <a:ext cx="167060" cy="660079"/>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rot="5400000">
            <a:off x="6462360" y="5790001"/>
            <a:ext cx="167060" cy="660079"/>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rot="5400000">
            <a:off x="7179539" y="5789999"/>
            <a:ext cx="167060" cy="660079"/>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ight Brace 10"/>
          <p:cNvSpPr/>
          <p:nvPr/>
        </p:nvSpPr>
        <p:spPr>
          <a:xfrm rot="5400000">
            <a:off x="3202238" y="4717328"/>
            <a:ext cx="160945" cy="2811558"/>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2632315" y="6111073"/>
            <a:ext cx="1634885" cy="307777"/>
          </a:xfrm>
          <a:prstGeom prst="rect">
            <a:avLst/>
          </a:prstGeom>
          <a:noFill/>
        </p:spPr>
        <p:txBody>
          <a:bodyPr wrap="square" rtlCol="0">
            <a:spAutoFit/>
          </a:bodyPr>
          <a:lstStyle/>
          <a:p>
            <a:r>
              <a:rPr lang="en-US" sz="1400" dirty="0" smtClean="0">
                <a:solidFill>
                  <a:srgbClr val="C00000"/>
                </a:solidFill>
              </a:rPr>
              <a:t>Identity Matrix</a:t>
            </a:r>
            <a:endParaRPr lang="en-US" sz="1400" dirty="0">
              <a:solidFill>
                <a:srgbClr val="C00000"/>
              </a:solidFill>
            </a:endParaRPr>
          </a:p>
        </p:txBody>
      </p:sp>
      <p:sp>
        <p:nvSpPr>
          <p:cNvPr id="13" name="TextBox 12"/>
          <p:cNvSpPr txBox="1"/>
          <p:nvPr/>
        </p:nvSpPr>
        <p:spPr>
          <a:xfrm>
            <a:off x="4706469" y="6105378"/>
            <a:ext cx="543536" cy="307777"/>
          </a:xfrm>
          <a:prstGeom prst="rect">
            <a:avLst/>
          </a:prstGeom>
          <a:noFill/>
        </p:spPr>
        <p:txBody>
          <a:bodyPr wrap="square" rtlCol="0">
            <a:spAutoFit/>
          </a:bodyPr>
          <a:lstStyle/>
          <a:p>
            <a:r>
              <a:rPr lang="en-US" sz="1400" dirty="0" smtClean="0">
                <a:solidFill>
                  <a:srgbClr val="C00000"/>
                </a:solidFill>
              </a:rPr>
              <a:t>M1</a:t>
            </a:r>
            <a:endParaRPr lang="en-US" sz="1400" dirty="0">
              <a:solidFill>
                <a:srgbClr val="C00000"/>
              </a:solidFill>
            </a:endParaRPr>
          </a:p>
        </p:txBody>
      </p:sp>
      <p:sp>
        <p:nvSpPr>
          <p:cNvPr id="14" name="TextBox 13"/>
          <p:cNvSpPr txBox="1"/>
          <p:nvPr/>
        </p:nvSpPr>
        <p:spPr>
          <a:xfrm>
            <a:off x="5432614" y="6096408"/>
            <a:ext cx="543536" cy="307777"/>
          </a:xfrm>
          <a:prstGeom prst="rect">
            <a:avLst/>
          </a:prstGeom>
          <a:noFill/>
        </p:spPr>
        <p:txBody>
          <a:bodyPr wrap="square" rtlCol="0">
            <a:spAutoFit/>
          </a:bodyPr>
          <a:lstStyle/>
          <a:p>
            <a:r>
              <a:rPr lang="en-US" sz="1400" dirty="0" smtClean="0">
                <a:solidFill>
                  <a:srgbClr val="C00000"/>
                </a:solidFill>
              </a:rPr>
              <a:t>M2</a:t>
            </a:r>
            <a:endParaRPr lang="en-US" sz="1400" dirty="0">
              <a:solidFill>
                <a:srgbClr val="C00000"/>
              </a:solidFill>
            </a:endParaRPr>
          </a:p>
        </p:txBody>
      </p:sp>
      <p:sp>
        <p:nvSpPr>
          <p:cNvPr id="15" name="TextBox 14"/>
          <p:cNvSpPr txBox="1"/>
          <p:nvPr/>
        </p:nvSpPr>
        <p:spPr>
          <a:xfrm>
            <a:off x="6203579" y="6078478"/>
            <a:ext cx="543536" cy="307777"/>
          </a:xfrm>
          <a:prstGeom prst="rect">
            <a:avLst/>
          </a:prstGeom>
          <a:noFill/>
        </p:spPr>
        <p:txBody>
          <a:bodyPr wrap="square" rtlCol="0">
            <a:spAutoFit/>
          </a:bodyPr>
          <a:lstStyle/>
          <a:p>
            <a:r>
              <a:rPr lang="en-US" sz="1400" dirty="0">
                <a:solidFill>
                  <a:srgbClr val="C00000"/>
                </a:solidFill>
              </a:rPr>
              <a:t>L</a:t>
            </a:r>
            <a:r>
              <a:rPr lang="en-US" sz="1400" dirty="0" smtClean="0">
                <a:solidFill>
                  <a:srgbClr val="C00000"/>
                </a:solidFill>
              </a:rPr>
              <a:t>1</a:t>
            </a:r>
            <a:endParaRPr lang="en-US" sz="1400" dirty="0">
              <a:solidFill>
                <a:srgbClr val="C00000"/>
              </a:solidFill>
            </a:endParaRPr>
          </a:p>
        </p:txBody>
      </p:sp>
      <p:sp>
        <p:nvSpPr>
          <p:cNvPr id="16" name="TextBox 15"/>
          <p:cNvSpPr txBox="1"/>
          <p:nvPr/>
        </p:nvSpPr>
        <p:spPr>
          <a:xfrm>
            <a:off x="6929722" y="6087438"/>
            <a:ext cx="543536" cy="307777"/>
          </a:xfrm>
          <a:prstGeom prst="rect">
            <a:avLst/>
          </a:prstGeom>
          <a:noFill/>
        </p:spPr>
        <p:txBody>
          <a:bodyPr wrap="square" rtlCol="0">
            <a:spAutoFit/>
          </a:bodyPr>
          <a:lstStyle/>
          <a:p>
            <a:r>
              <a:rPr lang="en-US" sz="1400" dirty="0" smtClean="0">
                <a:solidFill>
                  <a:srgbClr val="C00000"/>
                </a:solidFill>
              </a:rPr>
              <a:t>L2</a:t>
            </a:r>
            <a:endParaRPr lang="en-US" sz="1400" dirty="0">
              <a:solidFill>
                <a:srgbClr val="C00000"/>
              </a:solidFill>
            </a:endParaRPr>
          </a:p>
        </p:txBody>
      </p:sp>
    </p:spTree>
    <p:extLst>
      <p:ext uri="{BB962C8B-B14F-4D97-AF65-F5344CB8AC3E}">
        <p14:creationId xmlns:p14="http://schemas.microsoft.com/office/powerpoint/2010/main" val="27905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5"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a:xfrm>
            <a:off x="457200" y="1474689"/>
            <a:ext cx="8229600" cy="5159189"/>
          </a:xfrm>
        </p:spPr>
        <p:txBody>
          <a:bodyPr>
            <a:normAutofit fontScale="92500" lnSpcReduction="10000"/>
          </a:bodyPr>
          <a:lstStyle/>
          <a:p>
            <a:r>
              <a:rPr lang="en-US" dirty="0" smtClean="0"/>
              <a:t>Steps to generate Generator Matrix:</a:t>
            </a:r>
          </a:p>
          <a:p>
            <a:pPr lvl="1"/>
            <a:r>
              <a:rPr lang="en-US" dirty="0" smtClean="0"/>
              <a:t>Choose a prime, q and t will identify the number of error correction bits</a:t>
            </a:r>
          </a:p>
          <a:p>
            <a:pPr lvl="1"/>
            <a:r>
              <a:rPr lang="en-US" dirty="0" smtClean="0"/>
              <a:t>Compute n and k</a:t>
            </a:r>
          </a:p>
          <a:p>
            <a:pPr lvl="2"/>
            <a:r>
              <a:rPr lang="en-US" dirty="0"/>
              <a:t>n</a:t>
            </a:r>
            <a:r>
              <a:rPr lang="en-US" dirty="0" smtClean="0"/>
              <a:t> = 2 * q * t</a:t>
            </a:r>
          </a:p>
          <a:p>
            <a:pPr lvl="2"/>
            <a:r>
              <a:rPr lang="en-US" dirty="0"/>
              <a:t>k</a:t>
            </a:r>
            <a:r>
              <a:rPr lang="en-US" dirty="0" smtClean="0"/>
              <a:t> = </a:t>
            </a:r>
            <a:r>
              <a:rPr lang="en-US" dirty="0" smtClean="0"/>
              <a:t>q</a:t>
            </a:r>
            <a:r>
              <a:rPr lang="en-US" baseline="30000" dirty="0" smtClean="0"/>
              <a:t>2</a:t>
            </a:r>
            <a:r>
              <a:rPr lang="en-US" dirty="0" smtClean="0"/>
              <a:t> </a:t>
            </a:r>
            <a:r>
              <a:rPr lang="en-US" dirty="0"/>
              <a:t>+</a:t>
            </a:r>
            <a:r>
              <a:rPr lang="en-US" dirty="0" smtClean="0"/>
              <a:t> </a:t>
            </a:r>
            <a:r>
              <a:rPr lang="en-US" dirty="0" smtClean="0"/>
              <a:t>n</a:t>
            </a:r>
          </a:p>
          <a:p>
            <a:pPr lvl="1"/>
            <a:r>
              <a:rPr lang="en-US" dirty="0" smtClean="0"/>
              <a:t>Generate the parity check matrix, H of order n x k</a:t>
            </a:r>
          </a:p>
          <a:p>
            <a:pPr lvl="1"/>
            <a:r>
              <a:rPr lang="en-US" dirty="0" smtClean="0"/>
              <a:t>Transpose the parity check matrix </a:t>
            </a:r>
            <a:r>
              <a:rPr lang="en-US" dirty="0" smtClean="0">
                <a:solidFill>
                  <a:schemeClr val="tx1"/>
                </a:solidFill>
              </a:rPr>
              <a:t>(without the identity matrix)</a:t>
            </a:r>
            <a:r>
              <a:rPr lang="en-US" dirty="0" smtClean="0"/>
              <a:t> and generate G of order n x k</a:t>
            </a:r>
          </a:p>
          <a:p>
            <a:pPr lvl="1"/>
            <a:r>
              <a:rPr lang="en-US" dirty="0" smtClean="0"/>
              <a:t>Example:</a:t>
            </a:r>
          </a:p>
          <a:p>
            <a:pPr lvl="2"/>
            <a:r>
              <a:rPr lang="en-US" dirty="0" smtClean="0"/>
              <a:t>q = 4</a:t>
            </a:r>
          </a:p>
          <a:p>
            <a:pPr lvl="2"/>
            <a:r>
              <a:rPr lang="en-US" dirty="0"/>
              <a:t>t</a:t>
            </a:r>
            <a:r>
              <a:rPr lang="en-US" dirty="0" smtClean="0"/>
              <a:t> = 2</a:t>
            </a:r>
          </a:p>
          <a:p>
            <a:pPr lvl="2"/>
            <a:r>
              <a:rPr lang="en-US" dirty="0"/>
              <a:t>n</a:t>
            </a:r>
            <a:r>
              <a:rPr lang="en-US" dirty="0" smtClean="0"/>
              <a:t> = 2 * 4 * 2 = 16</a:t>
            </a:r>
          </a:p>
          <a:p>
            <a:pPr lvl="2"/>
            <a:r>
              <a:rPr lang="en-US" dirty="0"/>
              <a:t>k</a:t>
            </a:r>
            <a:r>
              <a:rPr lang="en-US" dirty="0" smtClean="0"/>
              <a:t> = </a:t>
            </a:r>
            <a:r>
              <a:rPr lang="en-US" dirty="0"/>
              <a:t>q</a:t>
            </a:r>
            <a:r>
              <a:rPr lang="en-US" baseline="30000" dirty="0"/>
              <a:t>2</a:t>
            </a:r>
            <a:r>
              <a:rPr lang="en-US" dirty="0"/>
              <a:t> + </a:t>
            </a:r>
            <a:r>
              <a:rPr lang="en-US" dirty="0" smtClean="0"/>
              <a:t>n </a:t>
            </a:r>
            <a:r>
              <a:rPr lang="en-US" dirty="0" smtClean="0"/>
              <a:t>= </a:t>
            </a:r>
            <a:r>
              <a:rPr lang="en-US" dirty="0" smtClean="0"/>
              <a:t>4*4</a:t>
            </a:r>
            <a:r>
              <a:rPr lang="en-US" dirty="0" smtClean="0"/>
              <a:t> </a:t>
            </a:r>
            <a:r>
              <a:rPr lang="en-US" dirty="0"/>
              <a:t>+</a:t>
            </a:r>
            <a:r>
              <a:rPr lang="en-US" dirty="0" smtClean="0"/>
              <a:t> 16 </a:t>
            </a:r>
            <a:r>
              <a:rPr lang="en-US" dirty="0" smtClean="0"/>
              <a:t>= 32 </a:t>
            </a:r>
          </a:p>
          <a:p>
            <a:pPr marL="914400" lvl="2"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15</a:t>
            </a:fld>
            <a:endParaRPr lang="en-US"/>
          </a:p>
        </p:txBody>
      </p:sp>
    </p:spTree>
    <p:extLst>
      <p:ext uri="{BB962C8B-B14F-4D97-AF65-F5344CB8AC3E}">
        <p14:creationId xmlns:p14="http://schemas.microsoft.com/office/powerpoint/2010/main" val="96934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55347468"/>
              </p:ext>
            </p:extLst>
          </p:nvPr>
        </p:nvGraphicFramePr>
        <p:xfrm>
          <a:off x="2707335" y="2967316"/>
          <a:ext cx="782172"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tblGrid>
              <a:tr h="394449">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3043845" y="4367392"/>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2268071" y="4892126"/>
            <a:ext cx="2088776" cy="307777"/>
          </a:xfrm>
          <a:prstGeom prst="rect">
            <a:avLst/>
          </a:prstGeom>
          <a:noFill/>
        </p:spPr>
        <p:txBody>
          <a:bodyPr wrap="square" rtlCol="0">
            <a:spAutoFit/>
          </a:bodyPr>
          <a:lstStyle/>
          <a:p>
            <a:r>
              <a:rPr lang="en-US" sz="1400" dirty="0" smtClean="0">
                <a:solidFill>
                  <a:srgbClr val="C00000"/>
                </a:solidFill>
              </a:rPr>
              <a:t>1</a:t>
            </a:r>
            <a:r>
              <a:rPr lang="en-US" sz="1400" baseline="30000" dirty="0" smtClean="0">
                <a:solidFill>
                  <a:srgbClr val="C00000"/>
                </a:solidFill>
              </a:rPr>
              <a:t>st</a:t>
            </a:r>
            <a:r>
              <a:rPr lang="en-US" sz="1400" dirty="0" smtClean="0">
                <a:solidFill>
                  <a:srgbClr val="C00000"/>
                </a:solidFill>
              </a:rPr>
              <a:t> Matrix of order q x q</a:t>
            </a:r>
            <a:endParaRPr lang="en-US" sz="1400" dirty="0">
              <a:solidFill>
                <a:srgbClr val="C00000"/>
              </a:solidFill>
            </a:endParaRPr>
          </a:p>
        </p:txBody>
      </p:sp>
    </p:spTree>
    <p:extLst>
      <p:ext uri="{BB962C8B-B14F-4D97-AF65-F5344CB8AC3E}">
        <p14:creationId xmlns:p14="http://schemas.microsoft.com/office/powerpoint/2010/main" val="3955232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q x </a:t>
            </a:r>
            <a:r>
              <a:rPr lang="en-US" dirty="0" smtClean="0"/>
              <a:t>q</a:t>
            </a:r>
            <a:r>
              <a:rPr lang="en-US" baseline="30000" dirty="0" smtClean="0"/>
              <a:t>2</a:t>
            </a:r>
            <a:endParaRPr lang="en-US" baseline="30000"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54471900"/>
              </p:ext>
            </p:extLst>
          </p:nvPr>
        </p:nvGraphicFramePr>
        <p:xfrm>
          <a:off x="2707335" y="2967316"/>
          <a:ext cx="1564344"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tblGrid>
              <a:tr h="394449">
                <a:tc>
                  <a:txBody>
                    <a:bodyPr/>
                    <a:lstStyle/>
                    <a:p>
                      <a:pPr marL="0" marR="0" algn="ctr">
                        <a:lnSpc>
                          <a:spcPct val="107000"/>
                        </a:lnSpc>
                        <a:spcBef>
                          <a:spcPts val="0"/>
                        </a:spcBef>
                        <a:spcAft>
                          <a:spcPts val="0"/>
                        </a:spcAft>
                      </a:pPr>
                      <a:r>
                        <a:rPr lang="en-US" sz="1100" b="1" dirty="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3810329" y="4358427"/>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2962828" y="4837705"/>
            <a:ext cx="2617701" cy="307777"/>
          </a:xfrm>
          <a:prstGeom prst="rect">
            <a:avLst/>
          </a:prstGeom>
          <a:noFill/>
        </p:spPr>
        <p:txBody>
          <a:bodyPr wrap="square" rtlCol="0">
            <a:spAutoFit/>
          </a:bodyPr>
          <a:lstStyle/>
          <a:p>
            <a:r>
              <a:rPr lang="en-US" sz="1400" dirty="0" smtClean="0">
                <a:solidFill>
                  <a:srgbClr val="C00000"/>
                </a:solidFill>
              </a:rPr>
              <a:t>2</a:t>
            </a:r>
            <a:r>
              <a:rPr lang="en-US" sz="1400" baseline="30000" dirty="0" smtClean="0">
                <a:solidFill>
                  <a:srgbClr val="C00000"/>
                </a:solidFill>
              </a:rPr>
              <a:t>nd</a:t>
            </a:r>
            <a:r>
              <a:rPr lang="en-US" sz="1400" dirty="0" smtClean="0">
                <a:solidFill>
                  <a:srgbClr val="C00000"/>
                </a:solidFill>
              </a:rPr>
              <a:t> Matrix of order q x q</a:t>
            </a:r>
            <a:endParaRPr lang="en-US" sz="1400" dirty="0">
              <a:solidFill>
                <a:srgbClr val="C00000"/>
              </a:solidFill>
            </a:endParaRPr>
          </a:p>
        </p:txBody>
      </p:sp>
    </p:spTree>
    <p:extLst>
      <p:ext uri="{BB962C8B-B14F-4D97-AF65-F5344CB8AC3E}">
        <p14:creationId xmlns:p14="http://schemas.microsoft.com/office/powerpoint/2010/main" val="1265796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57690791"/>
              </p:ext>
            </p:extLst>
          </p:nvPr>
        </p:nvGraphicFramePr>
        <p:xfrm>
          <a:off x="2707335" y="2967316"/>
          <a:ext cx="2346516"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tblGrid>
              <a:tr h="394449">
                <a:tc>
                  <a:txBody>
                    <a:bodyPr/>
                    <a:lstStyle/>
                    <a:p>
                      <a:pPr marL="0" marR="0" algn="ctr">
                        <a:lnSpc>
                          <a:spcPct val="107000"/>
                        </a:lnSpc>
                        <a:spcBef>
                          <a:spcPts val="0"/>
                        </a:spcBef>
                        <a:spcAft>
                          <a:spcPts val="0"/>
                        </a:spcAft>
                      </a:pPr>
                      <a:r>
                        <a:rPr lang="en-US" sz="1100" b="1" dirty="0" smtClean="0">
                          <a:solidFill>
                            <a:schemeClr val="tx1"/>
                          </a:solidFill>
                          <a:effectLst/>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4594745" y="4367392"/>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3739929" y="4867433"/>
            <a:ext cx="1979551" cy="307777"/>
          </a:xfrm>
          <a:prstGeom prst="rect">
            <a:avLst/>
          </a:prstGeom>
          <a:noFill/>
        </p:spPr>
        <p:txBody>
          <a:bodyPr wrap="square" rtlCol="0">
            <a:spAutoFit/>
          </a:bodyPr>
          <a:lstStyle/>
          <a:p>
            <a:r>
              <a:rPr lang="en-US" sz="1400" dirty="0" smtClean="0">
                <a:solidFill>
                  <a:srgbClr val="C00000"/>
                </a:solidFill>
              </a:rPr>
              <a:t>3</a:t>
            </a:r>
            <a:r>
              <a:rPr lang="en-US" sz="1400" baseline="30000" dirty="0" smtClean="0">
                <a:solidFill>
                  <a:srgbClr val="C00000"/>
                </a:solidFill>
              </a:rPr>
              <a:t>rd</a:t>
            </a:r>
            <a:r>
              <a:rPr lang="en-US" sz="1400" dirty="0" smtClean="0">
                <a:solidFill>
                  <a:srgbClr val="C00000"/>
                </a:solidFill>
              </a:rPr>
              <a:t> Matrix of order q x q</a:t>
            </a:r>
            <a:endParaRPr lang="en-US" sz="1400" dirty="0">
              <a:solidFill>
                <a:srgbClr val="C00000"/>
              </a:solidFill>
            </a:endParaRPr>
          </a:p>
        </p:txBody>
      </p:sp>
    </p:spTree>
    <p:extLst>
      <p:ext uri="{BB962C8B-B14F-4D97-AF65-F5344CB8AC3E}">
        <p14:creationId xmlns:p14="http://schemas.microsoft.com/office/powerpoint/2010/main" val="1895469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58566696"/>
              </p:ext>
            </p:extLst>
          </p:nvPr>
        </p:nvGraphicFramePr>
        <p:xfrm>
          <a:off x="2707335" y="2967316"/>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smtClean="0">
                          <a:solidFill>
                            <a:schemeClr val="tx1"/>
                          </a:solidFill>
                          <a:effectLst/>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5374673" y="4362149"/>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573649" y="4867433"/>
            <a:ext cx="1979551" cy="307777"/>
          </a:xfrm>
          <a:prstGeom prst="rect">
            <a:avLst/>
          </a:prstGeom>
          <a:noFill/>
        </p:spPr>
        <p:txBody>
          <a:bodyPr wrap="square" rtlCol="0">
            <a:spAutoFit/>
          </a:bodyPr>
          <a:lstStyle/>
          <a:p>
            <a:r>
              <a:rPr lang="en-US" sz="1400" dirty="0" smtClean="0">
                <a:solidFill>
                  <a:srgbClr val="C00000"/>
                </a:solidFill>
              </a:rPr>
              <a:t>4</a:t>
            </a:r>
            <a:r>
              <a:rPr lang="en-US" sz="1400" baseline="30000" dirty="0" smtClean="0">
                <a:solidFill>
                  <a:srgbClr val="C00000"/>
                </a:solidFill>
              </a:rPr>
              <a:t>th</a:t>
            </a:r>
            <a:r>
              <a:rPr lang="en-US" sz="1400" dirty="0" smtClean="0">
                <a:solidFill>
                  <a:srgbClr val="C00000"/>
                </a:solidFill>
              </a:rPr>
              <a:t> Matrix of order q x q</a:t>
            </a:r>
            <a:endParaRPr lang="en-US" sz="1400" dirty="0">
              <a:solidFill>
                <a:srgbClr val="C00000"/>
              </a:solidFill>
            </a:endParaRPr>
          </a:p>
        </p:txBody>
      </p:sp>
    </p:spTree>
    <p:extLst>
      <p:ext uri="{BB962C8B-B14F-4D97-AF65-F5344CB8AC3E}">
        <p14:creationId xmlns:p14="http://schemas.microsoft.com/office/powerpoint/2010/main" val="2604765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Prediction: 2016</a:t>
            </a:r>
            <a:endParaRPr lang="en-US" sz="3600" dirty="0"/>
          </a:p>
        </p:txBody>
      </p:sp>
      <p:sp>
        <p:nvSpPr>
          <p:cNvPr id="17" name="Content Placeholder 2"/>
          <p:cNvSpPr>
            <a:spLocks noGrp="1"/>
          </p:cNvSpPr>
          <p:nvPr>
            <p:ph idx="1"/>
          </p:nvPr>
        </p:nvSpPr>
        <p:spPr>
          <a:xfrm>
            <a:off x="457199" y="1600200"/>
            <a:ext cx="8399929" cy="4525963"/>
          </a:xfrm>
        </p:spPr>
        <p:txBody>
          <a:bodyPr/>
          <a:lstStyle/>
          <a:p>
            <a:r>
              <a:rPr lang="en-US" dirty="0" smtClean="0"/>
              <a:t>Who is considered as non-post-quantum secure?</a:t>
            </a:r>
            <a:endParaRPr lang="en-US" dirty="0"/>
          </a:p>
          <a:p>
            <a:pPr lvl="3"/>
            <a:endParaRPr lang="en-US" dirty="0"/>
          </a:p>
          <a:p>
            <a:pPr lvl="2"/>
            <a:endParaRPr lang="en-US" dirty="0" smtClean="0"/>
          </a:p>
          <a:p>
            <a:pPr marL="914400" lvl="2" indent="0">
              <a:buNone/>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27" y="2285439"/>
            <a:ext cx="5876925" cy="2914650"/>
          </a:xfrm>
          <a:prstGeom prst="rect">
            <a:avLst/>
          </a:prstGeom>
          <a:ln>
            <a:solidFill>
              <a:schemeClr val="tx1">
                <a:lumMod val="50000"/>
                <a:lumOff val="50000"/>
              </a:schemeClr>
            </a:solidFill>
          </a:ln>
        </p:spPr>
      </p:pic>
      <p:sp>
        <p:nvSpPr>
          <p:cNvPr id="11" name="TextBox 10"/>
          <p:cNvSpPr txBox="1"/>
          <p:nvPr/>
        </p:nvSpPr>
        <p:spPr>
          <a:xfrm>
            <a:off x="3147775" y="5299049"/>
            <a:ext cx="3018775" cy="492443"/>
          </a:xfrm>
          <a:prstGeom prst="rect">
            <a:avLst/>
          </a:prstGeom>
          <a:noFill/>
          <a:ln w="19050">
            <a:solidFill>
              <a:srgbClr val="0070C0"/>
            </a:solidFill>
          </a:ln>
        </p:spPr>
        <p:txBody>
          <a:bodyPr wrap="none" rtlCol="0">
            <a:spAutoFit/>
          </a:bodyPr>
          <a:lstStyle/>
          <a:p>
            <a:pPr algn="ctr"/>
            <a:r>
              <a:rPr lang="en-US" sz="1400" dirty="0">
                <a:latin typeface="Avenir Book" panose="02000503020000020003" pitchFamily="2" charset="0"/>
              </a:rPr>
              <a:t> (log N)</a:t>
            </a:r>
            <a:r>
              <a:rPr lang="en-US" sz="1400" baseline="30000" dirty="0">
                <a:latin typeface="Avenir Book" panose="02000503020000020003" pitchFamily="2" charset="0"/>
              </a:rPr>
              <a:t>2</a:t>
            </a:r>
            <a:r>
              <a:rPr lang="en-US" sz="1400" dirty="0">
                <a:latin typeface="Avenir Book" panose="02000503020000020003" pitchFamily="2" charset="0"/>
              </a:rPr>
              <a:t>(log(log (N))(log(log(log(N</a:t>
            </a:r>
            <a:r>
              <a:rPr lang="en-US" sz="1400" dirty="0" smtClean="0">
                <a:latin typeface="Avenir Book" panose="02000503020000020003" pitchFamily="2" charset="0"/>
              </a:rPr>
              <a:t>)))</a:t>
            </a:r>
          </a:p>
          <a:p>
            <a:pPr algn="ctr"/>
            <a:r>
              <a:rPr lang="en-US" sz="1100" dirty="0">
                <a:solidFill>
                  <a:schemeClr val="tx1">
                    <a:lumMod val="50000"/>
                    <a:lumOff val="50000"/>
                  </a:schemeClr>
                </a:solidFill>
                <a:latin typeface="Avenir Book" panose="02000503020000020003" pitchFamily="2" charset="0"/>
              </a:rPr>
              <a:t>N: key size in decimal </a:t>
            </a:r>
            <a:r>
              <a:rPr lang="en-US" sz="1100" dirty="0" smtClean="0">
                <a:solidFill>
                  <a:schemeClr val="tx1">
                    <a:lumMod val="50000"/>
                    <a:lumOff val="50000"/>
                  </a:schemeClr>
                </a:solidFill>
                <a:latin typeface="Avenir Book" panose="02000503020000020003" pitchFamily="2" charset="0"/>
              </a:rPr>
              <a:t>digits</a:t>
            </a:r>
            <a:endParaRPr lang="en-US" sz="1100" dirty="0">
              <a:solidFill>
                <a:schemeClr val="tx1">
                  <a:lumMod val="50000"/>
                  <a:lumOff val="50000"/>
                </a:schemeClr>
              </a:solidFill>
              <a:latin typeface="Avenir Book" panose="02000503020000020003" pitchFamily="2" charset="0"/>
            </a:endParaRPr>
          </a:p>
        </p:txBody>
      </p:sp>
      <p:sp>
        <p:nvSpPr>
          <p:cNvPr id="12" name="TextBox 11"/>
          <p:cNvSpPr txBox="1"/>
          <p:nvPr/>
        </p:nvSpPr>
        <p:spPr>
          <a:xfrm>
            <a:off x="1553974" y="6607538"/>
            <a:ext cx="3865161" cy="276999"/>
          </a:xfrm>
          <a:prstGeom prst="rect">
            <a:avLst/>
          </a:prstGeom>
          <a:noFill/>
        </p:spPr>
        <p:txBody>
          <a:bodyPr wrap="none" rtlCol="0">
            <a:spAutoFit/>
          </a:bodyPr>
          <a:lstStyle/>
          <a:p>
            <a:r>
              <a:rPr lang="en-US" sz="1200" dirty="0" smtClean="0">
                <a:latin typeface="Avenir Book" panose="02000503020000020003" pitchFamily="2" charset="0"/>
              </a:rPr>
              <a:t>* </a:t>
            </a:r>
            <a:r>
              <a:rPr lang="en-US" sz="1200" dirty="0">
                <a:latin typeface="Avenir Book" panose="02000503020000020003" pitchFamily="2" charset="0"/>
              </a:rPr>
              <a:t>Zak </a:t>
            </a:r>
            <a:r>
              <a:rPr lang="en-US" sz="1200" dirty="0" err="1">
                <a:latin typeface="Avenir Book" panose="02000503020000020003" pitchFamily="2" charset="0"/>
              </a:rPr>
              <a:t>Burkley</a:t>
            </a:r>
            <a:r>
              <a:rPr lang="en-US" sz="1200" dirty="0">
                <a:latin typeface="Avenir Book" panose="02000503020000020003" pitchFamily="2" charset="0"/>
              </a:rPr>
              <a:t>, The Teachings of a Quantum Cat, </a:t>
            </a:r>
            <a:r>
              <a:rPr lang="en-US" sz="1200" dirty="0" smtClean="0">
                <a:latin typeface="Avenir Book" panose="02000503020000020003" pitchFamily="2" charset="0"/>
              </a:rPr>
              <a:t>2016</a:t>
            </a:r>
            <a:endParaRPr lang="en-US" sz="1200" dirty="0">
              <a:latin typeface="Avenir Book" panose="02000503020000020003" pitchFamily="2" charset="0"/>
            </a:endParaRPr>
          </a:p>
        </p:txBody>
      </p:sp>
      <p:sp>
        <p:nvSpPr>
          <p:cNvPr id="21" name="TextBox 20"/>
          <p:cNvSpPr txBox="1"/>
          <p:nvPr/>
        </p:nvSpPr>
        <p:spPr>
          <a:xfrm>
            <a:off x="3135005" y="3373432"/>
            <a:ext cx="3589444" cy="738664"/>
          </a:xfrm>
          <a:prstGeom prst="rect">
            <a:avLst/>
          </a:prstGeom>
          <a:noFill/>
          <a:ln w="19050">
            <a:solidFill>
              <a:srgbClr val="C00000"/>
            </a:solidFill>
          </a:ln>
        </p:spPr>
        <p:txBody>
          <a:bodyPr wrap="none" rtlCol="0">
            <a:spAutoFit/>
          </a:bodyPr>
          <a:lstStyle/>
          <a:p>
            <a:r>
              <a:rPr lang="en-US" sz="1400" dirty="0" smtClean="0">
                <a:latin typeface="Avenir Book" panose="02000503020000020003" pitchFamily="2" charset="0"/>
              </a:rPr>
              <a:t>To break a 768-bit RSA:</a:t>
            </a:r>
          </a:p>
          <a:p>
            <a:pPr marL="285750" indent="-285750">
              <a:buFont typeface="Arial" panose="020B0604020202020204" pitchFamily="34" charset="0"/>
              <a:buChar char="•"/>
            </a:pPr>
            <a:r>
              <a:rPr lang="en-US" sz="1400" dirty="0" smtClean="0">
                <a:latin typeface="Avenir Book" panose="02000503020000020003" pitchFamily="2" charset="0"/>
              </a:rPr>
              <a:t>2 years for a current super computer</a:t>
            </a:r>
          </a:p>
          <a:p>
            <a:pPr marL="285750" indent="-285750">
              <a:buFont typeface="Arial" panose="020B0604020202020204" pitchFamily="34" charset="0"/>
              <a:buChar char="•"/>
            </a:pPr>
            <a:r>
              <a:rPr lang="en-US" sz="1400" dirty="0" smtClean="0">
                <a:solidFill>
                  <a:srgbClr val="FF0000"/>
                </a:solidFill>
                <a:latin typeface="Avenir Book" panose="02000503020000020003" pitchFamily="2" charset="0"/>
              </a:rPr>
              <a:t>1 nanosecond </a:t>
            </a:r>
            <a:r>
              <a:rPr lang="en-US" sz="1400" dirty="0" smtClean="0">
                <a:latin typeface="Avenir Book" panose="02000503020000020003" pitchFamily="2" charset="0"/>
              </a:rPr>
              <a:t>for a quantum computer</a:t>
            </a:r>
          </a:p>
        </p:txBody>
      </p:sp>
      <p:sp>
        <p:nvSpPr>
          <p:cNvPr id="23" name="Rectangle 22"/>
          <p:cNvSpPr/>
          <p:nvPr/>
        </p:nvSpPr>
        <p:spPr>
          <a:xfrm>
            <a:off x="7447074" y="2213614"/>
            <a:ext cx="351378" cy="369332"/>
          </a:xfrm>
          <a:prstGeom prst="rect">
            <a:avLst/>
          </a:prstGeom>
        </p:spPr>
        <p:txBody>
          <a:bodyPr wrap="none">
            <a:spAutoFit/>
          </a:bodyPr>
          <a:lstStyle/>
          <a:p>
            <a:r>
              <a:rPr lang="en-US" dirty="0">
                <a:latin typeface="Avenir Book" panose="02000503020000020003" pitchFamily="2" charset="0"/>
              </a:rPr>
              <a:t>* </a:t>
            </a:r>
            <a:endParaRPr lang="en-US" dirty="0"/>
          </a:p>
        </p:txBody>
      </p:sp>
      <p:sp>
        <p:nvSpPr>
          <p:cNvPr id="24" name="Slide Number Placeholder 23"/>
          <p:cNvSpPr>
            <a:spLocks noGrp="1"/>
          </p:cNvSpPr>
          <p:nvPr>
            <p:ph type="sldNum" sz="quarter" idx="12"/>
          </p:nvPr>
        </p:nvSpPr>
        <p:spPr/>
        <p:txBody>
          <a:bodyPr/>
          <a:lstStyle/>
          <a:p>
            <a:fld id="{9041FEBA-683F-B44C-A647-A4FB58DC8725}" type="slidenum">
              <a:rPr lang="en-US" smtClean="0"/>
              <a:t>2</a:t>
            </a:fld>
            <a:endParaRPr lang="en-US"/>
          </a:p>
        </p:txBody>
      </p:sp>
    </p:spTree>
    <p:extLst>
      <p:ext uri="{BB962C8B-B14F-4D97-AF65-F5344CB8AC3E}">
        <p14:creationId xmlns:p14="http://schemas.microsoft.com/office/powerpoint/2010/main" val="86667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86804838"/>
              </p:ext>
            </p:extLst>
          </p:nvPr>
        </p:nvGraphicFramePr>
        <p:xfrm>
          <a:off x="2707335" y="2967316"/>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3034880" y="4362149"/>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440047" y="4867433"/>
            <a:ext cx="1979551" cy="523220"/>
          </a:xfrm>
          <a:prstGeom prst="rect">
            <a:avLst/>
          </a:prstGeom>
          <a:noFill/>
        </p:spPr>
        <p:txBody>
          <a:bodyPr wrap="square" rtlCol="0">
            <a:spAutoFit/>
          </a:bodyPr>
          <a:lstStyle/>
          <a:p>
            <a:r>
              <a:rPr lang="en-US" sz="1400" dirty="0" smtClean="0">
                <a:solidFill>
                  <a:srgbClr val="C00000"/>
                </a:solidFill>
              </a:rPr>
              <a:t>1</a:t>
            </a:r>
            <a:r>
              <a:rPr lang="en-US" sz="1400" baseline="30000" dirty="0" smtClean="0">
                <a:solidFill>
                  <a:srgbClr val="C00000"/>
                </a:solidFill>
              </a:rPr>
              <a:t>st</a:t>
            </a:r>
            <a:r>
              <a:rPr lang="en-US" sz="1400" dirty="0" smtClean="0">
                <a:solidFill>
                  <a:srgbClr val="C00000"/>
                </a:solidFill>
              </a:rPr>
              <a:t> Matrix will have 1s in the 1</a:t>
            </a:r>
            <a:r>
              <a:rPr lang="en-US" sz="1400" baseline="30000" dirty="0" smtClean="0">
                <a:solidFill>
                  <a:srgbClr val="C00000"/>
                </a:solidFill>
              </a:rPr>
              <a:t>st</a:t>
            </a:r>
            <a:r>
              <a:rPr lang="en-US" sz="1400" dirty="0" smtClean="0">
                <a:solidFill>
                  <a:srgbClr val="C00000"/>
                </a:solidFill>
              </a:rPr>
              <a:t> row</a:t>
            </a:r>
            <a:endParaRPr lang="en-US" sz="1400" dirty="0">
              <a:solidFill>
                <a:srgbClr val="C00000"/>
              </a:solidFill>
            </a:endParaRPr>
          </a:p>
        </p:txBody>
      </p:sp>
    </p:spTree>
    <p:extLst>
      <p:ext uri="{BB962C8B-B14F-4D97-AF65-F5344CB8AC3E}">
        <p14:creationId xmlns:p14="http://schemas.microsoft.com/office/powerpoint/2010/main" val="121327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21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15261283"/>
              </p:ext>
            </p:extLst>
          </p:nvPr>
        </p:nvGraphicFramePr>
        <p:xfrm>
          <a:off x="2707335" y="2967316"/>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3823778" y="4362149"/>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3067575" y="4867433"/>
            <a:ext cx="1979551" cy="523220"/>
          </a:xfrm>
          <a:prstGeom prst="rect">
            <a:avLst/>
          </a:prstGeom>
          <a:noFill/>
        </p:spPr>
        <p:txBody>
          <a:bodyPr wrap="square" rtlCol="0">
            <a:spAutoFit/>
          </a:bodyPr>
          <a:lstStyle/>
          <a:p>
            <a:r>
              <a:rPr lang="en-US" sz="1400" dirty="0" smtClean="0">
                <a:solidFill>
                  <a:srgbClr val="C00000"/>
                </a:solidFill>
              </a:rPr>
              <a:t>2</a:t>
            </a:r>
            <a:r>
              <a:rPr lang="en-US" sz="1400" baseline="30000" dirty="0" smtClean="0">
                <a:solidFill>
                  <a:srgbClr val="C00000"/>
                </a:solidFill>
              </a:rPr>
              <a:t>nd</a:t>
            </a:r>
            <a:r>
              <a:rPr lang="en-US" sz="1400" dirty="0" smtClean="0">
                <a:solidFill>
                  <a:srgbClr val="C00000"/>
                </a:solidFill>
              </a:rPr>
              <a:t> Matrix will have 1s in the 2</a:t>
            </a:r>
            <a:r>
              <a:rPr lang="en-US" sz="1400" baseline="30000" dirty="0" smtClean="0">
                <a:solidFill>
                  <a:srgbClr val="C00000"/>
                </a:solidFill>
              </a:rPr>
              <a:t>nd</a:t>
            </a:r>
            <a:r>
              <a:rPr lang="en-US" sz="1400" dirty="0" smtClean="0">
                <a:solidFill>
                  <a:srgbClr val="C00000"/>
                </a:solidFill>
              </a:rPr>
              <a:t> row</a:t>
            </a:r>
            <a:endParaRPr lang="en-US" sz="1400" dirty="0">
              <a:solidFill>
                <a:srgbClr val="C00000"/>
              </a:solidFill>
            </a:endParaRPr>
          </a:p>
        </p:txBody>
      </p:sp>
    </p:spTree>
    <p:extLst>
      <p:ext uri="{BB962C8B-B14F-4D97-AF65-F5344CB8AC3E}">
        <p14:creationId xmlns:p14="http://schemas.microsoft.com/office/powerpoint/2010/main" val="3886895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23984244"/>
              </p:ext>
            </p:extLst>
          </p:nvPr>
        </p:nvGraphicFramePr>
        <p:xfrm>
          <a:off x="2707335" y="2967316"/>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4603712" y="4362149"/>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3569599" y="4881640"/>
            <a:ext cx="3225649" cy="307777"/>
          </a:xfrm>
          <a:prstGeom prst="rect">
            <a:avLst/>
          </a:prstGeom>
          <a:noFill/>
        </p:spPr>
        <p:txBody>
          <a:bodyPr wrap="square" rtlCol="0">
            <a:spAutoFit/>
          </a:bodyPr>
          <a:lstStyle/>
          <a:p>
            <a:r>
              <a:rPr lang="en-US" sz="1400" dirty="0" smtClean="0">
                <a:solidFill>
                  <a:srgbClr val="C00000"/>
                </a:solidFill>
              </a:rPr>
              <a:t>3</a:t>
            </a:r>
            <a:r>
              <a:rPr lang="en-US" sz="1400" baseline="30000" dirty="0" smtClean="0">
                <a:solidFill>
                  <a:srgbClr val="C00000"/>
                </a:solidFill>
              </a:rPr>
              <a:t>rd</a:t>
            </a:r>
            <a:r>
              <a:rPr lang="en-US" sz="1400" dirty="0" smtClean="0">
                <a:solidFill>
                  <a:srgbClr val="C00000"/>
                </a:solidFill>
              </a:rPr>
              <a:t> Matrix will have 1s in the 3</a:t>
            </a:r>
            <a:r>
              <a:rPr lang="en-US" sz="1400" baseline="30000" dirty="0" smtClean="0">
                <a:solidFill>
                  <a:srgbClr val="C00000"/>
                </a:solidFill>
              </a:rPr>
              <a:t>rd</a:t>
            </a:r>
            <a:r>
              <a:rPr lang="en-US" sz="1400" dirty="0" smtClean="0">
                <a:solidFill>
                  <a:srgbClr val="C00000"/>
                </a:solidFill>
              </a:rPr>
              <a:t> row</a:t>
            </a:r>
            <a:endParaRPr lang="en-US" sz="1400" dirty="0">
              <a:solidFill>
                <a:srgbClr val="C00000"/>
              </a:solidFill>
            </a:endParaRPr>
          </a:p>
        </p:txBody>
      </p:sp>
    </p:spTree>
    <p:extLst>
      <p:ext uri="{BB962C8B-B14F-4D97-AF65-F5344CB8AC3E}">
        <p14:creationId xmlns:p14="http://schemas.microsoft.com/office/powerpoint/2010/main" val="3059246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23</a:t>
            </a:fld>
            <a:endParaRPr lang="en-US"/>
          </a:p>
        </p:txBody>
      </p:sp>
      <p:graphicFrame>
        <p:nvGraphicFramePr>
          <p:cNvPr id="5" name="Table 4"/>
          <p:cNvGraphicFramePr>
            <a:graphicFrameLocks noGrp="1"/>
          </p:cNvGraphicFramePr>
          <p:nvPr>
            <p:extLst/>
          </p:nvPr>
        </p:nvGraphicFramePr>
        <p:xfrm>
          <a:off x="2707335" y="2967316"/>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a:solidFill>
                            <a:schemeClr val="tx1"/>
                          </a:solidFill>
                          <a:effectLst/>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sp>
        <p:nvSpPr>
          <p:cNvPr id="8" name="Right Brace 7"/>
          <p:cNvSpPr/>
          <p:nvPr/>
        </p:nvSpPr>
        <p:spPr>
          <a:xfrm rot="5400000">
            <a:off x="5374682" y="4362149"/>
            <a:ext cx="128145" cy="812485"/>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412281" y="4861137"/>
            <a:ext cx="3225649" cy="307777"/>
          </a:xfrm>
          <a:prstGeom prst="rect">
            <a:avLst/>
          </a:prstGeom>
          <a:noFill/>
        </p:spPr>
        <p:txBody>
          <a:bodyPr wrap="square" rtlCol="0">
            <a:spAutoFit/>
          </a:bodyPr>
          <a:lstStyle/>
          <a:p>
            <a:r>
              <a:rPr lang="en-US" sz="1400" dirty="0" smtClean="0">
                <a:solidFill>
                  <a:srgbClr val="C00000"/>
                </a:solidFill>
              </a:rPr>
              <a:t>4</a:t>
            </a:r>
            <a:r>
              <a:rPr lang="en-US" sz="1400" baseline="30000" dirty="0" smtClean="0">
                <a:solidFill>
                  <a:srgbClr val="C00000"/>
                </a:solidFill>
              </a:rPr>
              <a:t>th</a:t>
            </a:r>
            <a:r>
              <a:rPr lang="en-US" sz="1400" dirty="0" smtClean="0">
                <a:solidFill>
                  <a:srgbClr val="C00000"/>
                </a:solidFill>
              </a:rPr>
              <a:t> Matrix will have 1s in the 4</a:t>
            </a:r>
            <a:r>
              <a:rPr lang="en-US" sz="1400" baseline="30000" dirty="0" smtClean="0">
                <a:solidFill>
                  <a:srgbClr val="C00000"/>
                </a:solidFill>
              </a:rPr>
              <a:t>th</a:t>
            </a:r>
            <a:r>
              <a:rPr lang="en-US" sz="1400" dirty="0" smtClean="0">
                <a:solidFill>
                  <a:srgbClr val="C00000"/>
                </a:solidFill>
              </a:rPr>
              <a:t> row</a:t>
            </a:r>
            <a:endParaRPr lang="en-US" sz="1400" dirty="0">
              <a:solidFill>
                <a:srgbClr val="C00000"/>
              </a:solidFill>
            </a:endParaRPr>
          </a:p>
        </p:txBody>
      </p:sp>
    </p:spTree>
    <p:extLst>
      <p:ext uri="{BB962C8B-B14F-4D97-AF65-F5344CB8AC3E}">
        <p14:creationId xmlns:p14="http://schemas.microsoft.com/office/powerpoint/2010/main" val="2568685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M1</a:t>
            </a:r>
          </a:p>
          <a:p>
            <a:pPr lvl="1"/>
            <a:r>
              <a:rPr lang="en-US" dirty="0" smtClean="0"/>
              <a:t>Submatrix of order </a:t>
            </a:r>
            <a:r>
              <a:rPr lang="en-US" dirty="0"/>
              <a:t>q x q</a:t>
            </a:r>
            <a:r>
              <a:rPr lang="en-US" baseline="30000" dirty="0"/>
              <a:t>2</a:t>
            </a:r>
          </a:p>
          <a:p>
            <a:pPr marL="457200" lvl="1" indent="0">
              <a:buNone/>
            </a:pP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11895838"/>
              </p:ext>
            </p:extLst>
          </p:nvPr>
        </p:nvGraphicFramePr>
        <p:xfrm>
          <a:off x="2707335" y="2967316"/>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a:solidFill>
                            <a:schemeClr val="tx1"/>
                          </a:solidFill>
                          <a:effectLst/>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spTree>
    <p:extLst>
      <p:ext uri="{BB962C8B-B14F-4D97-AF65-F5344CB8AC3E}">
        <p14:creationId xmlns:p14="http://schemas.microsoft.com/office/powerpoint/2010/main" val="984504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M2</a:t>
            </a:r>
          </a:p>
          <a:p>
            <a:pPr lvl="1"/>
            <a:r>
              <a:rPr lang="en-US" dirty="0"/>
              <a:t>Submatrix of order </a:t>
            </a:r>
            <a:r>
              <a:rPr lang="en-US" dirty="0"/>
              <a:t>q x q</a:t>
            </a:r>
            <a:r>
              <a:rPr lang="en-US" baseline="30000" dirty="0"/>
              <a:t>2</a:t>
            </a:r>
          </a:p>
          <a:p>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06355453"/>
              </p:ext>
            </p:extLst>
          </p:nvPr>
        </p:nvGraphicFramePr>
        <p:xfrm>
          <a:off x="2707335" y="2967316"/>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a:solidFill>
                            <a:schemeClr val="tx1"/>
                          </a:solidFill>
                          <a:effectLst/>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sp>
        <p:nvSpPr>
          <p:cNvPr id="6" name="Right Brace 5"/>
          <p:cNvSpPr/>
          <p:nvPr/>
        </p:nvSpPr>
        <p:spPr>
          <a:xfrm rot="5400000">
            <a:off x="3006463" y="4401307"/>
            <a:ext cx="167062" cy="740762"/>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2483222" y="4867433"/>
            <a:ext cx="1353672" cy="523220"/>
          </a:xfrm>
          <a:prstGeom prst="rect">
            <a:avLst/>
          </a:prstGeom>
          <a:noFill/>
        </p:spPr>
        <p:txBody>
          <a:bodyPr wrap="square" rtlCol="0">
            <a:spAutoFit/>
          </a:bodyPr>
          <a:lstStyle/>
          <a:p>
            <a:r>
              <a:rPr lang="en-US" sz="1400" dirty="0" smtClean="0">
                <a:solidFill>
                  <a:srgbClr val="C00000"/>
                </a:solidFill>
              </a:rPr>
              <a:t>Identity Matrix of order q x q</a:t>
            </a:r>
            <a:endParaRPr lang="en-US" sz="1400" dirty="0">
              <a:solidFill>
                <a:srgbClr val="C00000"/>
              </a:solidFill>
            </a:endParaRPr>
          </a:p>
        </p:txBody>
      </p:sp>
    </p:spTree>
    <p:extLst>
      <p:ext uri="{BB962C8B-B14F-4D97-AF65-F5344CB8AC3E}">
        <p14:creationId xmlns:p14="http://schemas.microsoft.com/office/powerpoint/2010/main" val="30091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Latin Square</a:t>
            </a:r>
          </a:p>
          <a:p>
            <a:pPr lvl="1"/>
            <a:r>
              <a:rPr lang="en-US" dirty="0"/>
              <a:t>A </a:t>
            </a:r>
            <a:r>
              <a:rPr lang="en-US" b="1" dirty="0"/>
              <a:t>Latin square</a:t>
            </a:r>
            <a:r>
              <a:rPr lang="en-US" dirty="0"/>
              <a:t> is an </a:t>
            </a:r>
            <a:r>
              <a:rPr lang="en-US" i="1" dirty="0"/>
              <a:t>n</a:t>
            </a:r>
            <a:r>
              <a:rPr lang="en-US" dirty="0"/>
              <a:t> × </a:t>
            </a:r>
            <a:r>
              <a:rPr lang="en-US" i="1" dirty="0"/>
              <a:t>n</a:t>
            </a:r>
            <a:r>
              <a:rPr lang="en-US" dirty="0"/>
              <a:t> </a:t>
            </a:r>
            <a:r>
              <a:rPr lang="en-US" dirty="0" smtClean="0"/>
              <a:t>matrix </a:t>
            </a:r>
            <a:r>
              <a:rPr lang="en-US" dirty="0"/>
              <a:t>filled with </a:t>
            </a:r>
            <a:r>
              <a:rPr lang="en-US" i="1" dirty="0"/>
              <a:t>n</a:t>
            </a:r>
            <a:r>
              <a:rPr lang="en-US" dirty="0"/>
              <a:t> different symbols, each occurring exactly once in each row and exactly once in each column. </a:t>
            </a:r>
            <a:endParaRPr lang="en-US" dirty="0" smtClean="0"/>
          </a:p>
          <a:p>
            <a:pPr lvl="1"/>
            <a:r>
              <a:rPr lang="en-US" dirty="0" smtClean="0"/>
              <a:t>An </a:t>
            </a:r>
            <a:r>
              <a:rPr lang="en-US" dirty="0"/>
              <a:t>example of a </a:t>
            </a:r>
            <a:r>
              <a:rPr lang="en-US" dirty="0" smtClean="0"/>
              <a:t>4x4 </a:t>
            </a:r>
            <a:r>
              <a:rPr lang="en-US" dirty="0"/>
              <a:t>Latin square is</a:t>
            </a:r>
            <a:r>
              <a:rPr lang="en-US" dirty="0" smtClean="0"/>
              <a:t>:</a:t>
            </a:r>
          </a:p>
          <a:p>
            <a:pPr marL="457200" lvl="1" indent="0">
              <a:buNone/>
            </a:pPr>
            <a:endParaRPr lang="en-US" dirty="0" smtClean="0"/>
          </a:p>
          <a:p>
            <a:pPr lvl="1"/>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9041FEBA-683F-B44C-A647-A4FB58DC8725}" type="slidenum">
              <a:rPr lang="en-US" smtClean="0"/>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62940778"/>
              </p:ext>
            </p:extLst>
          </p:nvPr>
        </p:nvGraphicFramePr>
        <p:xfrm>
          <a:off x="3886200" y="3961651"/>
          <a:ext cx="1160929" cy="1196292"/>
        </p:xfrm>
        <a:graphic>
          <a:graphicData uri="http://schemas.openxmlformats.org/drawingml/2006/table">
            <a:tbl>
              <a:tblPr firstRow="1" firstCol="1" bandRow="1">
                <a:effectLst/>
                <a:tableStyleId>{5C22544A-7EE6-4342-B048-85BDC9FD1C3A}</a:tableStyleId>
              </a:tblPr>
              <a:tblGrid>
                <a:gridCol w="291845">
                  <a:extLst>
                    <a:ext uri="{9D8B030D-6E8A-4147-A177-3AD203B41FA5}">
                      <a16:colId xmlns:a16="http://schemas.microsoft.com/office/drawing/2014/main" val="3591720940"/>
                    </a:ext>
                  </a:extLst>
                </a:gridCol>
                <a:gridCol w="288620">
                  <a:extLst>
                    <a:ext uri="{9D8B030D-6E8A-4147-A177-3AD203B41FA5}">
                      <a16:colId xmlns:a16="http://schemas.microsoft.com/office/drawing/2014/main" val="1932345324"/>
                    </a:ext>
                  </a:extLst>
                </a:gridCol>
                <a:gridCol w="290232">
                  <a:extLst>
                    <a:ext uri="{9D8B030D-6E8A-4147-A177-3AD203B41FA5}">
                      <a16:colId xmlns:a16="http://schemas.microsoft.com/office/drawing/2014/main" val="2988708752"/>
                    </a:ext>
                  </a:extLst>
                </a:gridCol>
                <a:gridCol w="290232">
                  <a:extLst>
                    <a:ext uri="{9D8B030D-6E8A-4147-A177-3AD203B41FA5}">
                      <a16:colId xmlns:a16="http://schemas.microsoft.com/office/drawing/2014/main" val="215671069"/>
                    </a:ext>
                  </a:extLst>
                </a:gridCol>
              </a:tblGrid>
              <a:tr h="299073">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Tree>
    <p:extLst>
      <p:ext uri="{BB962C8B-B14F-4D97-AF65-F5344CB8AC3E}">
        <p14:creationId xmlns:p14="http://schemas.microsoft.com/office/powerpoint/2010/main" val="4193093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Generator Matrix: G</a:t>
            </a:r>
            <a:endParaRPr lang="en-US" dirty="0"/>
          </a:p>
        </p:txBody>
      </p:sp>
      <p:sp>
        <p:nvSpPr>
          <p:cNvPr id="3" name="Content Placeholder 2"/>
          <p:cNvSpPr>
            <a:spLocks noGrp="1"/>
          </p:cNvSpPr>
          <p:nvPr>
            <p:ph idx="1"/>
          </p:nvPr>
        </p:nvSpPr>
        <p:spPr/>
        <p:txBody>
          <a:bodyPr/>
          <a:lstStyle/>
          <a:p>
            <a:r>
              <a:rPr lang="en-US" dirty="0" smtClean="0"/>
              <a:t>Orthogonal Latin Squares</a:t>
            </a:r>
          </a:p>
          <a:p>
            <a:pPr lvl="1"/>
            <a:r>
              <a:rPr lang="en-US" dirty="0"/>
              <a:t>A </a:t>
            </a:r>
            <a:r>
              <a:rPr lang="en-US" dirty="0" smtClean="0"/>
              <a:t>pair of </a:t>
            </a:r>
            <a:r>
              <a:rPr lang="en-US" b="1" dirty="0" smtClean="0"/>
              <a:t>Latin squares</a:t>
            </a:r>
            <a:r>
              <a:rPr lang="en-US" dirty="0"/>
              <a:t> </a:t>
            </a:r>
            <a:r>
              <a:rPr lang="en-US" dirty="0" smtClean="0"/>
              <a:t>A=(</a:t>
            </a:r>
            <a:r>
              <a:rPr lang="en-US" dirty="0" err="1" smtClean="0"/>
              <a:t>a</a:t>
            </a:r>
            <a:r>
              <a:rPr lang="en-US" baseline="-25000" dirty="0" err="1" smtClean="0"/>
              <a:t>ij</a:t>
            </a:r>
            <a:r>
              <a:rPr lang="en-US" dirty="0" smtClean="0"/>
              <a:t>), B=(</a:t>
            </a:r>
            <a:r>
              <a:rPr lang="en-US" dirty="0" err="1" smtClean="0"/>
              <a:t>b</a:t>
            </a:r>
            <a:r>
              <a:rPr lang="en-US" baseline="-25000" dirty="0" err="1" smtClean="0"/>
              <a:t>ij</a:t>
            </a:r>
            <a:r>
              <a:rPr lang="en-US" dirty="0" smtClean="0"/>
              <a:t>) of order n are orthogonal </a:t>
            </a:r>
            <a:r>
              <a:rPr lang="en-US" dirty="0" err="1" smtClean="0"/>
              <a:t>iff</a:t>
            </a:r>
            <a:r>
              <a:rPr lang="en-US" dirty="0" smtClean="0"/>
              <a:t> the ordered pairs (</a:t>
            </a:r>
            <a:r>
              <a:rPr lang="en-US" dirty="0" err="1" smtClean="0"/>
              <a:t>a</a:t>
            </a:r>
            <a:r>
              <a:rPr lang="en-US" baseline="-25000" dirty="0" err="1" smtClean="0"/>
              <a:t>ij</a:t>
            </a:r>
            <a:r>
              <a:rPr lang="en-US" dirty="0" smtClean="0"/>
              <a:t>, </a:t>
            </a:r>
            <a:r>
              <a:rPr lang="en-US" dirty="0" err="1" smtClean="0"/>
              <a:t>b</a:t>
            </a:r>
            <a:r>
              <a:rPr lang="en-US" baseline="-25000" dirty="0" err="1" smtClean="0"/>
              <a:t>ij</a:t>
            </a:r>
            <a:r>
              <a:rPr lang="en-US" dirty="0" smtClean="0"/>
              <a:t>) are distinct for all </a:t>
            </a:r>
            <a:r>
              <a:rPr lang="en-US" dirty="0" err="1" smtClean="0"/>
              <a:t>i</a:t>
            </a:r>
            <a:r>
              <a:rPr lang="en-US" dirty="0" smtClean="0"/>
              <a:t> and j </a:t>
            </a:r>
          </a:p>
          <a:p>
            <a:pPr lvl="1"/>
            <a:r>
              <a:rPr lang="en-US" dirty="0" smtClean="0"/>
              <a:t>An </a:t>
            </a:r>
            <a:r>
              <a:rPr lang="en-US" dirty="0"/>
              <a:t>example of </a:t>
            </a:r>
            <a:r>
              <a:rPr lang="en-US" dirty="0" smtClean="0"/>
              <a:t>4x4 orthogonal Latin square pairs </a:t>
            </a:r>
            <a:r>
              <a:rPr lang="en-US" dirty="0"/>
              <a:t>is</a:t>
            </a:r>
            <a:r>
              <a:rPr lang="en-US" dirty="0" smtClean="0"/>
              <a:t>:</a:t>
            </a:r>
          </a:p>
          <a:p>
            <a:pPr marL="457200" lvl="1" indent="0">
              <a:buNone/>
            </a:pPr>
            <a:endParaRPr lang="en-US" dirty="0" smtClean="0"/>
          </a:p>
          <a:p>
            <a:pPr lvl="1"/>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9041FEBA-683F-B44C-A647-A4FB58DC8725}" type="slidenum">
              <a:rPr lang="en-US" smtClean="0"/>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1752053"/>
              </p:ext>
            </p:extLst>
          </p:nvPr>
        </p:nvGraphicFramePr>
        <p:xfrm>
          <a:off x="1907228" y="3863181"/>
          <a:ext cx="1160929" cy="1196292"/>
        </p:xfrm>
        <a:graphic>
          <a:graphicData uri="http://schemas.openxmlformats.org/drawingml/2006/table">
            <a:tbl>
              <a:tblPr firstRow="1" firstCol="1" bandRow="1">
                <a:effectLst/>
                <a:tableStyleId>{5C22544A-7EE6-4342-B048-85BDC9FD1C3A}</a:tableStyleId>
              </a:tblPr>
              <a:tblGrid>
                <a:gridCol w="291845">
                  <a:extLst>
                    <a:ext uri="{9D8B030D-6E8A-4147-A177-3AD203B41FA5}">
                      <a16:colId xmlns:a16="http://schemas.microsoft.com/office/drawing/2014/main" val="3591720940"/>
                    </a:ext>
                  </a:extLst>
                </a:gridCol>
                <a:gridCol w="288620">
                  <a:extLst>
                    <a:ext uri="{9D8B030D-6E8A-4147-A177-3AD203B41FA5}">
                      <a16:colId xmlns:a16="http://schemas.microsoft.com/office/drawing/2014/main" val="1932345324"/>
                    </a:ext>
                  </a:extLst>
                </a:gridCol>
                <a:gridCol w="290232">
                  <a:extLst>
                    <a:ext uri="{9D8B030D-6E8A-4147-A177-3AD203B41FA5}">
                      <a16:colId xmlns:a16="http://schemas.microsoft.com/office/drawing/2014/main" val="2988708752"/>
                    </a:ext>
                  </a:extLst>
                </a:gridCol>
                <a:gridCol w="290232">
                  <a:extLst>
                    <a:ext uri="{9D8B030D-6E8A-4147-A177-3AD203B41FA5}">
                      <a16:colId xmlns:a16="http://schemas.microsoft.com/office/drawing/2014/main" val="215671069"/>
                    </a:ext>
                  </a:extLst>
                </a:gridCol>
              </a:tblGrid>
              <a:tr h="299073">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989299"/>
              </p:ext>
            </p:extLst>
          </p:nvPr>
        </p:nvGraphicFramePr>
        <p:xfrm>
          <a:off x="3942210" y="3863181"/>
          <a:ext cx="1160929" cy="1196292"/>
        </p:xfrm>
        <a:graphic>
          <a:graphicData uri="http://schemas.openxmlformats.org/drawingml/2006/table">
            <a:tbl>
              <a:tblPr firstRow="1" firstCol="1" bandRow="1">
                <a:effectLst/>
                <a:tableStyleId>{5C22544A-7EE6-4342-B048-85BDC9FD1C3A}</a:tableStyleId>
              </a:tblPr>
              <a:tblGrid>
                <a:gridCol w="291845">
                  <a:extLst>
                    <a:ext uri="{9D8B030D-6E8A-4147-A177-3AD203B41FA5}">
                      <a16:colId xmlns:a16="http://schemas.microsoft.com/office/drawing/2014/main" val="3591720940"/>
                    </a:ext>
                  </a:extLst>
                </a:gridCol>
                <a:gridCol w="288620">
                  <a:extLst>
                    <a:ext uri="{9D8B030D-6E8A-4147-A177-3AD203B41FA5}">
                      <a16:colId xmlns:a16="http://schemas.microsoft.com/office/drawing/2014/main" val="1932345324"/>
                    </a:ext>
                  </a:extLst>
                </a:gridCol>
                <a:gridCol w="290232">
                  <a:extLst>
                    <a:ext uri="{9D8B030D-6E8A-4147-A177-3AD203B41FA5}">
                      <a16:colId xmlns:a16="http://schemas.microsoft.com/office/drawing/2014/main" val="2988708752"/>
                    </a:ext>
                  </a:extLst>
                </a:gridCol>
                <a:gridCol w="290232">
                  <a:extLst>
                    <a:ext uri="{9D8B030D-6E8A-4147-A177-3AD203B41FA5}">
                      <a16:colId xmlns:a16="http://schemas.microsoft.com/office/drawing/2014/main" val="215671069"/>
                    </a:ext>
                  </a:extLst>
                </a:gridCol>
              </a:tblGrid>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7" name="TextBox 6"/>
          <p:cNvSpPr txBox="1"/>
          <p:nvPr/>
        </p:nvSpPr>
        <p:spPr>
          <a:xfrm>
            <a:off x="1548640" y="3783038"/>
            <a:ext cx="358588" cy="369332"/>
          </a:xfrm>
          <a:prstGeom prst="rect">
            <a:avLst/>
          </a:prstGeom>
          <a:noFill/>
        </p:spPr>
        <p:txBody>
          <a:bodyPr wrap="square" rtlCol="0">
            <a:spAutoFit/>
          </a:bodyPr>
          <a:lstStyle/>
          <a:p>
            <a:r>
              <a:rPr lang="en-US" dirty="0" smtClean="0">
                <a:latin typeface="Avenir Book" panose="02000503020000020003"/>
              </a:rPr>
              <a:t>A</a:t>
            </a:r>
            <a:endParaRPr lang="en-US" dirty="0">
              <a:latin typeface="Avenir Book" panose="02000503020000020003"/>
            </a:endParaRPr>
          </a:p>
        </p:txBody>
      </p:sp>
      <p:sp>
        <p:nvSpPr>
          <p:cNvPr id="8" name="TextBox 7"/>
          <p:cNvSpPr txBox="1"/>
          <p:nvPr/>
        </p:nvSpPr>
        <p:spPr>
          <a:xfrm>
            <a:off x="3644147" y="3779661"/>
            <a:ext cx="358588" cy="369332"/>
          </a:xfrm>
          <a:prstGeom prst="rect">
            <a:avLst/>
          </a:prstGeom>
          <a:noFill/>
        </p:spPr>
        <p:txBody>
          <a:bodyPr wrap="square" rtlCol="0">
            <a:spAutoFit/>
          </a:bodyPr>
          <a:lstStyle/>
          <a:p>
            <a:r>
              <a:rPr lang="en-US" dirty="0">
                <a:latin typeface="Avenir Book" panose="02000503020000020003"/>
              </a:rPr>
              <a:t>B</a:t>
            </a:r>
          </a:p>
        </p:txBody>
      </p:sp>
      <p:graphicFrame>
        <p:nvGraphicFramePr>
          <p:cNvPr id="9" name="Table 8"/>
          <p:cNvGraphicFramePr>
            <a:graphicFrameLocks noGrp="1"/>
          </p:cNvGraphicFramePr>
          <p:nvPr>
            <p:extLst>
              <p:ext uri="{D42A27DB-BD31-4B8C-83A1-F6EECF244321}">
                <p14:modId xmlns:p14="http://schemas.microsoft.com/office/powerpoint/2010/main" val="995954060"/>
              </p:ext>
            </p:extLst>
          </p:nvPr>
        </p:nvGraphicFramePr>
        <p:xfrm>
          <a:off x="2812677" y="5160543"/>
          <a:ext cx="1434351" cy="1196292"/>
        </p:xfrm>
        <a:graphic>
          <a:graphicData uri="http://schemas.openxmlformats.org/drawingml/2006/table">
            <a:tbl>
              <a:tblPr firstRow="1" firstCol="1" bandRow="1">
                <a:effectLst/>
                <a:tableStyleId>{5C22544A-7EE6-4342-B048-85BDC9FD1C3A}</a:tableStyleId>
              </a:tblPr>
              <a:tblGrid>
                <a:gridCol w="360581">
                  <a:extLst>
                    <a:ext uri="{9D8B030D-6E8A-4147-A177-3AD203B41FA5}">
                      <a16:colId xmlns:a16="http://schemas.microsoft.com/office/drawing/2014/main" val="3591720940"/>
                    </a:ext>
                  </a:extLst>
                </a:gridCol>
                <a:gridCol w="356596">
                  <a:extLst>
                    <a:ext uri="{9D8B030D-6E8A-4147-A177-3AD203B41FA5}">
                      <a16:colId xmlns:a16="http://schemas.microsoft.com/office/drawing/2014/main" val="1932345324"/>
                    </a:ext>
                  </a:extLst>
                </a:gridCol>
                <a:gridCol w="358587">
                  <a:extLst>
                    <a:ext uri="{9D8B030D-6E8A-4147-A177-3AD203B41FA5}">
                      <a16:colId xmlns:a16="http://schemas.microsoft.com/office/drawing/2014/main" val="2988708752"/>
                    </a:ext>
                  </a:extLst>
                </a:gridCol>
                <a:gridCol w="358587">
                  <a:extLst>
                    <a:ext uri="{9D8B030D-6E8A-4147-A177-3AD203B41FA5}">
                      <a16:colId xmlns:a16="http://schemas.microsoft.com/office/drawing/2014/main" val="215671069"/>
                    </a:ext>
                  </a:extLst>
                </a:gridCol>
              </a:tblGrid>
              <a:tr h="299073">
                <a:tc>
                  <a:txBody>
                    <a:bodyPr/>
                    <a:lstStyle/>
                    <a:p>
                      <a:pPr marL="0" marR="0" algn="ctr">
                        <a:lnSpc>
                          <a:spcPct val="107000"/>
                        </a:lnSpc>
                        <a:spcBef>
                          <a:spcPts val="0"/>
                        </a:spcBef>
                        <a:spcAft>
                          <a:spcPts val="0"/>
                        </a:spcAft>
                      </a:pPr>
                      <a:r>
                        <a:rPr lang="en-US" sz="1100" b="1" dirty="0" smtClean="0">
                          <a:solidFill>
                            <a:schemeClr val="tx1"/>
                          </a:solidFill>
                          <a:effectLst/>
                        </a:rPr>
                        <a:t>4,4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rPr>
                        <a:t>1,1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rPr>
                        <a:t>2,2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13" name="TextBox 12"/>
          <p:cNvSpPr txBox="1"/>
          <p:nvPr/>
        </p:nvSpPr>
        <p:spPr>
          <a:xfrm>
            <a:off x="1723438" y="5413698"/>
            <a:ext cx="1445559" cy="646331"/>
          </a:xfrm>
          <a:prstGeom prst="rect">
            <a:avLst/>
          </a:prstGeom>
          <a:noFill/>
        </p:spPr>
        <p:txBody>
          <a:bodyPr wrap="square" rtlCol="0">
            <a:spAutoFit/>
          </a:bodyPr>
          <a:lstStyle/>
          <a:p>
            <a:r>
              <a:rPr lang="en-US" dirty="0" smtClean="0">
                <a:solidFill>
                  <a:srgbClr val="C00000"/>
                </a:solidFill>
                <a:latin typeface="Avenir Book" panose="02000503020000020003"/>
              </a:rPr>
              <a:t>Euler Square</a:t>
            </a:r>
            <a:endParaRPr lang="en-US" dirty="0">
              <a:solidFill>
                <a:srgbClr val="C00000"/>
              </a:solidFill>
              <a:latin typeface="Avenir Book" panose="02000503020000020003"/>
            </a:endParaRPr>
          </a:p>
        </p:txBody>
      </p:sp>
    </p:spTree>
    <p:extLst>
      <p:ext uri="{BB962C8B-B14F-4D97-AF65-F5344CB8AC3E}">
        <p14:creationId xmlns:p14="http://schemas.microsoft.com/office/powerpoint/2010/main" val="180735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Orthogonal Latin Square: Binary Representatio</a:t>
            </a:r>
            <a:r>
              <a:rPr lang="en-US" dirty="0"/>
              <a:t>n</a:t>
            </a:r>
          </a:p>
        </p:txBody>
      </p:sp>
      <p:sp>
        <p:nvSpPr>
          <p:cNvPr id="4" name="Slide Number Placeholder 3"/>
          <p:cNvSpPr>
            <a:spLocks noGrp="1"/>
          </p:cNvSpPr>
          <p:nvPr>
            <p:ph type="sldNum" sz="quarter" idx="12"/>
          </p:nvPr>
        </p:nvSpPr>
        <p:spPr/>
        <p:txBody>
          <a:bodyPr/>
          <a:lstStyle/>
          <a:p>
            <a:fld id="{9041FEBA-683F-B44C-A647-A4FB58DC8725}" type="slidenum">
              <a:rPr lang="en-US" smtClean="0"/>
              <a:t>28</a:t>
            </a:fld>
            <a:endParaRPr lang="en-US"/>
          </a:p>
        </p:txBody>
      </p:sp>
      <p:sp>
        <p:nvSpPr>
          <p:cNvPr id="5" name="Title 1"/>
          <p:cNvSpPr>
            <a:spLocks noGrp="1"/>
          </p:cNvSpPr>
          <p:nvPr>
            <p:ph type="title"/>
          </p:nvPr>
        </p:nvSpPr>
        <p:spPr>
          <a:xfrm>
            <a:off x="457200" y="740770"/>
            <a:ext cx="8229600" cy="676868"/>
          </a:xfrm>
        </p:spPr>
        <p:txBody>
          <a:bodyPr>
            <a:normAutofit fontScale="90000"/>
          </a:bodyPr>
          <a:lstStyle/>
          <a:p>
            <a:r>
              <a:rPr lang="en-US" dirty="0" smtClean="0"/>
              <a:t>Generator Matrix: 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13638879"/>
              </p:ext>
            </p:extLst>
          </p:nvPr>
        </p:nvGraphicFramePr>
        <p:xfrm>
          <a:off x="1990151" y="2515982"/>
          <a:ext cx="1160929" cy="1196292"/>
        </p:xfrm>
        <a:graphic>
          <a:graphicData uri="http://schemas.openxmlformats.org/drawingml/2006/table">
            <a:tbl>
              <a:tblPr firstRow="1" firstCol="1" bandRow="1">
                <a:effectLst/>
                <a:tableStyleId>{5C22544A-7EE6-4342-B048-85BDC9FD1C3A}</a:tableStyleId>
              </a:tblPr>
              <a:tblGrid>
                <a:gridCol w="291845">
                  <a:extLst>
                    <a:ext uri="{9D8B030D-6E8A-4147-A177-3AD203B41FA5}">
                      <a16:colId xmlns:a16="http://schemas.microsoft.com/office/drawing/2014/main" val="3591720940"/>
                    </a:ext>
                  </a:extLst>
                </a:gridCol>
                <a:gridCol w="288620">
                  <a:extLst>
                    <a:ext uri="{9D8B030D-6E8A-4147-A177-3AD203B41FA5}">
                      <a16:colId xmlns:a16="http://schemas.microsoft.com/office/drawing/2014/main" val="1932345324"/>
                    </a:ext>
                  </a:extLst>
                </a:gridCol>
                <a:gridCol w="290232">
                  <a:extLst>
                    <a:ext uri="{9D8B030D-6E8A-4147-A177-3AD203B41FA5}">
                      <a16:colId xmlns:a16="http://schemas.microsoft.com/office/drawing/2014/main" val="2988708752"/>
                    </a:ext>
                  </a:extLst>
                </a:gridCol>
                <a:gridCol w="290232">
                  <a:extLst>
                    <a:ext uri="{9D8B030D-6E8A-4147-A177-3AD203B41FA5}">
                      <a16:colId xmlns:a16="http://schemas.microsoft.com/office/drawing/2014/main" val="215671069"/>
                    </a:ext>
                  </a:extLst>
                </a:gridCol>
              </a:tblGrid>
              <a:tr h="299073">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990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29646885"/>
              </p:ext>
            </p:extLst>
          </p:nvPr>
        </p:nvGraphicFramePr>
        <p:xfrm>
          <a:off x="4271679" y="2225392"/>
          <a:ext cx="3128688" cy="1687827"/>
        </p:xfrm>
        <a:graphic>
          <a:graphicData uri="http://schemas.openxmlformats.org/drawingml/2006/table">
            <a:tbl>
              <a:tblPr firstRow="1" firstCol="1" bandRow="1">
                <a:effectLst/>
                <a:tableStyleId>{5C22544A-7EE6-4342-B048-85BDC9FD1C3A}</a:tableStyleId>
              </a:tblPr>
              <a:tblGrid>
                <a:gridCol w="195543">
                  <a:extLst>
                    <a:ext uri="{9D8B030D-6E8A-4147-A177-3AD203B41FA5}">
                      <a16:colId xmlns:a16="http://schemas.microsoft.com/office/drawing/2014/main" val="3591720940"/>
                    </a:ext>
                  </a:extLst>
                </a:gridCol>
                <a:gridCol w="195543">
                  <a:extLst>
                    <a:ext uri="{9D8B030D-6E8A-4147-A177-3AD203B41FA5}">
                      <a16:colId xmlns:a16="http://schemas.microsoft.com/office/drawing/2014/main" val="1932345324"/>
                    </a:ext>
                  </a:extLst>
                </a:gridCol>
                <a:gridCol w="195543">
                  <a:extLst>
                    <a:ext uri="{9D8B030D-6E8A-4147-A177-3AD203B41FA5}">
                      <a16:colId xmlns:a16="http://schemas.microsoft.com/office/drawing/2014/main" val="2988708752"/>
                    </a:ext>
                  </a:extLst>
                </a:gridCol>
                <a:gridCol w="195543">
                  <a:extLst>
                    <a:ext uri="{9D8B030D-6E8A-4147-A177-3AD203B41FA5}">
                      <a16:colId xmlns:a16="http://schemas.microsoft.com/office/drawing/2014/main" val="215671069"/>
                    </a:ext>
                  </a:extLst>
                </a:gridCol>
                <a:gridCol w="195543">
                  <a:extLst>
                    <a:ext uri="{9D8B030D-6E8A-4147-A177-3AD203B41FA5}">
                      <a16:colId xmlns:a16="http://schemas.microsoft.com/office/drawing/2014/main" val="4210715112"/>
                    </a:ext>
                  </a:extLst>
                </a:gridCol>
                <a:gridCol w="195543">
                  <a:extLst>
                    <a:ext uri="{9D8B030D-6E8A-4147-A177-3AD203B41FA5}">
                      <a16:colId xmlns:a16="http://schemas.microsoft.com/office/drawing/2014/main" val="4023290093"/>
                    </a:ext>
                  </a:extLst>
                </a:gridCol>
                <a:gridCol w="195543">
                  <a:extLst>
                    <a:ext uri="{9D8B030D-6E8A-4147-A177-3AD203B41FA5}">
                      <a16:colId xmlns:a16="http://schemas.microsoft.com/office/drawing/2014/main" val="3344611686"/>
                    </a:ext>
                  </a:extLst>
                </a:gridCol>
                <a:gridCol w="195543">
                  <a:extLst>
                    <a:ext uri="{9D8B030D-6E8A-4147-A177-3AD203B41FA5}">
                      <a16:colId xmlns:a16="http://schemas.microsoft.com/office/drawing/2014/main" val="4101770692"/>
                    </a:ext>
                  </a:extLst>
                </a:gridCol>
                <a:gridCol w="195543">
                  <a:extLst>
                    <a:ext uri="{9D8B030D-6E8A-4147-A177-3AD203B41FA5}">
                      <a16:colId xmlns:a16="http://schemas.microsoft.com/office/drawing/2014/main" val="665991067"/>
                    </a:ext>
                  </a:extLst>
                </a:gridCol>
                <a:gridCol w="195543">
                  <a:extLst>
                    <a:ext uri="{9D8B030D-6E8A-4147-A177-3AD203B41FA5}">
                      <a16:colId xmlns:a16="http://schemas.microsoft.com/office/drawing/2014/main" val="1231573989"/>
                    </a:ext>
                  </a:extLst>
                </a:gridCol>
                <a:gridCol w="195543">
                  <a:extLst>
                    <a:ext uri="{9D8B030D-6E8A-4147-A177-3AD203B41FA5}">
                      <a16:colId xmlns:a16="http://schemas.microsoft.com/office/drawing/2014/main" val="2296684639"/>
                    </a:ext>
                  </a:extLst>
                </a:gridCol>
                <a:gridCol w="195543">
                  <a:extLst>
                    <a:ext uri="{9D8B030D-6E8A-4147-A177-3AD203B41FA5}">
                      <a16:colId xmlns:a16="http://schemas.microsoft.com/office/drawing/2014/main" val="150413402"/>
                    </a:ext>
                  </a:extLst>
                </a:gridCol>
                <a:gridCol w="195543">
                  <a:extLst>
                    <a:ext uri="{9D8B030D-6E8A-4147-A177-3AD203B41FA5}">
                      <a16:colId xmlns:a16="http://schemas.microsoft.com/office/drawing/2014/main" val="2417808495"/>
                    </a:ext>
                  </a:extLst>
                </a:gridCol>
                <a:gridCol w="195543">
                  <a:extLst>
                    <a:ext uri="{9D8B030D-6E8A-4147-A177-3AD203B41FA5}">
                      <a16:colId xmlns:a16="http://schemas.microsoft.com/office/drawing/2014/main" val="2736110224"/>
                    </a:ext>
                  </a:extLst>
                </a:gridCol>
                <a:gridCol w="195543">
                  <a:extLst>
                    <a:ext uri="{9D8B030D-6E8A-4147-A177-3AD203B41FA5}">
                      <a16:colId xmlns:a16="http://schemas.microsoft.com/office/drawing/2014/main" val="872576570"/>
                    </a:ext>
                  </a:extLst>
                </a:gridCol>
                <a:gridCol w="195543">
                  <a:extLst>
                    <a:ext uri="{9D8B030D-6E8A-4147-A177-3AD203B41FA5}">
                      <a16:colId xmlns:a16="http://schemas.microsoft.com/office/drawing/2014/main" val="979897277"/>
                    </a:ext>
                  </a:extLst>
                </a:gridCol>
              </a:tblGrid>
              <a:tr h="394449">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41237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42390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4570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sp>
        <p:nvSpPr>
          <p:cNvPr id="8" name="Right Arrow 7"/>
          <p:cNvSpPr/>
          <p:nvPr/>
        </p:nvSpPr>
        <p:spPr>
          <a:xfrm>
            <a:off x="3379693" y="2868703"/>
            <a:ext cx="672353" cy="367553"/>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4262714" y="2207462"/>
            <a:ext cx="793380" cy="428158"/>
          </a:xfrm>
          <a:prstGeom prst="round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5051607" y="2207457"/>
            <a:ext cx="793380" cy="428158"/>
          </a:xfrm>
          <a:prstGeom prst="round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831541" y="2207458"/>
            <a:ext cx="793380" cy="428158"/>
          </a:xfrm>
          <a:prstGeom prst="round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620434" y="2207453"/>
            <a:ext cx="793380" cy="428158"/>
          </a:xfrm>
          <a:prstGeom prst="round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988862" y="3947662"/>
            <a:ext cx="2028262" cy="369332"/>
          </a:xfrm>
          <a:prstGeom prst="rect">
            <a:avLst/>
          </a:prstGeom>
          <a:noFill/>
        </p:spPr>
        <p:txBody>
          <a:bodyPr wrap="square" rtlCol="0">
            <a:spAutoFit/>
          </a:bodyPr>
          <a:lstStyle/>
          <a:p>
            <a:r>
              <a:rPr lang="en-US" dirty="0" smtClean="0">
                <a:solidFill>
                  <a:srgbClr val="C00000"/>
                </a:solidFill>
                <a:latin typeface="Avenir Book" panose="02000503020000020003"/>
              </a:rPr>
              <a:t>Incidence Matrix</a:t>
            </a:r>
            <a:endParaRPr lang="en-US" dirty="0">
              <a:solidFill>
                <a:srgbClr val="C00000"/>
              </a:solidFill>
              <a:latin typeface="Avenir Book" panose="02000503020000020003"/>
            </a:endParaRPr>
          </a:p>
        </p:txBody>
      </p:sp>
      <p:graphicFrame>
        <p:nvGraphicFramePr>
          <p:cNvPr id="2" name="Table 1"/>
          <p:cNvGraphicFramePr>
            <a:graphicFrameLocks noGrp="1"/>
          </p:cNvGraphicFramePr>
          <p:nvPr>
            <p:extLst>
              <p:ext uri="{D42A27DB-BD31-4B8C-83A1-F6EECF244321}">
                <p14:modId xmlns:p14="http://schemas.microsoft.com/office/powerpoint/2010/main" val="81646013"/>
              </p:ext>
            </p:extLst>
          </p:nvPr>
        </p:nvGraphicFramePr>
        <p:xfrm>
          <a:off x="2189602" y="4254239"/>
          <a:ext cx="1037696" cy="365760"/>
        </p:xfrm>
        <a:graphic>
          <a:graphicData uri="http://schemas.openxmlformats.org/drawingml/2006/table">
            <a:tbl>
              <a:tblPr firstRow="1" bandRow="1">
                <a:tableStyleId>{5C22544A-7EE6-4342-B048-85BDC9FD1C3A}</a:tableStyleId>
              </a:tblPr>
              <a:tblGrid>
                <a:gridCol w="259424">
                  <a:extLst>
                    <a:ext uri="{9D8B030D-6E8A-4147-A177-3AD203B41FA5}">
                      <a16:colId xmlns:a16="http://schemas.microsoft.com/office/drawing/2014/main" val="1221678528"/>
                    </a:ext>
                  </a:extLst>
                </a:gridCol>
                <a:gridCol w="259424">
                  <a:extLst>
                    <a:ext uri="{9D8B030D-6E8A-4147-A177-3AD203B41FA5}">
                      <a16:colId xmlns:a16="http://schemas.microsoft.com/office/drawing/2014/main" val="3895863462"/>
                    </a:ext>
                  </a:extLst>
                </a:gridCol>
                <a:gridCol w="259424">
                  <a:extLst>
                    <a:ext uri="{9D8B030D-6E8A-4147-A177-3AD203B41FA5}">
                      <a16:colId xmlns:a16="http://schemas.microsoft.com/office/drawing/2014/main" val="1919080871"/>
                    </a:ext>
                  </a:extLst>
                </a:gridCol>
                <a:gridCol w="259424">
                  <a:extLst>
                    <a:ext uri="{9D8B030D-6E8A-4147-A177-3AD203B41FA5}">
                      <a16:colId xmlns:a16="http://schemas.microsoft.com/office/drawing/2014/main" val="2715027186"/>
                    </a:ext>
                  </a:extLst>
                </a:gridCol>
              </a:tblGrid>
              <a:tr h="206188">
                <a:tc>
                  <a:txBody>
                    <a:bodyPr/>
                    <a:lstStyle/>
                    <a:p>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20139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47232822"/>
              </p:ext>
            </p:extLst>
          </p:nvPr>
        </p:nvGraphicFramePr>
        <p:xfrm>
          <a:off x="2180634" y="4693515"/>
          <a:ext cx="1037696" cy="365760"/>
        </p:xfrm>
        <a:graphic>
          <a:graphicData uri="http://schemas.openxmlformats.org/drawingml/2006/table">
            <a:tbl>
              <a:tblPr firstRow="1" bandRow="1">
                <a:tableStyleId>{5C22544A-7EE6-4342-B048-85BDC9FD1C3A}</a:tableStyleId>
              </a:tblPr>
              <a:tblGrid>
                <a:gridCol w="259424">
                  <a:extLst>
                    <a:ext uri="{9D8B030D-6E8A-4147-A177-3AD203B41FA5}">
                      <a16:colId xmlns:a16="http://schemas.microsoft.com/office/drawing/2014/main" val="1221678528"/>
                    </a:ext>
                  </a:extLst>
                </a:gridCol>
                <a:gridCol w="259424">
                  <a:extLst>
                    <a:ext uri="{9D8B030D-6E8A-4147-A177-3AD203B41FA5}">
                      <a16:colId xmlns:a16="http://schemas.microsoft.com/office/drawing/2014/main" val="3895863462"/>
                    </a:ext>
                  </a:extLst>
                </a:gridCol>
                <a:gridCol w="259424">
                  <a:extLst>
                    <a:ext uri="{9D8B030D-6E8A-4147-A177-3AD203B41FA5}">
                      <a16:colId xmlns:a16="http://schemas.microsoft.com/office/drawing/2014/main" val="1919080871"/>
                    </a:ext>
                  </a:extLst>
                </a:gridCol>
                <a:gridCol w="259424">
                  <a:extLst>
                    <a:ext uri="{9D8B030D-6E8A-4147-A177-3AD203B41FA5}">
                      <a16:colId xmlns:a16="http://schemas.microsoft.com/office/drawing/2014/main" val="2715027186"/>
                    </a:ext>
                  </a:extLst>
                </a:gridCol>
              </a:tblGrid>
              <a:tr h="206188">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201397"/>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64549279"/>
              </p:ext>
            </p:extLst>
          </p:nvPr>
        </p:nvGraphicFramePr>
        <p:xfrm>
          <a:off x="2180634" y="5141754"/>
          <a:ext cx="1037696" cy="365760"/>
        </p:xfrm>
        <a:graphic>
          <a:graphicData uri="http://schemas.openxmlformats.org/drawingml/2006/table">
            <a:tbl>
              <a:tblPr firstRow="1" bandRow="1">
                <a:tableStyleId>{5C22544A-7EE6-4342-B048-85BDC9FD1C3A}</a:tableStyleId>
              </a:tblPr>
              <a:tblGrid>
                <a:gridCol w="259424">
                  <a:extLst>
                    <a:ext uri="{9D8B030D-6E8A-4147-A177-3AD203B41FA5}">
                      <a16:colId xmlns:a16="http://schemas.microsoft.com/office/drawing/2014/main" val="1221678528"/>
                    </a:ext>
                  </a:extLst>
                </a:gridCol>
                <a:gridCol w="259424">
                  <a:extLst>
                    <a:ext uri="{9D8B030D-6E8A-4147-A177-3AD203B41FA5}">
                      <a16:colId xmlns:a16="http://schemas.microsoft.com/office/drawing/2014/main" val="3895863462"/>
                    </a:ext>
                  </a:extLst>
                </a:gridCol>
                <a:gridCol w="259424">
                  <a:extLst>
                    <a:ext uri="{9D8B030D-6E8A-4147-A177-3AD203B41FA5}">
                      <a16:colId xmlns:a16="http://schemas.microsoft.com/office/drawing/2014/main" val="1919080871"/>
                    </a:ext>
                  </a:extLst>
                </a:gridCol>
                <a:gridCol w="259424">
                  <a:extLst>
                    <a:ext uri="{9D8B030D-6E8A-4147-A177-3AD203B41FA5}">
                      <a16:colId xmlns:a16="http://schemas.microsoft.com/office/drawing/2014/main" val="2715027186"/>
                    </a:ext>
                  </a:extLst>
                </a:gridCol>
              </a:tblGrid>
              <a:tr h="206188">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201397"/>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80140312"/>
              </p:ext>
            </p:extLst>
          </p:nvPr>
        </p:nvGraphicFramePr>
        <p:xfrm>
          <a:off x="2189600" y="5572053"/>
          <a:ext cx="1037696" cy="365760"/>
        </p:xfrm>
        <a:graphic>
          <a:graphicData uri="http://schemas.openxmlformats.org/drawingml/2006/table">
            <a:tbl>
              <a:tblPr firstRow="1" bandRow="1">
                <a:tableStyleId>{5C22544A-7EE6-4342-B048-85BDC9FD1C3A}</a:tableStyleId>
              </a:tblPr>
              <a:tblGrid>
                <a:gridCol w="259424">
                  <a:extLst>
                    <a:ext uri="{9D8B030D-6E8A-4147-A177-3AD203B41FA5}">
                      <a16:colId xmlns:a16="http://schemas.microsoft.com/office/drawing/2014/main" val="1221678528"/>
                    </a:ext>
                  </a:extLst>
                </a:gridCol>
                <a:gridCol w="259424">
                  <a:extLst>
                    <a:ext uri="{9D8B030D-6E8A-4147-A177-3AD203B41FA5}">
                      <a16:colId xmlns:a16="http://schemas.microsoft.com/office/drawing/2014/main" val="3895863462"/>
                    </a:ext>
                  </a:extLst>
                </a:gridCol>
                <a:gridCol w="259424">
                  <a:extLst>
                    <a:ext uri="{9D8B030D-6E8A-4147-A177-3AD203B41FA5}">
                      <a16:colId xmlns:a16="http://schemas.microsoft.com/office/drawing/2014/main" val="1919080871"/>
                    </a:ext>
                  </a:extLst>
                </a:gridCol>
                <a:gridCol w="259424">
                  <a:extLst>
                    <a:ext uri="{9D8B030D-6E8A-4147-A177-3AD203B41FA5}">
                      <a16:colId xmlns:a16="http://schemas.microsoft.com/office/drawing/2014/main" val="2715027186"/>
                    </a:ext>
                  </a:extLst>
                </a:gridCol>
              </a:tblGrid>
              <a:tr h="206188">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34201397"/>
                  </a:ext>
                </a:extLst>
              </a:tr>
            </a:tbl>
          </a:graphicData>
        </a:graphic>
      </p:graphicFrame>
      <p:sp>
        <p:nvSpPr>
          <p:cNvPr id="18" name="TextBox 17"/>
          <p:cNvSpPr txBox="1"/>
          <p:nvPr/>
        </p:nvSpPr>
        <p:spPr>
          <a:xfrm>
            <a:off x="1665184" y="4250679"/>
            <a:ext cx="378771" cy="369332"/>
          </a:xfrm>
          <a:prstGeom prst="rect">
            <a:avLst/>
          </a:prstGeom>
          <a:noFill/>
        </p:spPr>
        <p:txBody>
          <a:bodyPr wrap="square" rtlCol="0">
            <a:spAutoFit/>
          </a:bodyPr>
          <a:lstStyle/>
          <a:p>
            <a:r>
              <a:rPr lang="en-US" dirty="0" smtClean="0">
                <a:solidFill>
                  <a:srgbClr val="C00000"/>
                </a:solidFill>
                <a:latin typeface="Avenir Book" panose="02000503020000020003"/>
              </a:rPr>
              <a:t>1</a:t>
            </a:r>
            <a:endParaRPr lang="en-US" dirty="0">
              <a:solidFill>
                <a:srgbClr val="C00000"/>
              </a:solidFill>
              <a:latin typeface="Avenir Book" panose="02000503020000020003"/>
            </a:endParaRPr>
          </a:p>
        </p:txBody>
      </p:sp>
      <p:sp>
        <p:nvSpPr>
          <p:cNvPr id="19" name="TextBox 18"/>
          <p:cNvSpPr txBox="1"/>
          <p:nvPr/>
        </p:nvSpPr>
        <p:spPr>
          <a:xfrm>
            <a:off x="1665183" y="4678796"/>
            <a:ext cx="378771" cy="369332"/>
          </a:xfrm>
          <a:prstGeom prst="rect">
            <a:avLst/>
          </a:prstGeom>
          <a:noFill/>
        </p:spPr>
        <p:txBody>
          <a:bodyPr wrap="square" rtlCol="0">
            <a:spAutoFit/>
          </a:bodyPr>
          <a:lstStyle/>
          <a:p>
            <a:r>
              <a:rPr lang="en-US" dirty="0">
                <a:solidFill>
                  <a:srgbClr val="C00000"/>
                </a:solidFill>
                <a:latin typeface="Avenir Book" panose="02000503020000020003"/>
              </a:rPr>
              <a:t>2</a:t>
            </a:r>
          </a:p>
        </p:txBody>
      </p:sp>
      <p:sp>
        <p:nvSpPr>
          <p:cNvPr id="20" name="TextBox 19"/>
          <p:cNvSpPr txBox="1"/>
          <p:nvPr/>
        </p:nvSpPr>
        <p:spPr>
          <a:xfrm>
            <a:off x="1656219" y="5129217"/>
            <a:ext cx="378771" cy="369332"/>
          </a:xfrm>
          <a:prstGeom prst="rect">
            <a:avLst/>
          </a:prstGeom>
          <a:noFill/>
        </p:spPr>
        <p:txBody>
          <a:bodyPr wrap="square" rtlCol="0">
            <a:spAutoFit/>
          </a:bodyPr>
          <a:lstStyle/>
          <a:p>
            <a:r>
              <a:rPr lang="en-US" dirty="0">
                <a:solidFill>
                  <a:srgbClr val="C00000"/>
                </a:solidFill>
                <a:latin typeface="Avenir Book" panose="02000503020000020003"/>
              </a:rPr>
              <a:t>3</a:t>
            </a:r>
          </a:p>
        </p:txBody>
      </p:sp>
      <p:sp>
        <p:nvSpPr>
          <p:cNvPr id="21" name="TextBox 20"/>
          <p:cNvSpPr txBox="1"/>
          <p:nvPr/>
        </p:nvSpPr>
        <p:spPr>
          <a:xfrm>
            <a:off x="1647254" y="5589824"/>
            <a:ext cx="378771" cy="369332"/>
          </a:xfrm>
          <a:prstGeom prst="rect">
            <a:avLst/>
          </a:prstGeom>
          <a:noFill/>
        </p:spPr>
        <p:txBody>
          <a:bodyPr wrap="square" rtlCol="0">
            <a:spAutoFit/>
          </a:bodyPr>
          <a:lstStyle/>
          <a:p>
            <a:r>
              <a:rPr lang="en-US" dirty="0">
                <a:solidFill>
                  <a:srgbClr val="C00000"/>
                </a:solidFill>
                <a:latin typeface="Avenir Book" panose="02000503020000020003"/>
              </a:rPr>
              <a:t>4</a:t>
            </a:r>
          </a:p>
        </p:txBody>
      </p:sp>
      <p:sp>
        <p:nvSpPr>
          <p:cNvPr id="22" name="Right Arrow 21"/>
          <p:cNvSpPr/>
          <p:nvPr/>
        </p:nvSpPr>
        <p:spPr>
          <a:xfrm>
            <a:off x="1939741" y="4375800"/>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Arrow 22"/>
          <p:cNvSpPr/>
          <p:nvPr/>
        </p:nvSpPr>
        <p:spPr>
          <a:xfrm>
            <a:off x="1939736" y="4779214"/>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a:off x="1948701" y="5227451"/>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a:off x="1948700" y="5666720"/>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3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8" grpId="0"/>
      <p:bldP spid="19" grpId="0"/>
      <p:bldP spid="20" grpId="0"/>
      <p:bldP spid="21" grpId="0"/>
      <p:bldP spid="22" grpId="0" animBg="1"/>
      <p:bldP spid="23"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25876"/>
            <a:ext cx="8229600" cy="4525963"/>
          </a:xfrm>
        </p:spPr>
        <p:txBody>
          <a:bodyPr>
            <a:normAutofit/>
          </a:bodyPr>
          <a:lstStyle/>
          <a:p>
            <a:pPr marL="0" indent="0">
              <a:buNone/>
            </a:pPr>
            <a:r>
              <a:rPr lang="en-US" dirty="0" smtClean="0"/>
              <a:t>   M1									L1</a:t>
            </a:r>
          </a:p>
          <a:p>
            <a:endParaRPr lang="en-US" dirty="0"/>
          </a:p>
          <a:p>
            <a:pPr marL="0" indent="0">
              <a:buNone/>
            </a:pPr>
            <a:endParaRPr lang="en-US" dirty="0" smtClean="0"/>
          </a:p>
          <a:p>
            <a:pPr marL="0" indent="0">
              <a:buNone/>
            </a:pPr>
            <a:r>
              <a:rPr lang="en-US" dirty="0" smtClean="0"/>
              <a:t>   M2									L2</a:t>
            </a:r>
          </a:p>
          <a:p>
            <a:endParaRPr lang="en-US" dirty="0"/>
          </a:p>
          <a:p>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9041FEBA-683F-B44C-A647-A4FB58DC8725}" type="slidenum">
              <a:rPr lang="en-US" smtClean="0"/>
              <a:t>29</a:t>
            </a:fld>
            <a:endParaRPr lang="en-US"/>
          </a:p>
        </p:txBody>
      </p:sp>
      <p:sp>
        <p:nvSpPr>
          <p:cNvPr id="5" name="Title 1"/>
          <p:cNvSpPr>
            <a:spLocks noGrp="1"/>
          </p:cNvSpPr>
          <p:nvPr>
            <p:ph type="title"/>
          </p:nvPr>
        </p:nvSpPr>
        <p:spPr>
          <a:xfrm>
            <a:off x="457200" y="740770"/>
            <a:ext cx="8229600" cy="676868"/>
          </a:xfrm>
        </p:spPr>
        <p:txBody>
          <a:bodyPr>
            <a:normAutofit fontScale="90000"/>
          </a:bodyPr>
          <a:lstStyle/>
          <a:p>
            <a:r>
              <a:rPr lang="en-US" dirty="0" smtClean="0"/>
              <a:t>Generator Matrix: 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05206263"/>
              </p:ext>
            </p:extLst>
          </p:nvPr>
        </p:nvGraphicFramePr>
        <p:xfrm>
          <a:off x="1515030" y="1999128"/>
          <a:ext cx="2734240" cy="1147482"/>
        </p:xfrm>
        <a:graphic>
          <a:graphicData uri="http://schemas.openxmlformats.org/drawingml/2006/table">
            <a:tbl>
              <a:tblPr firstRow="1" firstCol="1" bandRow="1">
                <a:effectLst/>
                <a:tableStyleId>{5C22544A-7EE6-4342-B048-85BDC9FD1C3A}</a:tableStyleId>
              </a:tblPr>
              <a:tblGrid>
                <a:gridCol w="170890">
                  <a:extLst>
                    <a:ext uri="{9D8B030D-6E8A-4147-A177-3AD203B41FA5}">
                      <a16:colId xmlns:a16="http://schemas.microsoft.com/office/drawing/2014/main" val="3591720940"/>
                    </a:ext>
                  </a:extLst>
                </a:gridCol>
                <a:gridCol w="170890">
                  <a:extLst>
                    <a:ext uri="{9D8B030D-6E8A-4147-A177-3AD203B41FA5}">
                      <a16:colId xmlns:a16="http://schemas.microsoft.com/office/drawing/2014/main" val="1932345324"/>
                    </a:ext>
                  </a:extLst>
                </a:gridCol>
                <a:gridCol w="170890">
                  <a:extLst>
                    <a:ext uri="{9D8B030D-6E8A-4147-A177-3AD203B41FA5}">
                      <a16:colId xmlns:a16="http://schemas.microsoft.com/office/drawing/2014/main" val="2988708752"/>
                    </a:ext>
                  </a:extLst>
                </a:gridCol>
                <a:gridCol w="170890">
                  <a:extLst>
                    <a:ext uri="{9D8B030D-6E8A-4147-A177-3AD203B41FA5}">
                      <a16:colId xmlns:a16="http://schemas.microsoft.com/office/drawing/2014/main" val="215671069"/>
                    </a:ext>
                  </a:extLst>
                </a:gridCol>
                <a:gridCol w="170890">
                  <a:extLst>
                    <a:ext uri="{9D8B030D-6E8A-4147-A177-3AD203B41FA5}">
                      <a16:colId xmlns:a16="http://schemas.microsoft.com/office/drawing/2014/main" val="4210715112"/>
                    </a:ext>
                  </a:extLst>
                </a:gridCol>
                <a:gridCol w="170890">
                  <a:extLst>
                    <a:ext uri="{9D8B030D-6E8A-4147-A177-3AD203B41FA5}">
                      <a16:colId xmlns:a16="http://schemas.microsoft.com/office/drawing/2014/main" val="4023290093"/>
                    </a:ext>
                  </a:extLst>
                </a:gridCol>
                <a:gridCol w="170890">
                  <a:extLst>
                    <a:ext uri="{9D8B030D-6E8A-4147-A177-3AD203B41FA5}">
                      <a16:colId xmlns:a16="http://schemas.microsoft.com/office/drawing/2014/main" val="3344611686"/>
                    </a:ext>
                  </a:extLst>
                </a:gridCol>
                <a:gridCol w="170890">
                  <a:extLst>
                    <a:ext uri="{9D8B030D-6E8A-4147-A177-3AD203B41FA5}">
                      <a16:colId xmlns:a16="http://schemas.microsoft.com/office/drawing/2014/main" val="4101770692"/>
                    </a:ext>
                  </a:extLst>
                </a:gridCol>
                <a:gridCol w="170890">
                  <a:extLst>
                    <a:ext uri="{9D8B030D-6E8A-4147-A177-3AD203B41FA5}">
                      <a16:colId xmlns:a16="http://schemas.microsoft.com/office/drawing/2014/main" val="665991067"/>
                    </a:ext>
                  </a:extLst>
                </a:gridCol>
                <a:gridCol w="170890">
                  <a:extLst>
                    <a:ext uri="{9D8B030D-6E8A-4147-A177-3AD203B41FA5}">
                      <a16:colId xmlns:a16="http://schemas.microsoft.com/office/drawing/2014/main" val="1231573989"/>
                    </a:ext>
                  </a:extLst>
                </a:gridCol>
                <a:gridCol w="170890">
                  <a:extLst>
                    <a:ext uri="{9D8B030D-6E8A-4147-A177-3AD203B41FA5}">
                      <a16:colId xmlns:a16="http://schemas.microsoft.com/office/drawing/2014/main" val="2296684639"/>
                    </a:ext>
                  </a:extLst>
                </a:gridCol>
                <a:gridCol w="170890">
                  <a:extLst>
                    <a:ext uri="{9D8B030D-6E8A-4147-A177-3AD203B41FA5}">
                      <a16:colId xmlns:a16="http://schemas.microsoft.com/office/drawing/2014/main" val="150413402"/>
                    </a:ext>
                  </a:extLst>
                </a:gridCol>
                <a:gridCol w="170890">
                  <a:extLst>
                    <a:ext uri="{9D8B030D-6E8A-4147-A177-3AD203B41FA5}">
                      <a16:colId xmlns:a16="http://schemas.microsoft.com/office/drawing/2014/main" val="2417808495"/>
                    </a:ext>
                  </a:extLst>
                </a:gridCol>
                <a:gridCol w="170890">
                  <a:extLst>
                    <a:ext uri="{9D8B030D-6E8A-4147-A177-3AD203B41FA5}">
                      <a16:colId xmlns:a16="http://schemas.microsoft.com/office/drawing/2014/main" val="2736110224"/>
                    </a:ext>
                  </a:extLst>
                </a:gridCol>
                <a:gridCol w="170890">
                  <a:extLst>
                    <a:ext uri="{9D8B030D-6E8A-4147-A177-3AD203B41FA5}">
                      <a16:colId xmlns:a16="http://schemas.microsoft.com/office/drawing/2014/main" val="872576570"/>
                    </a:ext>
                  </a:extLst>
                </a:gridCol>
                <a:gridCol w="170890">
                  <a:extLst>
                    <a:ext uri="{9D8B030D-6E8A-4147-A177-3AD203B41FA5}">
                      <a16:colId xmlns:a16="http://schemas.microsoft.com/office/drawing/2014/main" val="979897277"/>
                    </a:ext>
                  </a:extLst>
                </a:gridCol>
              </a:tblGrid>
              <a:tr h="268169">
                <a:tc>
                  <a:txBody>
                    <a:bodyPr/>
                    <a:lstStyle/>
                    <a:p>
                      <a:pPr marL="0" marR="0" algn="ctr">
                        <a:lnSpc>
                          <a:spcPct val="107000"/>
                        </a:lnSpc>
                        <a:spcBef>
                          <a:spcPts val="0"/>
                        </a:spcBef>
                        <a:spcAft>
                          <a:spcPts val="0"/>
                        </a:spcAft>
                      </a:pPr>
                      <a:r>
                        <a:rPr lang="en-US" sz="1100" b="1" dirty="0">
                          <a:solidFill>
                            <a:schemeClr val="tx1"/>
                          </a:solidFill>
                          <a:effectLst/>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80357">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8819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31076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0320078"/>
              </p:ext>
            </p:extLst>
          </p:nvPr>
        </p:nvGraphicFramePr>
        <p:xfrm>
          <a:off x="1515030" y="3406317"/>
          <a:ext cx="2734240" cy="1135252"/>
        </p:xfrm>
        <a:graphic>
          <a:graphicData uri="http://schemas.openxmlformats.org/drawingml/2006/table">
            <a:tbl>
              <a:tblPr firstRow="1" firstCol="1" bandRow="1">
                <a:effectLst/>
                <a:tableStyleId>{5C22544A-7EE6-4342-B048-85BDC9FD1C3A}</a:tableStyleId>
              </a:tblPr>
              <a:tblGrid>
                <a:gridCol w="170890">
                  <a:extLst>
                    <a:ext uri="{9D8B030D-6E8A-4147-A177-3AD203B41FA5}">
                      <a16:colId xmlns:a16="http://schemas.microsoft.com/office/drawing/2014/main" val="3591720940"/>
                    </a:ext>
                  </a:extLst>
                </a:gridCol>
                <a:gridCol w="170890">
                  <a:extLst>
                    <a:ext uri="{9D8B030D-6E8A-4147-A177-3AD203B41FA5}">
                      <a16:colId xmlns:a16="http://schemas.microsoft.com/office/drawing/2014/main" val="1932345324"/>
                    </a:ext>
                  </a:extLst>
                </a:gridCol>
                <a:gridCol w="170890">
                  <a:extLst>
                    <a:ext uri="{9D8B030D-6E8A-4147-A177-3AD203B41FA5}">
                      <a16:colId xmlns:a16="http://schemas.microsoft.com/office/drawing/2014/main" val="2988708752"/>
                    </a:ext>
                  </a:extLst>
                </a:gridCol>
                <a:gridCol w="170890">
                  <a:extLst>
                    <a:ext uri="{9D8B030D-6E8A-4147-A177-3AD203B41FA5}">
                      <a16:colId xmlns:a16="http://schemas.microsoft.com/office/drawing/2014/main" val="215671069"/>
                    </a:ext>
                  </a:extLst>
                </a:gridCol>
                <a:gridCol w="170890">
                  <a:extLst>
                    <a:ext uri="{9D8B030D-6E8A-4147-A177-3AD203B41FA5}">
                      <a16:colId xmlns:a16="http://schemas.microsoft.com/office/drawing/2014/main" val="4210715112"/>
                    </a:ext>
                  </a:extLst>
                </a:gridCol>
                <a:gridCol w="170890">
                  <a:extLst>
                    <a:ext uri="{9D8B030D-6E8A-4147-A177-3AD203B41FA5}">
                      <a16:colId xmlns:a16="http://schemas.microsoft.com/office/drawing/2014/main" val="4023290093"/>
                    </a:ext>
                  </a:extLst>
                </a:gridCol>
                <a:gridCol w="170890">
                  <a:extLst>
                    <a:ext uri="{9D8B030D-6E8A-4147-A177-3AD203B41FA5}">
                      <a16:colId xmlns:a16="http://schemas.microsoft.com/office/drawing/2014/main" val="3344611686"/>
                    </a:ext>
                  </a:extLst>
                </a:gridCol>
                <a:gridCol w="170890">
                  <a:extLst>
                    <a:ext uri="{9D8B030D-6E8A-4147-A177-3AD203B41FA5}">
                      <a16:colId xmlns:a16="http://schemas.microsoft.com/office/drawing/2014/main" val="4101770692"/>
                    </a:ext>
                  </a:extLst>
                </a:gridCol>
                <a:gridCol w="170890">
                  <a:extLst>
                    <a:ext uri="{9D8B030D-6E8A-4147-A177-3AD203B41FA5}">
                      <a16:colId xmlns:a16="http://schemas.microsoft.com/office/drawing/2014/main" val="665991067"/>
                    </a:ext>
                  </a:extLst>
                </a:gridCol>
                <a:gridCol w="170890">
                  <a:extLst>
                    <a:ext uri="{9D8B030D-6E8A-4147-A177-3AD203B41FA5}">
                      <a16:colId xmlns:a16="http://schemas.microsoft.com/office/drawing/2014/main" val="1231573989"/>
                    </a:ext>
                  </a:extLst>
                </a:gridCol>
                <a:gridCol w="170890">
                  <a:extLst>
                    <a:ext uri="{9D8B030D-6E8A-4147-A177-3AD203B41FA5}">
                      <a16:colId xmlns:a16="http://schemas.microsoft.com/office/drawing/2014/main" val="2296684639"/>
                    </a:ext>
                  </a:extLst>
                </a:gridCol>
                <a:gridCol w="170890">
                  <a:extLst>
                    <a:ext uri="{9D8B030D-6E8A-4147-A177-3AD203B41FA5}">
                      <a16:colId xmlns:a16="http://schemas.microsoft.com/office/drawing/2014/main" val="150413402"/>
                    </a:ext>
                  </a:extLst>
                </a:gridCol>
                <a:gridCol w="170890">
                  <a:extLst>
                    <a:ext uri="{9D8B030D-6E8A-4147-A177-3AD203B41FA5}">
                      <a16:colId xmlns:a16="http://schemas.microsoft.com/office/drawing/2014/main" val="2417808495"/>
                    </a:ext>
                  </a:extLst>
                </a:gridCol>
                <a:gridCol w="170890">
                  <a:extLst>
                    <a:ext uri="{9D8B030D-6E8A-4147-A177-3AD203B41FA5}">
                      <a16:colId xmlns:a16="http://schemas.microsoft.com/office/drawing/2014/main" val="2736110224"/>
                    </a:ext>
                  </a:extLst>
                </a:gridCol>
                <a:gridCol w="170890">
                  <a:extLst>
                    <a:ext uri="{9D8B030D-6E8A-4147-A177-3AD203B41FA5}">
                      <a16:colId xmlns:a16="http://schemas.microsoft.com/office/drawing/2014/main" val="872576570"/>
                    </a:ext>
                  </a:extLst>
                </a:gridCol>
                <a:gridCol w="170890">
                  <a:extLst>
                    <a:ext uri="{9D8B030D-6E8A-4147-A177-3AD203B41FA5}">
                      <a16:colId xmlns:a16="http://schemas.microsoft.com/office/drawing/2014/main" val="979897277"/>
                    </a:ext>
                  </a:extLst>
                </a:gridCol>
              </a:tblGrid>
              <a:tr h="265311">
                <a:tc>
                  <a:txBody>
                    <a:bodyPr/>
                    <a:lstStyle/>
                    <a:p>
                      <a:pPr marL="0" marR="0" algn="ctr">
                        <a:lnSpc>
                          <a:spcPct val="107000"/>
                        </a:lnSpc>
                        <a:spcBef>
                          <a:spcPts val="0"/>
                        </a:spcBef>
                        <a:spcAft>
                          <a:spcPts val="0"/>
                        </a:spcAft>
                      </a:pPr>
                      <a:r>
                        <a:rPr lang="en-US" sz="1100" b="1" dirty="0">
                          <a:solidFill>
                            <a:schemeClr val="tx1"/>
                          </a:solidFill>
                          <a:effectLst/>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77369">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8512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307448">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8965203"/>
              </p:ext>
            </p:extLst>
          </p:nvPr>
        </p:nvGraphicFramePr>
        <p:xfrm>
          <a:off x="5755335" y="2003021"/>
          <a:ext cx="2734240" cy="1192246"/>
        </p:xfrm>
        <a:graphic>
          <a:graphicData uri="http://schemas.openxmlformats.org/drawingml/2006/table">
            <a:tbl>
              <a:tblPr firstRow="1" firstCol="1" bandRow="1">
                <a:effectLst/>
                <a:tableStyleId>{5C22544A-7EE6-4342-B048-85BDC9FD1C3A}</a:tableStyleId>
              </a:tblPr>
              <a:tblGrid>
                <a:gridCol w="170890">
                  <a:extLst>
                    <a:ext uri="{9D8B030D-6E8A-4147-A177-3AD203B41FA5}">
                      <a16:colId xmlns:a16="http://schemas.microsoft.com/office/drawing/2014/main" val="3591720940"/>
                    </a:ext>
                  </a:extLst>
                </a:gridCol>
                <a:gridCol w="170890">
                  <a:extLst>
                    <a:ext uri="{9D8B030D-6E8A-4147-A177-3AD203B41FA5}">
                      <a16:colId xmlns:a16="http://schemas.microsoft.com/office/drawing/2014/main" val="1932345324"/>
                    </a:ext>
                  </a:extLst>
                </a:gridCol>
                <a:gridCol w="170890">
                  <a:extLst>
                    <a:ext uri="{9D8B030D-6E8A-4147-A177-3AD203B41FA5}">
                      <a16:colId xmlns:a16="http://schemas.microsoft.com/office/drawing/2014/main" val="2988708752"/>
                    </a:ext>
                  </a:extLst>
                </a:gridCol>
                <a:gridCol w="170890">
                  <a:extLst>
                    <a:ext uri="{9D8B030D-6E8A-4147-A177-3AD203B41FA5}">
                      <a16:colId xmlns:a16="http://schemas.microsoft.com/office/drawing/2014/main" val="215671069"/>
                    </a:ext>
                  </a:extLst>
                </a:gridCol>
                <a:gridCol w="170890">
                  <a:extLst>
                    <a:ext uri="{9D8B030D-6E8A-4147-A177-3AD203B41FA5}">
                      <a16:colId xmlns:a16="http://schemas.microsoft.com/office/drawing/2014/main" val="4210715112"/>
                    </a:ext>
                  </a:extLst>
                </a:gridCol>
                <a:gridCol w="170890">
                  <a:extLst>
                    <a:ext uri="{9D8B030D-6E8A-4147-A177-3AD203B41FA5}">
                      <a16:colId xmlns:a16="http://schemas.microsoft.com/office/drawing/2014/main" val="4023290093"/>
                    </a:ext>
                  </a:extLst>
                </a:gridCol>
                <a:gridCol w="170890">
                  <a:extLst>
                    <a:ext uri="{9D8B030D-6E8A-4147-A177-3AD203B41FA5}">
                      <a16:colId xmlns:a16="http://schemas.microsoft.com/office/drawing/2014/main" val="3344611686"/>
                    </a:ext>
                  </a:extLst>
                </a:gridCol>
                <a:gridCol w="170890">
                  <a:extLst>
                    <a:ext uri="{9D8B030D-6E8A-4147-A177-3AD203B41FA5}">
                      <a16:colId xmlns:a16="http://schemas.microsoft.com/office/drawing/2014/main" val="4101770692"/>
                    </a:ext>
                  </a:extLst>
                </a:gridCol>
                <a:gridCol w="170890">
                  <a:extLst>
                    <a:ext uri="{9D8B030D-6E8A-4147-A177-3AD203B41FA5}">
                      <a16:colId xmlns:a16="http://schemas.microsoft.com/office/drawing/2014/main" val="665991067"/>
                    </a:ext>
                  </a:extLst>
                </a:gridCol>
                <a:gridCol w="170890">
                  <a:extLst>
                    <a:ext uri="{9D8B030D-6E8A-4147-A177-3AD203B41FA5}">
                      <a16:colId xmlns:a16="http://schemas.microsoft.com/office/drawing/2014/main" val="1231573989"/>
                    </a:ext>
                  </a:extLst>
                </a:gridCol>
                <a:gridCol w="170890">
                  <a:extLst>
                    <a:ext uri="{9D8B030D-6E8A-4147-A177-3AD203B41FA5}">
                      <a16:colId xmlns:a16="http://schemas.microsoft.com/office/drawing/2014/main" val="2296684639"/>
                    </a:ext>
                  </a:extLst>
                </a:gridCol>
                <a:gridCol w="170890">
                  <a:extLst>
                    <a:ext uri="{9D8B030D-6E8A-4147-A177-3AD203B41FA5}">
                      <a16:colId xmlns:a16="http://schemas.microsoft.com/office/drawing/2014/main" val="150413402"/>
                    </a:ext>
                  </a:extLst>
                </a:gridCol>
                <a:gridCol w="170890">
                  <a:extLst>
                    <a:ext uri="{9D8B030D-6E8A-4147-A177-3AD203B41FA5}">
                      <a16:colId xmlns:a16="http://schemas.microsoft.com/office/drawing/2014/main" val="2417808495"/>
                    </a:ext>
                  </a:extLst>
                </a:gridCol>
                <a:gridCol w="170890">
                  <a:extLst>
                    <a:ext uri="{9D8B030D-6E8A-4147-A177-3AD203B41FA5}">
                      <a16:colId xmlns:a16="http://schemas.microsoft.com/office/drawing/2014/main" val="2736110224"/>
                    </a:ext>
                  </a:extLst>
                </a:gridCol>
                <a:gridCol w="170890">
                  <a:extLst>
                    <a:ext uri="{9D8B030D-6E8A-4147-A177-3AD203B41FA5}">
                      <a16:colId xmlns:a16="http://schemas.microsoft.com/office/drawing/2014/main" val="872576570"/>
                    </a:ext>
                  </a:extLst>
                </a:gridCol>
                <a:gridCol w="170890">
                  <a:extLst>
                    <a:ext uri="{9D8B030D-6E8A-4147-A177-3AD203B41FA5}">
                      <a16:colId xmlns:a16="http://schemas.microsoft.com/office/drawing/2014/main" val="979897277"/>
                    </a:ext>
                  </a:extLst>
                </a:gridCol>
              </a:tblGrid>
              <a:tr h="278631">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9129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99439">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32288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66930082"/>
              </p:ext>
            </p:extLst>
          </p:nvPr>
        </p:nvGraphicFramePr>
        <p:xfrm>
          <a:off x="5755335" y="3431029"/>
          <a:ext cx="2734240" cy="1192246"/>
        </p:xfrm>
        <a:graphic>
          <a:graphicData uri="http://schemas.openxmlformats.org/drawingml/2006/table">
            <a:tbl>
              <a:tblPr firstRow="1" firstCol="1" bandRow="1">
                <a:effectLst/>
                <a:tableStyleId>{5C22544A-7EE6-4342-B048-85BDC9FD1C3A}</a:tableStyleId>
              </a:tblPr>
              <a:tblGrid>
                <a:gridCol w="170890">
                  <a:extLst>
                    <a:ext uri="{9D8B030D-6E8A-4147-A177-3AD203B41FA5}">
                      <a16:colId xmlns:a16="http://schemas.microsoft.com/office/drawing/2014/main" val="3591720940"/>
                    </a:ext>
                  </a:extLst>
                </a:gridCol>
                <a:gridCol w="170890">
                  <a:extLst>
                    <a:ext uri="{9D8B030D-6E8A-4147-A177-3AD203B41FA5}">
                      <a16:colId xmlns:a16="http://schemas.microsoft.com/office/drawing/2014/main" val="1932345324"/>
                    </a:ext>
                  </a:extLst>
                </a:gridCol>
                <a:gridCol w="170890">
                  <a:extLst>
                    <a:ext uri="{9D8B030D-6E8A-4147-A177-3AD203B41FA5}">
                      <a16:colId xmlns:a16="http://schemas.microsoft.com/office/drawing/2014/main" val="2988708752"/>
                    </a:ext>
                  </a:extLst>
                </a:gridCol>
                <a:gridCol w="170890">
                  <a:extLst>
                    <a:ext uri="{9D8B030D-6E8A-4147-A177-3AD203B41FA5}">
                      <a16:colId xmlns:a16="http://schemas.microsoft.com/office/drawing/2014/main" val="215671069"/>
                    </a:ext>
                  </a:extLst>
                </a:gridCol>
                <a:gridCol w="170890">
                  <a:extLst>
                    <a:ext uri="{9D8B030D-6E8A-4147-A177-3AD203B41FA5}">
                      <a16:colId xmlns:a16="http://schemas.microsoft.com/office/drawing/2014/main" val="4210715112"/>
                    </a:ext>
                  </a:extLst>
                </a:gridCol>
                <a:gridCol w="170890">
                  <a:extLst>
                    <a:ext uri="{9D8B030D-6E8A-4147-A177-3AD203B41FA5}">
                      <a16:colId xmlns:a16="http://schemas.microsoft.com/office/drawing/2014/main" val="4023290093"/>
                    </a:ext>
                  </a:extLst>
                </a:gridCol>
                <a:gridCol w="170890">
                  <a:extLst>
                    <a:ext uri="{9D8B030D-6E8A-4147-A177-3AD203B41FA5}">
                      <a16:colId xmlns:a16="http://schemas.microsoft.com/office/drawing/2014/main" val="3344611686"/>
                    </a:ext>
                  </a:extLst>
                </a:gridCol>
                <a:gridCol w="170890">
                  <a:extLst>
                    <a:ext uri="{9D8B030D-6E8A-4147-A177-3AD203B41FA5}">
                      <a16:colId xmlns:a16="http://schemas.microsoft.com/office/drawing/2014/main" val="4101770692"/>
                    </a:ext>
                  </a:extLst>
                </a:gridCol>
                <a:gridCol w="170890">
                  <a:extLst>
                    <a:ext uri="{9D8B030D-6E8A-4147-A177-3AD203B41FA5}">
                      <a16:colId xmlns:a16="http://schemas.microsoft.com/office/drawing/2014/main" val="665991067"/>
                    </a:ext>
                  </a:extLst>
                </a:gridCol>
                <a:gridCol w="170890">
                  <a:extLst>
                    <a:ext uri="{9D8B030D-6E8A-4147-A177-3AD203B41FA5}">
                      <a16:colId xmlns:a16="http://schemas.microsoft.com/office/drawing/2014/main" val="1231573989"/>
                    </a:ext>
                  </a:extLst>
                </a:gridCol>
                <a:gridCol w="170890">
                  <a:extLst>
                    <a:ext uri="{9D8B030D-6E8A-4147-A177-3AD203B41FA5}">
                      <a16:colId xmlns:a16="http://schemas.microsoft.com/office/drawing/2014/main" val="2296684639"/>
                    </a:ext>
                  </a:extLst>
                </a:gridCol>
                <a:gridCol w="170890">
                  <a:extLst>
                    <a:ext uri="{9D8B030D-6E8A-4147-A177-3AD203B41FA5}">
                      <a16:colId xmlns:a16="http://schemas.microsoft.com/office/drawing/2014/main" val="150413402"/>
                    </a:ext>
                  </a:extLst>
                </a:gridCol>
                <a:gridCol w="170890">
                  <a:extLst>
                    <a:ext uri="{9D8B030D-6E8A-4147-A177-3AD203B41FA5}">
                      <a16:colId xmlns:a16="http://schemas.microsoft.com/office/drawing/2014/main" val="2417808495"/>
                    </a:ext>
                  </a:extLst>
                </a:gridCol>
                <a:gridCol w="170890">
                  <a:extLst>
                    <a:ext uri="{9D8B030D-6E8A-4147-A177-3AD203B41FA5}">
                      <a16:colId xmlns:a16="http://schemas.microsoft.com/office/drawing/2014/main" val="2736110224"/>
                    </a:ext>
                  </a:extLst>
                </a:gridCol>
                <a:gridCol w="170890">
                  <a:extLst>
                    <a:ext uri="{9D8B030D-6E8A-4147-A177-3AD203B41FA5}">
                      <a16:colId xmlns:a16="http://schemas.microsoft.com/office/drawing/2014/main" val="872576570"/>
                    </a:ext>
                  </a:extLst>
                </a:gridCol>
                <a:gridCol w="170890">
                  <a:extLst>
                    <a:ext uri="{9D8B030D-6E8A-4147-A177-3AD203B41FA5}">
                      <a16:colId xmlns:a16="http://schemas.microsoft.com/office/drawing/2014/main" val="979897277"/>
                    </a:ext>
                  </a:extLst>
                </a:gridCol>
              </a:tblGrid>
              <a:tr h="278631">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9129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99439">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924581362"/>
                  </a:ext>
                </a:extLst>
              </a:tr>
              <a:tr h="32288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Tree>
    <p:extLst>
      <p:ext uri="{BB962C8B-B14F-4D97-AF65-F5344CB8AC3E}">
        <p14:creationId xmlns:p14="http://schemas.microsoft.com/office/powerpoint/2010/main" val="428976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Prediction: 2019</a:t>
            </a: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3</a:t>
            </a:fld>
            <a:endParaRPr lang="en-US"/>
          </a:p>
        </p:txBody>
      </p:sp>
      <p:sp>
        <p:nvSpPr>
          <p:cNvPr id="5" name="TextBox 4"/>
          <p:cNvSpPr txBox="1"/>
          <p:nvPr/>
        </p:nvSpPr>
        <p:spPr>
          <a:xfrm>
            <a:off x="1497106" y="6633591"/>
            <a:ext cx="5827059" cy="215444"/>
          </a:xfrm>
          <a:prstGeom prst="rect">
            <a:avLst/>
          </a:prstGeom>
          <a:noFill/>
        </p:spPr>
        <p:txBody>
          <a:bodyPr wrap="square" rtlCol="0">
            <a:spAutoFit/>
          </a:bodyPr>
          <a:lstStyle/>
          <a:p>
            <a:r>
              <a:rPr lang="en-US" sz="800" dirty="0">
                <a:latin typeface="Avenir Book" panose="02000503020000020003"/>
              </a:rPr>
              <a:t>https://www.technologyreview.com/s/613596/how-a-quantum-computer-could-break-2048-bit-rsa-encryption-in-8-hours/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98" t="290" r="4612" b="3030"/>
          <a:stretch/>
        </p:blipFill>
        <p:spPr>
          <a:xfrm>
            <a:off x="1228164" y="1622612"/>
            <a:ext cx="6490447" cy="4576764"/>
          </a:xfrm>
          <a:prstGeom prst="rect">
            <a:avLst/>
          </a:prstGeom>
        </p:spPr>
      </p:pic>
      <p:cxnSp>
        <p:nvCxnSpPr>
          <p:cNvPr id="8" name="Straight Connector 7"/>
          <p:cNvCxnSpPr/>
          <p:nvPr/>
        </p:nvCxnSpPr>
        <p:spPr>
          <a:xfrm>
            <a:off x="4283612" y="3325630"/>
            <a:ext cx="2000646"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43841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41FEBA-683F-B44C-A647-A4FB58DC8725}" type="slidenum">
              <a:rPr lang="en-US" smtClean="0"/>
              <a:t>30</a:t>
            </a:fld>
            <a:endParaRPr lang="en-US"/>
          </a:p>
        </p:txBody>
      </p:sp>
      <p:sp>
        <p:nvSpPr>
          <p:cNvPr id="5" name="Title 1"/>
          <p:cNvSpPr>
            <a:spLocks noGrp="1"/>
          </p:cNvSpPr>
          <p:nvPr>
            <p:ph type="title"/>
          </p:nvPr>
        </p:nvSpPr>
        <p:spPr>
          <a:xfrm>
            <a:off x="457200" y="740770"/>
            <a:ext cx="8229600" cy="676868"/>
          </a:xfrm>
        </p:spPr>
        <p:txBody>
          <a:bodyPr>
            <a:normAutofit fontScale="90000"/>
          </a:bodyPr>
          <a:lstStyle/>
          <a:p>
            <a:r>
              <a:rPr lang="en-US" dirty="0" smtClean="0"/>
              <a:t>Generator Matrix: 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60354584"/>
              </p:ext>
            </p:extLst>
          </p:nvPr>
        </p:nvGraphicFramePr>
        <p:xfrm>
          <a:off x="1873630" y="1999128"/>
          <a:ext cx="2600960" cy="887507"/>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gridCol w="162560">
                  <a:extLst>
                    <a:ext uri="{9D8B030D-6E8A-4147-A177-3AD203B41FA5}">
                      <a16:colId xmlns:a16="http://schemas.microsoft.com/office/drawing/2014/main" val="4210715112"/>
                    </a:ext>
                  </a:extLst>
                </a:gridCol>
                <a:gridCol w="162560">
                  <a:extLst>
                    <a:ext uri="{9D8B030D-6E8A-4147-A177-3AD203B41FA5}">
                      <a16:colId xmlns:a16="http://schemas.microsoft.com/office/drawing/2014/main" val="4023290093"/>
                    </a:ext>
                  </a:extLst>
                </a:gridCol>
                <a:gridCol w="162560">
                  <a:extLst>
                    <a:ext uri="{9D8B030D-6E8A-4147-A177-3AD203B41FA5}">
                      <a16:colId xmlns:a16="http://schemas.microsoft.com/office/drawing/2014/main" val="3344611686"/>
                    </a:ext>
                  </a:extLst>
                </a:gridCol>
                <a:gridCol w="162560">
                  <a:extLst>
                    <a:ext uri="{9D8B030D-6E8A-4147-A177-3AD203B41FA5}">
                      <a16:colId xmlns:a16="http://schemas.microsoft.com/office/drawing/2014/main" val="4101770692"/>
                    </a:ext>
                  </a:extLst>
                </a:gridCol>
                <a:gridCol w="162560">
                  <a:extLst>
                    <a:ext uri="{9D8B030D-6E8A-4147-A177-3AD203B41FA5}">
                      <a16:colId xmlns:a16="http://schemas.microsoft.com/office/drawing/2014/main" val="665991067"/>
                    </a:ext>
                  </a:extLst>
                </a:gridCol>
                <a:gridCol w="162560">
                  <a:extLst>
                    <a:ext uri="{9D8B030D-6E8A-4147-A177-3AD203B41FA5}">
                      <a16:colId xmlns:a16="http://schemas.microsoft.com/office/drawing/2014/main" val="1231573989"/>
                    </a:ext>
                  </a:extLst>
                </a:gridCol>
                <a:gridCol w="162560">
                  <a:extLst>
                    <a:ext uri="{9D8B030D-6E8A-4147-A177-3AD203B41FA5}">
                      <a16:colId xmlns:a16="http://schemas.microsoft.com/office/drawing/2014/main" val="2296684639"/>
                    </a:ext>
                  </a:extLst>
                </a:gridCol>
                <a:gridCol w="162560">
                  <a:extLst>
                    <a:ext uri="{9D8B030D-6E8A-4147-A177-3AD203B41FA5}">
                      <a16:colId xmlns:a16="http://schemas.microsoft.com/office/drawing/2014/main" val="150413402"/>
                    </a:ext>
                  </a:extLst>
                </a:gridCol>
                <a:gridCol w="162560">
                  <a:extLst>
                    <a:ext uri="{9D8B030D-6E8A-4147-A177-3AD203B41FA5}">
                      <a16:colId xmlns:a16="http://schemas.microsoft.com/office/drawing/2014/main" val="2417808495"/>
                    </a:ext>
                  </a:extLst>
                </a:gridCol>
                <a:gridCol w="162560">
                  <a:extLst>
                    <a:ext uri="{9D8B030D-6E8A-4147-A177-3AD203B41FA5}">
                      <a16:colId xmlns:a16="http://schemas.microsoft.com/office/drawing/2014/main" val="2736110224"/>
                    </a:ext>
                  </a:extLst>
                </a:gridCol>
                <a:gridCol w="162560">
                  <a:extLst>
                    <a:ext uri="{9D8B030D-6E8A-4147-A177-3AD203B41FA5}">
                      <a16:colId xmlns:a16="http://schemas.microsoft.com/office/drawing/2014/main" val="872576570"/>
                    </a:ext>
                  </a:extLst>
                </a:gridCol>
                <a:gridCol w="162560">
                  <a:extLst>
                    <a:ext uri="{9D8B030D-6E8A-4147-A177-3AD203B41FA5}">
                      <a16:colId xmlns:a16="http://schemas.microsoft.com/office/drawing/2014/main" val="979897277"/>
                    </a:ext>
                  </a:extLst>
                </a:gridCol>
              </a:tblGrid>
              <a:tr h="207412">
                <a:tc>
                  <a:txBody>
                    <a:bodyPr/>
                    <a:lstStyle/>
                    <a:p>
                      <a:pPr marL="0" marR="0" algn="ctr">
                        <a:lnSpc>
                          <a:spcPct val="107000"/>
                        </a:lnSpc>
                        <a:spcBef>
                          <a:spcPts val="0"/>
                        </a:spcBef>
                        <a:spcAft>
                          <a:spcPts val="0"/>
                        </a:spcAft>
                      </a:pPr>
                      <a:r>
                        <a:rPr lang="en-US" sz="1100" b="1" dirty="0">
                          <a:solidFill>
                            <a:schemeClr val="tx1"/>
                          </a:solidFill>
                          <a:effectLst/>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16839">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2290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4035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25983740"/>
              </p:ext>
            </p:extLst>
          </p:nvPr>
        </p:nvGraphicFramePr>
        <p:xfrm>
          <a:off x="1873630" y="2913252"/>
          <a:ext cx="2600960" cy="905712"/>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gridCol w="162560">
                  <a:extLst>
                    <a:ext uri="{9D8B030D-6E8A-4147-A177-3AD203B41FA5}">
                      <a16:colId xmlns:a16="http://schemas.microsoft.com/office/drawing/2014/main" val="4210715112"/>
                    </a:ext>
                  </a:extLst>
                </a:gridCol>
                <a:gridCol w="162560">
                  <a:extLst>
                    <a:ext uri="{9D8B030D-6E8A-4147-A177-3AD203B41FA5}">
                      <a16:colId xmlns:a16="http://schemas.microsoft.com/office/drawing/2014/main" val="4023290093"/>
                    </a:ext>
                  </a:extLst>
                </a:gridCol>
                <a:gridCol w="162560">
                  <a:extLst>
                    <a:ext uri="{9D8B030D-6E8A-4147-A177-3AD203B41FA5}">
                      <a16:colId xmlns:a16="http://schemas.microsoft.com/office/drawing/2014/main" val="3344611686"/>
                    </a:ext>
                  </a:extLst>
                </a:gridCol>
                <a:gridCol w="162560">
                  <a:extLst>
                    <a:ext uri="{9D8B030D-6E8A-4147-A177-3AD203B41FA5}">
                      <a16:colId xmlns:a16="http://schemas.microsoft.com/office/drawing/2014/main" val="4101770692"/>
                    </a:ext>
                  </a:extLst>
                </a:gridCol>
                <a:gridCol w="162560">
                  <a:extLst>
                    <a:ext uri="{9D8B030D-6E8A-4147-A177-3AD203B41FA5}">
                      <a16:colId xmlns:a16="http://schemas.microsoft.com/office/drawing/2014/main" val="665991067"/>
                    </a:ext>
                  </a:extLst>
                </a:gridCol>
                <a:gridCol w="162560">
                  <a:extLst>
                    <a:ext uri="{9D8B030D-6E8A-4147-A177-3AD203B41FA5}">
                      <a16:colId xmlns:a16="http://schemas.microsoft.com/office/drawing/2014/main" val="1231573989"/>
                    </a:ext>
                  </a:extLst>
                </a:gridCol>
                <a:gridCol w="162560">
                  <a:extLst>
                    <a:ext uri="{9D8B030D-6E8A-4147-A177-3AD203B41FA5}">
                      <a16:colId xmlns:a16="http://schemas.microsoft.com/office/drawing/2014/main" val="2296684639"/>
                    </a:ext>
                  </a:extLst>
                </a:gridCol>
                <a:gridCol w="162560">
                  <a:extLst>
                    <a:ext uri="{9D8B030D-6E8A-4147-A177-3AD203B41FA5}">
                      <a16:colId xmlns:a16="http://schemas.microsoft.com/office/drawing/2014/main" val="150413402"/>
                    </a:ext>
                  </a:extLst>
                </a:gridCol>
                <a:gridCol w="162560">
                  <a:extLst>
                    <a:ext uri="{9D8B030D-6E8A-4147-A177-3AD203B41FA5}">
                      <a16:colId xmlns:a16="http://schemas.microsoft.com/office/drawing/2014/main" val="2417808495"/>
                    </a:ext>
                  </a:extLst>
                </a:gridCol>
                <a:gridCol w="162560">
                  <a:extLst>
                    <a:ext uri="{9D8B030D-6E8A-4147-A177-3AD203B41FA5}">
                      <a16:colId xmlns:a16="http://schemas.microsoft.com/office/drawing/2014/main" val="2736110224"/>
                    </a:ext>
                  </a:extLst>
                </a:gridCol>
                <a:gridCol w="162560">
                  <a:extLst>
                    <a:ext uri="{9D8B030D-6E8A-4147-A177-3AD203B41FA5}">
                      <a16:colId xmlns:a16="http://schemas.microsoft.com/office/drawing/2014/main" val="872576570"/>
                    </a:ext>
                  </a:extLst>
                </a:gridCol>
                <a:gridCol w="162560">
                  <a:extLst>
                    <a:ext uri="{9D8B030D-6E8A-4147-A177-3AD203B41FA5}">
                      <a16:colId xmlns:a16="http://schemas.microsoft.com/office/drawing/2014/main" val="979897277"/>
                    </a:ext>
                  </a:extLst>
                </a:gridCol>
              </a:tblGrid>
              <a:tr h="211667">
                <a:tc>
                  <a:txBody>
                    <a:bodyPr/>
                    <a:lstStyle/>
                    <a:p>
                      <a:pPr marL="0" marR="0" algn="ctr">
                        <a:lnSpc>
                          <a:spcPct val="107000"/>
                        </a:lnSpc>
                        <a:spcBef>
                          <a:spcPts val="0"/>
                        </a:spcBef>
                        <a:spcAft>
                          <a:spcPts val="0"/>
                        </a:spcAft>
                      </a:pPr>
                      <a:r>
                        <a:rPr lang="en-US" sz="1100" b="1" dirty="0">
                          <a:solidFill>
                            <a:schemeClr val="tx1"/>
                          </a:solidFill>
                          <a:effectLst/>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21287">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2747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4528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33254971"/>
              </p:ext>
            </p:extLst>
          </p:nvPr>
        </p:nvGraphicFramePr>
        <p:xfrm>
          <a:off x="1873630" y="3849745"/>
          <a:ext cx="2600960" cy="901546"/>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gridCol w="162560">
                  <a:extLst>
                    <a:ext uri="{9D8B030D-6E8A-4147-A177-3AD203B41FA5}">
                      <a16:colId xmlns:a16="http://schemas.microsoft.com/office/drawing/2014/main" val="4210715112"/>
                    </a:ext>
                  </a:extLst>
                </a:gridCol>
                <a:gridCol w="162560">
                  <a:extLst>
                    <a:ext uri="{9D8B030D-6E8A-4147-A177-3AD203B41FA5}">
                      <a16:colId xmlns:a16="http://schemas.microsoft.com/office/drawing/2014/main" val="4023290093"/>
                    </a:ext>
                  </a:extLst>
                </a:gridCol>
                <a:gridCol w="162560">
                  <a:extLst>
                    <a:ext uri="{9D8B030D-6E8A-4147-A177-3AD203B41FA5}">
                      <a16:colId xmlns:a16="http://schemas.microsoft.com/office/drawing/2014/main" val="3344611686"/>
                    </a:ext>
                  </a:extLst>
                </a:gridCol>
                <a:gridCol w="162560">
                  <a:extLst>
                    <a:ext uri="{9D8B030D-6E8A-4147-A177-3AD203B41FA5}">
                      <a16:colId xmlns:a16="http://schemas.microsoft.com/office/drawing/2014/main" val="4101770692"/>
                    </a:ext>
                  </a:extLst>
                </a:gridCol>
                <a:gridCol w="162560">
                  <a:extLst>
                    <a:ext uri="{9D8B030D-6E8A-4147-A177-3AD203B41FA5}">
                      <a16:colId xmlns:a16="http://schemas.microsoft.com/office/drawing/2014/main" val="665991067"/>
                    </a:ext>
                  </a:extLst>
                </a:gridCol>
                <a:gridCol w="162560">
                  <a:extLst>
                    <a:ext uri="{9D8B030D-6E8A-4147-A177-3AD203B41FA5}">
                      <a16:colId xmlns:a16="http://schemas.microsoft.com/office/drawing/2014/main" val="1231573989"/>
                    </a:ext>
                  </a:extLst>
                </a:gridCol>
                <a:gridCol w="162560">
                  <a:extLst>
                    <a:ext uri="{9D8B030D-6E8A-4147-A177-3AD203B41FA5}">
                      <a16:colId xmlns:a16="http://schemas.microsoft.com/office/drawing/2014/main" val="2296684639"/>
                    </a:ext>
                  </a:extLst>
                </a:gridCol>
                <a:gridCol w="162560">
                  <a:extLst>
                    <a:ext uri="{9D8B030D-6E8A-4147-A177-3AD203B41FA5}">
                      <a16:colId xmlns:a16="http://schemas.microsoft.com/office/drawing/2014/main" val="150413402"/>
                    </a:ext>
                  </a:extLst>
                </a:gridCol>
                <a:gridCol w="162560">
                  <a:extLst>
                    <a:ext uri="{9D8B030D-6E8A-4147-A177-3AD203B41FA5}">
                      <a16:colId xmlns:a16="http://schemas.microsoft.com/office/drawing/2014/main" val="2417808495"/>
                    </a:ext>
                  </a:extLst>
                </a:gridCol>
                <a:gridCol w="162560">
                  <a:extLst>
                    <a:ext uri="{9D8B030D-6E8A-4147-A177-3AD203B41FA5}">
                      <a16:colId xmlns:a16="http://schemas.microsoft.com/office/drawing/2014/main" val="2736110224"/>
                    </a:ext>
                  </a:extLst>
                </a:gridCol>
                <a:gridCol w="162560">
                  <a:extLst>
                    <a:ext uri="{9D8B030D-6E8A-4147-A177-3AD203B41FA5}">
                      <a16:colId xmlns:a16="http://schemas.microsoft.com/office/drawing/2014/main" val="872576570"/>
                    </a:ext>
                  </a:extLst>
                </a:gridCol>
                <a:gridCol w="162560">
                  <a:extLst>
                    <a:ext uri="{9D8B030D-6E8A-4147-A177-3AD203B41FA5}">
                      <a16:colId xmlns:a16="http://schemas.microsoft.com/office/drawing/2014/main" val="979897277"/>
                    </a:ext>
                  </a:extLst>
                </a:gridCol>
              </a:tblGrid>
              <a:tr h="210694">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20269">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26428">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4415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49976417"/>
              </p:ext>
            </p:extLst>
          </p:nvPr>
        </p:nvGraphicFramePr>
        <p:xfrm>
          <a:off x="1882595" y="4784698"/>
          <a:ext cx="2600960" cy="955700"/>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gridCol w="162560">
                  <a:extLst>
                    <a:ext uri="{9D8B030D-6E8A-4147-A177-3AD203B41FA5}">
                      <a16:colId xmlns:a16="http://schemas.microsoft.com/office/drawing/2014/main" val="4210715112"/>
                    </a:ext>
                  </a:extLst>
                </a:gridCol>
                <a:gridCol w="162560">
                  <a:extLst>
                    <a:ext uri="{9D8B030D-6E8A-4147-A177-3AD203B41FA5}">
                      <a16:colId xmlns:a16="http://schemas.microsoft.com/office/drawing/2014/main" val="4023290093"/>
                    </a:ext>
                  </a:extLst>
                </a:gridCol>
                <a:gridCol w="162560">
                  <a:extLst>
                    <a:ext uri="{9D8B030D-6E8A-4147-A177-3AD203B41FA5}">
                      <a16:colId xmlns:a16="http://schemas.microsoft.com/office/drawing/2014/main" val="3344611686"/>
                    </a:ext>
                  </a:extLst>
                </a:gridCol>
                <a:gridCol w="162560">
                  <a:extLst>
                    <a:ext uri="{9D8B030D-6E8A-4147-A177-3AD203B41FA5}">
                      <a16:colId xmlns:a16="http://schemas.microsoft.com/office/drawing/2014/main" val="4101770692"/>
                    </a:ext>
                  </a:extLst>
                </a:gridCol>
                <a:gridCol w="162560">
                  <a:extLst>
                    <a:ext uri="{9D8B030D-6E8A-4147-A177-3AD203B41FA5}">
                      <a16:colId xmlns:a16="http://schemas.microsoft.com/office/drawing/2014/main" val="665991067"/>
                    </a:ext>
                  </a:extLst>
                </a:gridCol>
                <a:gridCol w="162560">
                  <a:extLst>
                    <a:ext uri="{9D8B030D-6E8A-4147-A177-3AD203B41FA5}">
                      <a16:colId xmlns:a16="http://schemas.microsoft.com/office/drawing/2014/main" val="1231573989"/>
                    </a:ext>
                  </a:extLst>
                </a:gridCol>
                <a:gridCol w="162560">
                  <a:extLst>
                    <a:ext uri="{9D8B030D-6E8A-4147-A177-3AD203B41FA5}">
                      <a16:colId xmlns:a16="http://schemas.microsoft.com/office/drawing/2014/main" val="2296684639"/>
                    </a:ext>
                  </a:extLst>
                </a:gridCol>
                <a:gridCol w="162560">
                  <a:extLst>
                    <a:ext uri="{9D8B030D-6E8A-4147-A177-3AD203B41FA5}">
                      <a16:colId xmlns:a16="http://schemas.microsoft.com/office/drawing/2014/main" val="150413402"/>
                    </a:ext>
                  </a:extLst>
                </a:gridCol>
                <a:gridCol w="162560">
                  <a:extLst>
                    <a:ext uri="{9D8B030D-6E8A-4147-A177-3AD203B41FA5}">
                      <a16:colId xmlns:a16="http://schemas.microsoft.com/office/drawing/2014/main" val="2417808495"/>
                    </a:ext>
                  </a:extLst>
                </a:gridCol>
                <a:gridCol w="162560">
                  <a:extLst>
                    <a:ext uri="{9D8B030D-6E8A-4147-A177-3AD203B41FA5}">
                      <a16:colId xmlns:a16="http://schemas.microsoft.com/office/drawing/2014/main" val="2736110224"/>
                    </a:ext>
                  </a:extLst>
                </a:gridCol>
                <a:gridCol w="162560">
                  <a:extLst>
                    <a:ext uri="{9D8B030D-6E8A-4147-A177-3AD203B41FA5}">
                      <a16:colId xmlns:a16="http://schemas.microsoft.com/office/drawing/2014/main" val="872576570"/>
                    </a:ext>
                  </a:extLst>
                </a:gridCol>
                <a:gridCol w="162560">
                  <a:extLst>
                    <a:ext uri="{9D8B030D-6E8A-4147-A177-3AD203B41FA5}">
                      <a16:colId xmlns:a16="http://schemas.microsoft.com/office/drawing/2014/main" val="979897277"/>
                    </a:ext>
                  </a:extLst>
                </a:gridCol>
              </a:tblGrid>
              <a:tr h="223350">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3350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40029">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924581362"/>
                  </a:ext>
                </a:extLst>
              </a:tr>
              <a:tr h="258821">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bl>
          </a:graphicData>
        </a:graphic>
      </p:graphicFrame>
      <p:sp>
        <p:nvSpPr>
          <p:cNvPr id="2" name="Content Placeholder 1"/>
          <p:cNvSpPr>
            <a:spLocks noGrp="1"/>
          </p:cNvSpPr>
          <p:nvPr>
            <p:ph idx="1"/>
          </p:nvPr>
        </p:nvSpPr>
        <p:spPr>
          <a:xfrm>
            <a:off x="457200" y="1385040"/>
            <a:ext cx="8229600" cy="4525963"/>
          </a:xfrm>
        </p:spPr>
        <p:txBody>
          <a:bodyPr/>
          <a:lstStyle/>
          <a:p>
            <a:r>
              <a:rPr lang="en-US" dirty="0" smtClean="0"/>
              <a:t>Parity Check Matrix, H</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661080563"/>
              </p:ext>
            </p:extLst>
          </p:nvPr>
        </p:nvGraphicFramePr>
        <p:xfrm>
          <a:off x="4527173" y="2008087"/>
          <a:ext cx="2671488" cy="3732310"/>
        </p:xfrm>
        <a:graphic>
          <a:graphicData uri="http://schemas.openxmlformats.org/drawingml/2006/table">
            <a:tbl>
              <a:tblPr firstRow="1" firstCol="1" bandRow="1">
                <a:effectLst/>
                <a:tableStyleId>{5C22544A-7EE6-4342-B048-85BDC9FD1C3A}</a:tableStyleId>
              </a:tblPr>
              <a:tblGrid>
                <a:gridCol w="166968">
                  <a:extLst>
                    <a:ext uri="{9D8B030D-6E8A-4147-A177-3AD203B41FA5}">
                      <a16:colId xmlns:a16="http://schemas.microsoft.com/office/drawing/2014/main" val="3591720940"/>
                    </a:ext>
                  </a:extLst>
                </a:gridCol>
                <a:gridCol w="166968">
                  <a:extLst>
                    <a:ext uri="{9D8B030D-6E8A-4147-A177-3AD203B41FA5}">
                      <a16:colId xmlns:a16="http://schemas.microsoft.com/office/drawing/2014/main" val="1932345324"/>
                    </a:ext>
                  </a:extLst>
                </a:gridCol>
                <a:gridCol w="166968">
                  <a:extLst>
                    <a:ext uri="{9D8B030D-6E8A-4147-A177-3AD203B41FA5}">
                      <a16:colId xmlns:a16="http://schemas.microsoft.com/office/drawing/2014/main" val="2988708752"/>
                    </a:ext>
                  </a:extLst>
                </a:gridCol>
                <a:gridCol w="166968">
                  <a:extLst>
                    <a:ext uri="{9D8B030D-6E8A-4147-A177-3AD203B41FA5}">
                      <a16:colId xmlns:a16="http://schemas.microsoft.com/office/drawing/2014/main" val="215671069"/>
                    </a:ext>
                  </a:extLst>
                </a:gridCol>
                <a:gridCol w="166968">
                  <a:extLst>
                    <a:ext uri="{9D8B030D-6E8A-4147-A177-3AD203B41FA5}">
                      <a16:colId xmlns:a16="http://schemas.microsoft.com/office/drawing/2014/main" val="4210715112"/>
                    </a:ext>
                  </a:extLst>
                </a:gridCol>
                <a:gridCol w="166968">
                  <a:extLst>
                    <a:ext uri="{9D8B030D-6E8A-4147-A177-3AD203B41FA5}">
                      <a16:colId xmlns:a16="http://schemas.microsoft.com/office/drawing/2014/main" val="4023290093"/>
                    </a:ext>
                  </a:extLst>
                </a:gridCol>
                <a:gridCol w="166968">
                  <a:extLst>
                    <a:ext uri="{9D8B030D-6E8A-4147-A177-3AD203B41FA5}">
                      <a16:colId xmlns:a16="http://schemas.microsoft.com/office/drawing/2014/main" val="3344611686"/>
                    </a:ext>
                  </a:extLst>
                </a:gridCol>
                <a:gridCol w="166968">
                  <a:extLst>
                    <a:ext uri="{9D8B030D-6E8A-4147-A177-3AD203B41FA5}">
                      <a16:colId xmlns:a16="http://schemas.microsoft.com/office/drawing/2014/main" val="4101770692"/>
                    </a:ext>
                  </a:extLst>
                </a:gridCol>
                <a:gridCol w="166968">
                  <a:extLst>
                    <a:ext uri="{9D8B030D-6E8A-4147-A177-3AD203B41FA5}">
                      <a16:colId xmlns:a16="http://schemas.microsoft.com/office/drawing/2014/main" val="665991067"/>
                    </a:ext>
                  </a:extLst>
                </a:gridCol>
                <a:gridCol w="166968">
                  <a:extLst>
                    <a:ext uri="{9D8B030D-6E8A-4147-A177-3AD203B41FA5}">
                      <a16:colId xmlns:a16="http://schemas.microsoft.com/office/drawing/2014/main" val="1231573989"/>
                    </a:ext>
                  </a:extLst>
                </a:gridCol>
                <a:gridCol w="166968">
                  <a:extLst>
                    <a:ext uri="{9D8B030D-6E8A-4147-A177-3AD203B41FA5}">
                      <a16:colId xmlns:a16="http://schemas.microsoft.com/office/drawing/2014/main" val="2296684639"/>
                    </a:ext>
                  </a:extLst>
                </a:gridCol>
                <a:gridCol w="166968">
                  <a:extLst>
                    <a:ext uri="{9D8B030D-6E8A-4147-A177-3AD203B41FA5}">
                      <a16:colId xmlns:a16="http://schemas.microsoft.com/office/drawing/2014/main" val="150413402"/>
                    </a:ext>
                  </a:extLst>
                </a:gridCol>
                <a:gridCol w="166968">
                  <a:extLst>
                    <a:ext uri="{9D8B030D-6E8A-4147-A177-3AD203B41FA5}">
                      <a16:colId xmlns:a16="http://schemas.microsoft.com/office/drawing/2014/main" val="2417808495"/>
                    </a:ext>
                  </a:extLst>
                </a:gridCol>
                <a:gridCol w="166968">
                  <a:extLst>
                    <a:ext uri="{9D8B030D-6E8A-4147-A177-3AD203B41FA5}">
                      <a16:colId xmlns:a16="http://schemas.microsoft.com/office/drawing/2014/main" val="2736110224"/>
                    </a:ext>
                  </a:extLst>
                </a:gridCol>
                <a:gridCol w="166968">
                  <a:extLst>
                    <a:ext uri="{9D8B030D-6E8A-4147-A177-3AD203B41FA5}">
                      <a16:colId xmlns:a16="http://schemas.microsoft.com/office/drawing/2014/main" val="872576570"/>
                    </a:ext>
                  </a:extLst>
                </a:gridCol>
                <a:gridCol w="166968">
                  <a:extLst>
                    <a:ext uri="{9D8B030D-6E8A-4147-A177-3AD203B41FA5}">
                      <a16:colId xmlns:a16="http://schemas.microsoft.com/office/drawing/2014/main" val="979897277"/>
                    </a:ext>
                  </a:extLst>
                </a:gridCol>
              </a:tblGrid>
              <a:tr h="205244">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145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20573">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0295066"/>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351854"/>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0237805"/>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63016"/>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4293782"/>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625"/>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946425"/>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270718"/>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109841"/>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8041985"/>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0011843"/>
                  </a:ext>
                </a:extLst>
              </a:tr>
              <a:tr h="237840">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76148539"/>
                  </a:ext>
                </a:extLst>
              </a:tr>
            </a:tbl>
          </a:graphicData>
        </a:graphic>
      </p:graphicFrame>
      <p:sp>
        <p:nvSpPr>
          <p:cNvPr id="11" name="Right Brace 10"/>
          <p:cNvSpPr/>
          <p:nvPr/>
        </p:nvSpPr>
        <p:spPr>
          <a:xfrm rot="10800000">
            <a:off x="1675044" y="1999120"/>
            <a:ext cx="162721" cy="891989"/>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266653" y="2296360"/>
            <a:ext cx="543536" cy="307777"/>
          </a:xfrm>
          <a:prstGeom prst="rect">
            <a:avLst/>
          </a:prstGeom>
          <a:noFill/>
        </p:spPr>
        <p:txBody>
          <a:bodyPr wrap="square" rtlCol="0">
            <a:spAutoFit/>
          </a:bodyPr>
          <a:lstStyle/>
          <a:p>
            <a:r>
              <a:rPr lang="en-US" sz="1400" dirty="0" smtClean="0">
                <a:solidFill>
                  <a:srgbClr val="C00000"/>
                </a:solidFill>
              </a:rPr>
              <a:t>M1</a:t>
            </a:r>
            <a:endParaRPr lang="en-US" sz="1400" dirty="0">
              <a:solidFill>
                <a:srgbClr val="C00000"/>
              </a:solidFill>
            </a:endParaRPr>
          </a:p>
        </p:txBody>
      </p:sp>
      <p:sp>
        <p:nvSpPr>
          <p:cNvPr id="13" name="Right Brace 12"/>
          <p:cNvSpPr/>
          <p:nvPr/>
        </p:nvSpPr>
        <p:spPr>
          <a:xfrm rot="10800000">
            <a:off x="1675039" y="2922491"/>
            <a:ext cx="162721" cy="891989"/>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rot="10800000">
            <a:off x="1675041" y="3845853"/>
            <a:ext cx="162723" cy="891989"/>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p:cNvSpPr/>
          <p:nvPr/>
        </p:nvSpPr>
        <p:spPr>
          <a:xfrm rot="10800000">
            <a:off x="1684006" y="4805071"/>
            <a:ext cx="153754" cy="926360"/>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1266653" y="3208501"/>
            <a:ext cx="543536" cy="307777"/>
          </a:xfrm>
          <a:prstGeom prst="rect">
            <a:avLst/>
          </a:prstGeom>
          <a:noFill/>
        </p:spPr>
        <p:txBody>
          <a:bodyPr wrap="square" rtlCol="0">
            <a:spAutoFit/>
          </a:bodyPr>
          <a:lstStyle/>
          <a:p>
            <a:r>
              <a:rPr lang="en-US" sz="1400" dirty="0" smtClean="0">
                <a:solidFill>
                  <a:srgbClr val="C00000"/>
                </a:solidFill>
              </a:rPr>
              <a:t>M2</a:t>
            </a:r>
            <a:endParaRPr lang="en-US" sz="1400" dirty="0">
              <a:solidFill>
                <a:srgbClr val="C00000"/>
              </a:solidFill>
            </a:endParaRPr>
          </a:p>
        </p:txBody>
      </p:sp>
      <p:sp>
        <p:nvSpPr>
          <p:cNvPr id="17" name="TextBox 16"/>
          <p:cNvSpPr txBox="1"/>
          <p:nvPr/>
        </p:nvSpPr>
        <p:spPr>
          <a:xfrm>
            <a:off x="1294224" y="4131872"/>
            <a:ext cx="543536" cy="307777"/>
          </a:xfrm>
          <a:prstGeom prst="rect">
            <a:avLst/>
          </a:prstGeom>
          <a:noFill/>
        </p:spPr>
        <p:txBody>
          <a:bodyPr wrap="square" rtlCol="0">
            <a:spAutoFit/>
          </a:bodyPr>
          <a:lstStyle/>
          <a:p>
            <a:r>
              <a:rPr lang="en-US" sz="1400" dirty="0">
                <a:solidFill>
                  <a:srgbClr val="C00000"/>
                </a:solidFill>
              </a:rPr>
              <a:t>L</a:t>
            </a:r>
            <a:r>
              <a:rPr lang="en-US" sz="1400" dirty="0" smtClean="0">
                <a:solidFill>
                  <a:srgbClr val="C00000"/>
                </a:solidFill>
              </a:rPr>
              <a:t>1</a:t>
            </a:r>
            <a:endParaRPr lang="en-US" sz="1400" dirty="0">
              <a:solidFill>
                <a:srgbClr val="C00000"/>
              </a:solidFill>
            </a:endParaRPr>
          </a:p>
        </p:txBody>
      </p:sp>
      <p:sp>
        <p:nvSpPr>
          <p:cNvPr id="18" name="TextBox 17"/>
          <p:cNvSpPr txBox="1"/>
          <p:nvPr/>
        </p:nvSpPr>
        <p:spPr>
          <a:xfrm>
            <a:off x="1329408" y="5108659"/>
            <a:ext cx="543536" cy="307777"/>
          </a:xfrm>
          <a:prstGeom prst="rect">
            <a:avLst/>
          </a:prstGeom>
          <a:noFill/>
        </p:spPr>
        <p:txBody>
          <a:bodyPr wrap="square" rtlCol="0">
            <a:spAutoFit/>
          </a:bodyPr>
          <a:lstStyle/>
          <a:p>
            <a:r>
              <a:rPr lang="en-US" sz="1400" dirty="0" smtClean="0">
                <a:solidFill>
                  <a:srgbClr val="C00000"/>
                </a:solidFill>
              </a:rPr>
              <a:t>L</a:t>
            </a:r>
            <a:r>
              <a:rPr lang="en-US" sz="1400" dirty="0">
                <a:solidFill>
                  <a:srgbClr val="C00000"/>
                </a:solidFill>
              </a:rPr>
              <a:t>2</a:t>
            </a:r>
          </a:p>
        </p:txBody>
      </p:sp>
      <p:sp>
        <p:nvSpPr>
          <p:cNvPr id="19" name="Right Brace 18"/>
          <p:cNvSpPr/>
          <p:nvPr/>
        </p:nvSpPr>
        <p:spPr>
          <a:xfrm>
            <a:off x="7271921" y="2023506"/>
            <a:ext cx="188286" cy="3698961"/>
          </a:xfrm>
          <a:prstGeom prst="rightBrace">
            <a:avLst/>
          </a:prstGeom>
          <a:ln>
            <a:solidFill>
              <a:srgbClr val="C00000"/>
            </a:solidFill>
          </a:ln>
          <a:effectLst/>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366064" y="3494132"/>
            <a:ext cx="1634885" cy="307777"/>
          </a:xfrm>
          <a:prstGeom prst="rect">
            <a:avLst/>
          </a:prstGeom>
          <a:noFill/>
        </p:spPr>
        <p:txBody>
          <a:bodyPr wrap="square" rtlCol="0">
            <a:spAutoFit/>
          </a:bodyPr>
          <a:lstStyle/>
          <a:p>
            <a:r>
              <a:rPr lang="en-US" sz="1400" dirty="0" smtClean="0">
                <a:solidFill>
                  <a:srgbClr val="C00000"/>
                </a:solidFill>
              </a:rPr>
              <a:t>Identity Matrix</a:t>
            </a:r>
            <a:endParaRPr lang="en-US" sz="1400" dirty="0">
              <a:solidFill>
                <a:srgbClr val="C00000"/>
              </a:solidFill>
            </a:endParaRPr>
          </a:p>
        </p:txBody>
      </p:sp>
    </p:spTree>
    <p:extLst>
      <p:ext uri="{BB962C8B-B14F-4D97-AF65-F5344CB8AC3E}">
        <p14:creationId xmlns:p14="http://schemas.microsoft.com/office/powerpoint/2010/main" val="182146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animBg="1"/>
      <p:bldP spid="16" grpId="0"/>
      <p:bldP spid="17" grpId="0"/>
      <p:bldP spid="18" grpId="0"/>
      <p:bldP spid="19" grpId="0" animBg="1"/>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41FEBA-683F-B44C-A647-A4FB58DC8725}" type="slidenum">
              <a:rPr lang="en-US" smtClean="0"/>
              <a:t>31</a:t>
            </a:fld>
            <a:endParaRPr lang="en-US"/>
          </a:p>
        </p:txBody>
      </p:sp>
      <p:sp>
        <p:nvSpPr>
          <p:cNvPr id="5" name="Title 1"/>
          <p:cNvSpPr>
            <a:spLocks noGrp="1"/>
          </p:cNvSpPr>
          <p:nvPr>
            <p:ph type="title"/>
          </p:nvPr>
        </p:nvSpPr>
        <p:spPr>
          <a:xfrm>
            <a:off x="457200" y="740770"/>
            <a:ext cx="8229600" cy="676868"/>
          </a:xfrm>
        </p:spPr>
        <p:txBody>
          <a:bodyPr>
            <a:normAutofit fontScale="90000"/>
          </a:bodyPr>
          <a:lstStyle/>
          <a:p>
            <a:r>
              <a:rPr lang="en-US" dirty="0" smtClean="0"/>
              <a:t>Generator Matrix: G</a:t>
            </a:r>
            <a:endParaRPr lang="en-US" dirty="0"/>
          </a:p>
        </p:txBody>
      </p:sp>
      <p:sp>
        <p:nvSpPr>
          <p:cNvPr id="2" name="Content Placeholder 1"/>
          <p:cNvSpPr>
            <a:spLocks noGrp="1"/>
          </p:cNvSpPr>
          <p:nvPr>
            <p:ph idx="1"/>
          </p:nvPr>
        </p:nvSpPr>
        <p:spPr>
          <a:xfrm>
            <a:off x="457200" y="1385040"/>
            <a:ext cx="8229600" cy="4525963"/>
          </a:xfrm>
        </p:spPr>
        <p:txBody>
          <a:bodyPr/>
          <a:lstStyle/>
          <a:p>
            <a:r>
              <a:rPr lang="en-US" dirty="0" smtClean="0"/>
              <a:t>Generator Matrix, </a:t>
            </a:r>
            <a:r>
              <a:rPr lang="en-US" dirty="0"/>
              <a:t>G</a:t>
            </a:r>
          </a:p>
        </p:txBody>
      </p:sp>
      <p:graphicFrame>
        <p:nvGraphicFramePr>
          <p:cNvPr id="10" name="Table 9"/>
          <p:cNvGraphicFramePr>
            <a:graphicFrameLocks noGrp="1"/>
          </p:cNvGraphicFramePr>
          <p:nvPr>
            <p:extLst>
              <p:ext uri="{D42A27DB-BD31-4B8C-83A1-F6EECF244321}">
                <p14:modId xmlns:p14="http://schemas.microsoft.com/office/powerpoint/2010/main" val="90900640"/>
              </p:ext>
            </p:extLst>
          </p:nvPr>
        </p:nvGraphicFramePr>
        <p:xfrm>
          <a:off x="2079799" y="1996673"/>
          <a:ext cx="2600960" cy="3516617"/>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gridCol w="162560">
                  <a:extLst>
                    <a:ext uri="{9D8B030D-6E8A-4147-A177-3AD203B41FA5}">
                      <a16:colId xmlns:a16="http://schemas.microsoft.com/office/drawing/2014/main" val="4210715112"/>
                    </a:ext>
                  </a:extLst>
                </a:gridCol>
                <a:gridCol w="162560">
                  <a:extLst>
                    <a:ext uri="{9D8B030D-6E8A-4147-A177-3AD203B41FA5}">
                      <a16:colId xmlns:a16="http://schemas.microsoft.com/office/drawing/2014/main" val="4023290093"/>
                    </a:ext>
                  </a:extLst>
                </a:gridCol>
                <a:gridCol w="162560">
                  <a:extLst>
                    <a:ext uri="{9D8B030D-6E8A-4147-A177-3AD203B41FA5}">
                      <a16:colId xmlns:a16="http://schemas.microsoft.com/office/drawing/2014/main" val="3344611686"/>
                    </a:ext>
                  </a:extLst>
                </a:gridCol>
                <a:gridCol w="162560">
                  <a:extLst>
                    <a:ext uri="{9D8B030D-6E8A-4147-A177-3AD203B41FA5}">
                      <a16:colId xmlns:a16="http://schemas.microsoft.com/office/drawing/2014/main" val="4101770692"/>
                    </a:ext>
                  </a:extLst>
                </a:gridCol>
                <a:gridCol w="162560">
                  <a:extLst>
                    <a:ext uri="{9D8B030D-6E8A-4147-A177-3AD203B41FA5}">
                      <a16:colId xmlns:a16="http://schemas.microsoft.com/office/drawing/2014/main" val="665991067"/>
                    </a:ext>
                  </a:extLst>
                </a:gridCol>
                <a:gridCol w="162560">
                  <a:extLst>
                    <a:ext uri="{9D8B030D-6E8A-4147-A177-3AD203B41FA5}">
                      <a16:colId xmlns:a16="http://schemas.microsoft.com/office/drawing/2014/main" val="1231573989"/>
                    </a:ext>
                  </a:extLst>
                </a:gridCol>
                <a:gridCol w="162560">
                  <a:extLst>
                    <a:ext uri="{9D8B030D-6E8A-4147-A177-3AD203B41FA5}">
                      <a16:colId xmlns:a16="http://schemas.microsoft.com/office/drawing/2014/main" val="2296684639"/>
                    </a:ext>
                  </a:extLst>
                </a:gridCol>
                <a:gridCol w="162560">
                  <a:extLst>
                    <a:ext uri="{9D8B030D-6E8A-4147-A177-3AD203B41FA5}">
                      <a16:colId xmlns:a16="http://schemas.microsoft.com/office/drawing/2014/main" val="150413402"/>
                    </a:ext>
                  </a:extLst>
                </a:gridCol>
                <a:gridCol w="162560">
                  <a:extLst>
                    <a:ext uri="{9D8B030D-6E8A-4147-A177-3AD203B41FA5}">
                      <a16:colId xmlns:a16="http://schemas.microsoft.com/office/drawing/2014/main" val="2417808495"/>
                    </a:ext>
                  </a:extLst>
                </a:gridCol>
                <a:gridCol w="162560">
                  <a:extLst>
                    <a:ext uri="{9D8B030D-6E8A-4147-A177-3AD203B41FA5}">
                      <a16:colId xmlns:a16="http://schemas.microsoft.com/office/drawing/2014/main" val="2736110224"/>
                    </a:ext>
                  </a:extLst>
                </a:gridCol>
                <a:gridCol w="162560">
                  <a:extLst>
                    <a:ext uri="{9D8B030D-6E8A-4147-A177-3AD203B41FA5}">
                      <a16:colId xmlns:a16="http://schemas.microsoft.com/office/drawing/2014/main" val="872576570"/>
                    </a:ext>
                  </a:extLst>
                </a:gridCol>
                <a:gridCol w="162560">
                  <a:extLst>
                    <a:ext uri="{9D8B030D-6E8A-4147-A177-3AD203B41FA5}">
                      <a16:colId xmlns:a16="http://schemas.microsoft.com/office/drawing/2014/main" val="979897277"/>
                    </a:ext>
                  </a:extLst>
                </a:gridCol>
              </a:tblGrid>
              <a:tr h="193384">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0217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0782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029506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351854"/>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023780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6301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429378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6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9464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270718"/>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109841"/>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804198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0011843"/>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7614853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81104181"/>
              </p:ext>
            </p:extLst>
          </p:nvPr>
        </p:nvGraphicFramePr>
        <p:xfrm>
          <a:off x="4715420" y="1996670"/>
          <a:ext cx="650240" cy="3516617"/>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tblGrid>
              <a:tr h="19338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0217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0782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029506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351854"/>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023780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6301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429378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6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9464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270718"/>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08109841"/>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2804198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490011843"/>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7614853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83398332"/>
              </p:ext>
            </p:extLst>
          </p:nvPr>
        </p:nvGraphicFramePr>
        <p:xfrm>
          <a:off x="5396741" y="1996665"/>
          <a:ext cx="650240" cy="3516617"/>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tblGrid>
              <a:tr h="19338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0217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mn-lt"/>
                          <a:ea typeface="+mn-ea"/>
                          <a:cs typeface="+mn-cs"/>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0782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83719540"/>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029506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351854"/>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023780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6301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429378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6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9464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946270718"/>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109841"/>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804198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0011843"/>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7614853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78554862"/>
              </p:ext>
            </p:extLst>
          </p:nvPr>
        </p:nvGraphicFramePr>
        <p:xfrm>
          <a:off x="6078060" y="1996660"/>
          <a:ext cx="650240" cy="3516617"/>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tblGrid>
              <a:tr h="19338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78384"/>
                  </a:ext>
                </a:extLst>
              </a:tr>
              <a:tr h="20217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0782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92458136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029506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13351854"/>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023780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6301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37429378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6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9464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270718"/>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109841"/>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804198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0011843"/>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7614853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91668428"/>
              </p:ext>
            </p:extLst>
          </p:nvPr>
        </p:nvGraphicFramePr>
        <p:xfrm>
          <a:off x="6759386" y="1996655"/>
          <a:ext cx="650240" cy="3516617"/>
        </p:xfrm>
        <a:graphic>
          <a:graphicData uri="http://schemas.openxmlformats.org/drawingml/2006/table">
            <a:tbl>
              <a:tblPr firstRow="1" firstCol="1" bandRow="1">
                <a:effectLst/>
                <a:tableStyleId>{5C22544A-7EE6-4342-B048-85BDC9FD1C3A}</a:tableStyleId>
              </a:tblPr>
              <a:tblGrid>
                <a:gridCol w="162560">
                  <a:extLst>
                    <a:ext uri="{9D8B030D-6E8A-4147-A177-3AD203B41FA5}">
                      <a16:colId xmlns:a16="http://schemas.microsoft.com/office/drawing/2014/main" val="3591720940"/>
                    </a:ext>
                  </a:extLst>
                </a:gridCol>
                <a:gridCol w="162560">
                  <a:extLst>
                    <a:ext uri="{9D8B030D-6E8A-4147-A177-3AD203B41FA5}">
                      <a16:colId xmlns:a16="http://schemas.microsoft.com/office/drawing/2014/main" val="1932345324"/>
                    </a:ext>
                  </a:extLst>
                </a:gridCol>
                <a:gridCol w="162560">
                  <a:extLst>
                    <a:ext uri="{9D8B030D-6E8A-4147-A177-3AD203B41FA5}">
                      <a16:colId xmlns:a16="http://schemas.microsoft.com/office/drawing/2014/main" val="2988708752"/>
                    </a:ext>
                  </a:extLst>
                </a:gridCol>
                <a:gridCol w="162560">
                  <a:extLst>
                    <a:ext uri="{9D8B030D-6E8A-4147-A177-3AD203B41FA5}">
                      <a16:colId xmlns:a16="http://schemas.microsoft.com/office/drawing/2014/main" val="215671069"/>
                    </a:ext>
                  </a:extLst>
                </a:gridCol>
              </a:tblGrid>
              <a:tr h="193384">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062978384"/>
                  </a:ext>
                </a:extLst>
              </a:tr>
              <a:tr h="202172">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543554"/>
                  </a:ext>
                </a:extLst>
              </a:tr>
              <a:tr h="207826">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8136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719540"/>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029506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351854"/>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023780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63016"/>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4293782"/>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6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72294642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270718"/>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109841"/>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28041985"/>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0011843"/>
                  </a:ext>
                </a:extLst>
              </a:tr>
              <a:tr h="224095">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lnSpc>
                          <a:spcPct val="107000"/>
                        </a:lnSpc>
                        <a:spcBef>
                          <a:spcPts val="0"/>
                        </a:spcBef>
                        <a:spcAft>
                          <a:spcPts val="0"/>
                        </a:spcAft>
                      </a:pPr>
                      <a:r>
                        <a:rPr lang="en-US" sz="11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148539"/>
                  </a:ext>
                </a:extLst>
              </a:tr>
            </a:tbl>
          </a:graphicData>
        </a:graphic>
      </p:graphicFrame>
      <p:sp>
        <p:nvSpPr>
          <p:cNvPr id="15" name="Right Brace 14"/>
          <p:cNvSpPr/>
          <p:nvPr/>
        </p:nvSpPr>
        <p:spPr>
          <a:xfrm rot="5400000">
            <a:off x="4970011" y="5300689"/>
            <a:ext cx="128357" cy="625281"/>
          </a:xfrm>
          <a:prstGeom prst="rightBrace">
            <a:avLst/>
          </a:prstGeom>
          <a:ln>
            <a:solidFill>
              <a:srgbClr val="C00000"/>
            </a:solidFill>
          </a:ln>
          <a:effectLst/>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768772" y="5648195"/>
            <a:ext cx="543536" cy="307777"/>
          </a:xfrm>
          <a:prstGeom prst="rect">
            <a:avLst/>
          </a:prstGeom>
          <a:noFill/>
        </p:spPr>
        <p:txBody>
          <a:bodyPr wrap="square" rtlCol="0">
            <a:spAutoFit/>
          </a:bodyPr>
          <a:lstStyle/>
          <a:p>
            <a:r>
              <a:rPr lang="en-US" sz="1400" dirty="0" smtClean="0">
                <a:solidFill>
                  <a:srgbClr val="C00000"/>
                </a:solidFill>
              </a:rPr>
              <a:t>M1</a:t>
            </a:r>
            <a:r>
              <a:rPr lang="en-US" sz="1400" baseline="30000" dirty="0" smtClean="0">
                <a:solidFill>
                  <a:srgbClr val="C00000"/>
                </a:solidFill>
              </a:rPr>
              <a:t>T</a:t>
            </a:r>
            <a:endParaRPr lang="en-US" sz="1400" baseline="30000" dirty="0">
              <a:solidFill>
                <a:srgbClr val="C00000"/>
              </a:solidFill>
            </a:endParaRPr>
          </a:p>
        </p:txBody>
      </p:sp>
      <p:sp>
        <p:nvSpPr>
          <p:cNvPr id="17" name="Right Brace 16"/>
          <p:cNvSpPr/>
          <p:nvPr/>
        </p:nvSpPr>
        <p:spPr>
          <a:xfrm rot="5400000">
            <a:off x="5669258" y="5300684"/>
            <a:ext cx="128357" cy="625281"/>
          </a:xfrm>
          <a:prstGeom prst="rightBrace">
            <a:avLst/>
          </a:prstGeom>
          <a:ln>
            <a:solidFill>
              <a:srgbClr val="C00000"/>
            </a:solidFill>
          </a:ln>
          <a:effectLst/>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5476984" y="5648190"/>
            <a:ext cx="543536" cy="307777"/>
          </a:xfrm>
          <a:prstGeom prst="rect">
            <a:avLst/>
          </a:prstGeom>
          <a:noFill/>
        </p:spPr>
        <p:txBody>
          <a:bodyPr wrap="square" rtlCol="0">
            <a:spAutoFit/>
          </a:bodyPr>
          <a:lstStyle/>
          <a:p>
            <a:r>
              <a:rPr lang="en-US" sz="1400" dirty="0" smtClean="0">
                <a:solidFill>
                  <a:srgbClr val="C00000"/>
                </a:solidFill>
              </a:rPr>
              <a:t>M2</a:t>
            </a:r>
            <a:r>
              <a:rPr lang="en-US" sz="1400" baseline="30000" dirty="0" smtClean="0">
                <a:solidFill>
                  <a:srgbClr val="C00000"/>
                </a:solidFill>
              </a:rPr>
              <a:t>T</a:t>
            </a:r>
            <a:endParaRPr lang="en-US" sz="1400" baseline="30000" dirty="0">
              <a:solidFill>
                <a:srgbClr val="C00000"/>
              </a:solidFill>
            </a:endParaRPr>
          </a:p>
        </p:txBody>
      </p:sp>
      <p:sp>
        <p:nvSpPr>
          <p:cNvPr id="19" name="Right Brace 18"/>
          <p:cNvSpPr/>
          <p:nvPr/>
        </p:nvSpPr>
        <p:spPr>
          <a:xfrm rot="5400000">
            <a:off x="6341762" y="5291724"/>
            <a:ext cx="128357" cy="625281"/>
          </a:xfrm>
          <a:prstGeom prst="rightBrace">
            <a:avLst/>
          </a:prstGeom>
          <a:ln>
            <a:solidFill>
              <a:srgbClr val="C00000"/>
            </a:solidFill>
          </a:ln>
          <a:effectLst/>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6140523" y="5639230"/>
            <a:ext cx="543536" cy="307777"/>
          </a:xfrm>
          <a:prstGeom prst="rect">
            <a:avLst/>
          </a:prstGeom>
          <a:noFill/>
        </p:spPr>
        <p:txBody>
          <a:bodyPr wrap="square" rtlCol="0">
            <a:spAutoFit/>
          </a:bodyPr>
          <a:lstStyle/>
          <a:p>
            <a:r>
              <a:rPr lang="en-US" sz="1400" dirty="0">
                <a:solidFill>
                  <a:srgbClr val="C00000"/>
                </a:solidFill>
              </a:rPr>
              <a:t>L</a:t>
            </a:r>
            <a:r>
              <a:rPr lang="en-US" sz="1400" dirty="0" smtClean="0">
                <a:solidFill>
                  <a:srgbClr val="C00000"/>
                </a:solidFill>
              </a:rPr>
              <a:t>1</a:t>
            </a:r>
            <a:r>
              <a:rPr lang="en-US" sz="1400" baseline="30000" dirty="0" smtClean="0">
                <a:solidFill>
                  <a:srgbClr val="C00000"/>
                </a:solidFill>
              </a:rPr>
              <a:t>T</a:t>
            </a:r>
            <a:endParaRPr lang="en-US" sz="1400" baseline="30000" dirty="0">
              <a:solidFill>
                <a:srgbClr val="C00000"/>
              </a:solidFill>
            </a:endParaRPr>
          </a:p>
        </p:txBody>
      </p:sp>
      <p:sp>
        <p:nvSpPr>
          <p:cNvPr id="21" name="Right Brace 20"/>
          <p:cNvSpPr/>
          <p:nvPr/>
        </p:nvSpPr>
        <p:spPr>
          <a:xfrm rot="5400000">
            <a:off x="7031893" y="5300684"/>
            <a:ext cx="128357" cy="625281"/>
          </a:xfrm>
          <a:prstGeom prst="rightBrace">
            <a:avLst/>
          </a:prstGeom>
          <a:ln>
            <a:solidFill>
              <a:srgbClr val="C00000"/>
            </a:solidFill>
          </a:ln>
          <a:effectLst/>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6830654" y="5648190"/>
            <a:ext cx="543536" cy="307777"/>
          </a:xfrm>
          <a:prstGeom prst="rect">
            <a:avLst/>
          </a:prstGeom>
          <a:noFill/>
        </p:spPr>
        <p:txBody>
          <a:bodyPr wrap="square" rtlCol="0">
            <a:spAutoFit/>
          </a:bodyPr>
          <a:lstStyle/>
          <a:p>
            <a:r>
              <a:rPr lang="en-US" sz="1400" dirty="0">
                <a:solidFill>
                  <a:srgbClr val="C00000"/>
                </a:solidFill>
              </a:rPr>
              <a:t>L</a:t>
            </a:r>
            <a:r>
              <a:rPr lang="en-US" sz="1400" dirty="0" smtClean="0">
                <a:solidFill>
                  <a:srgbClr val="C00000"/>
                </a:solidFill>
              </a:rPr>
              <a:t>2</a:t>
            </a:r>
            <a:r>
              <a:rPr lang="en-US" sz="1400" baseline="30000" dirty="0" smtClean="0">
                <a:solidFill>
                  <a:srgbClr val="C00000"/>
                </a:solidFill>
              </a:rPr>
              <a:t>T</a:t>
            </a:r>
            <a:endParaRPr lang="en-US" sz="1400" baseline="30000" dirty="0">
              <a:solidFill>
                <a:srgbClr val="C00000"/>
              </a:solidFill>
            </a:endParaRPr>
          </a:p>
        </p:txBody>
      </p:sp>
      <p:sp>
        <p:nvSpPr>
          <p:cNvPr id="23" name="Right Brace 22"/>
          <p:cNvSpPr/>
          <p:nvPr/>
        </p:nvSpPr>
        <p:spPr>
          <a:xfrm rot="5400000">
            <a:off x="3317804" y="4338615"/>
            <a:ext cx="128357" cy="2549430"/>
          </a:xfrm>
          <a:prstGeom prst="rightBrace">
            <a:avLst/>
          </a:prstGeom>
          <a:ln>
            <a:solidFill>
              <a:srgbClr val="C00000"/>
            </a:solidFill>
          </a:ln>
          <a:effectLst/>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2722018" y="5602374"/>
            <a:ext cx="1373842" cy="307777"/>
          </a:xfrm>
          <a:prstGeom prst="rect">
            <a:avLst/>
          </a:prstGeom>
          <a:noFill/>
        </p:spPr>
        <p:txBody>
          <a:bodyPr wrap="square" rtlCol="0">
            <a:spAutoFit/>
          </a:bodyPr>
          <a:lstStyle/>
          <a:p>
            <a:r>
              <a:rPr lang="en-US" sz="1400" dirty="0" smtClean="0">
                <a:solidFill>
                  <a:srgbClr val="C00000"/>
                </a:solidFill>
              </a:rPr>
              <a:t>Identity </a:t>
            </a:r>
            <a:r>
              <a:rPr lang="en-US" sz="1400" dirty="0" smtClean="0">
                <a:solidFill>
                  <a:srgbClr val="C00000"/>
                </a:solidFill>
              </a:rPr>
              <a:t>Matrix</a:t>
            </a:r>
            <a:endParaRPr lang="en-US" sz="1400" baseline="30000" dirty="0">
              <a:solidFill>
                <a:srgbClr val="C00000"/>
              </a:solidFill>
            </a:endParaRPr>
          </a:p>
        </p:txBody>
      </p:sp>
      <p:sp>
        <p:nvSpPr>
          <p:cNvPr id="25" name="TextBox 24"/>
          <p:cNvSpPr txBox="1"/>
          <p:nvPr/>
        </p:nvSpPr>
        <p:spPr>
          <a:xfrm>
            <a:off x="3245972" y="6095696"/>
            <a:ext cx="3589135" cy="307777"/>
          </a:xfrm>
          <a:prstGeom prst="rect">
            <a:avLst/>
          </a:prstGeom>
          <a:noFill/>
        </p:spPr>
        <p:txBody>
          <a:bodyPr wrap="square" rtlCol="0">
            <a:spAutoFit/>
          </a:bodyPr>
          <a:lstStyle/>
          <a:p>
            <a:r>
              <a:rPr lang="en-US" sz="1400" dirty="0" smtClean="0">
                <a:solidFill>
                  <a:srgbClr val="C00000"/>
                </a:solidFill>
              </a:rPr>
              <a:t>Here, T stands for Transpose of a matrix</a:t>
            </a:r>
            <a:endParaRPr lang="en-US" sz="1400" baseline="30000" dirty="0">
              <a:solidFill>
                <a:srgbClr val="C00000"/>
              </a:solidFill>
            </a:endParaRPr>
          </a:p>
        </p:txBody>
      </p:sp>
    </p:spTree>
    <p:extLst>
      <p:ext uri="{BB962C8B-B14F-4D97-AF65-F5344CB8AC3E}">
        <p14:creationId xmlns:p14="http://schemas.microsoft.com/office/powerpoint/2010/main" val="47045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P spid="20" grpId="0"/>
      <p:bldP spid="21" grpId="0" animBg="1"/>
      <p:bldP spid="22" grpId="0"/>
      <p:bldP spid="23" grpId="0" animBg="1"/>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Non-singular Matrix: S</a:t>
            </a:r>
            <a:endParaRPr lang="en-US" dirty="0"/>
          </a:p>
        </p:txBody>
      </p:sp>
      <p:sp>
        <p:nvSpPr>
          <p:cNvPr id="3" name="Content Placeholder 2"/>
          <p:cNvSpPr>
            <a:spLocks noGrp="1"/>
          </p:cNvSpPr>
          <p:nvPr>
            <p:ph idx="1"/>
          </p:nvPr>
        </p:nvSpPr>
        <p:spPr/>
        <p:txBody>
          <a:bodyPr/>
          <a:lstStyle/>
          <a:p>
            <a:r>
              <a:rPr lang="en-US" dirty="0" smtClean="0"/>
              <a:t>Properties of Non-singular Matrix:</a:t>
            </a:r>
          </a:p>
          <a:p>
            <a:pPr lvl="1"/>
            <a:r>
              <a:rPr lang="en-US" dirty="0"/>
              <a:t>Must be a square </a:t>
            </a:r>
            <a:r>
              <a:rPr lang="en-US" dirty="0" smtClean="0"/>
              <a:t>matrix</a:t>
            </a:r>
          </a:p>
          <a:p>
            <a:pPr lvl="2"/>
            <a:r>
              <a:rPr lang="en-US" dirty="0" smtClean="0"/>
              <a:t>In our case, order is </a:t>
            </a:r>
            <a:r>
              <a:rPr lang="en-US" dirty="0" smtClean="0"/>
              <a:t>q</a:t>
            </a:r>
            <a:r>
              <a:rPr lang="en-US" baseline="30000" dirty="0" smtClean="0"/>
              <a:t>2</a:t>
            </a:r>
            <a:r>
              <a:rPr lang="en-US" dirty="0" smtClean="0"/>
              <a:t> </a:t>
            </a:r>
            <a:r>
              <a:rPr lang="en-US" dirty="0" smtClean="0"/>
              <a:t>x </a:t>
            </a:r>
            <a:r>
              <a:rPr lang="en-US" dirty="0" smtClean="0"/>
              <a:t>q</a:t>
            </a:r>
            <a:r>
              <a:rPr lang="en-US" baseline="30000" dirty="0" smtClean="0"/>
              <a:t>2</a:t>
            </a:r>
            <a:r>
              <a:rPr lang="en-US" dirty="0" smtClean="0"/>
              <a:t>  </a:t>
            </a:r>
            <a:endParaRPr lang="en-US" dirty="0"/>
          </a:p>
          <a:p>
            <a:pPr lvl="1"/>
            <a:r>
              <a:rPr lang="en-US" dirty="0"/>
              <a:t>Determinant should not be </a:t>
            </a:r>
            <a:r>
              <a:rPr lang="en-US" dirty="0" smtClean="0"/>
              <a:t>zero</a:t>
            </a:r>
          </a:p>
          <a:p>
            <a:pPr lvl="2"/>
            <a:r>
              <a:rPr lang="en-US" dirty="0" smtClean="0"/>
              <a:t>There exists an inverse of the matrix</a:t>
            </a:r>
            <a:endParaRPr lang="en-US" dirty="0"/>
          </a:p>
          <a:p>
            <a:r>
              <a:rPr lang="en-US" dirty="0" smtClean="0"/>
              <a:t>Generate a random binary square matrix of order n x n</a:t>
            </a:r>
          </a:p>
          <a:p>
            <a:pPr lvl="1"/>
            <a:r>
              <a:rPr lang="en-US" dirty="0" smtClean="0"/>
              <a:t>Compute its determinant to check if it is non-zero</a:t>
            </a:r>
          </a:p>
          <a:p>
            <a:r>
              <a:rPr lang="en-US" dirty="0" smtClean="0"/>
              <a:t> Compute the inverse of the matrix using</a:t>
            </a:r>
          </a:p>
          <a:p>
            <a:pPr lvl="1"/>
            <a:r>
              <a:rPr lang="en-US" dirty="0"/>
              <a:t>S</a:t>
            </a:r>
            <a:r>
              <a:rPr lang="en-US" dirty="0" smtClean="0"/>
              <a:t> * S</a:t>
            </a:r>
            <a:r>
              <a:rPr lang="en-US" baseline="30000" dirty="0" smtClean="0"/>
              <a:t>-1</a:t>
            </a:r>
            <a:r>
              <a:rPr lang="en-US" dirty="0" smtClean="0"/>
              <a:t> = I, where I is the identity matrix </a:t>
            </a:r>
          </a:p>
        </p:txBody>
      </p:sp>
      <p:sp>
        <p:nvSpPr>
          <p:cNvPr id="4" name="Slide Number Placeholder 3"/>
          <p:cNvSpPr>
            <a:spLocks noGrp="1"/>
          </p:cNvSpPr>
          <p:nvPr>
            <p:ph type="sldNum" sz="quarter" idx="12"/>
          </p:nvPr>
        </p:nvSpPr>
        <p:spPr/>
        <p:txBody>
          <a:bodyPr/>
          <a:lstStyle/>
          <a:p>
            <a:fld id="{9041FEBA-683F-B44C-A647-A4FB58DC8725}" type="slidenum">
              <a:rPr lang="en-US" smtClean="0"/>
              <a:t>32</a:t>
            </a:fld>
            <a:endParaRPr lang="en-US"/>
          </a:p>
        </p:txBody>
      </p:sp>
    </p:spTree>
    <p:extLst>
      <p:ext uri="{BB962C8B-B14F-4D97-AF65-F5344CB8AC3E}">
        <p14:creationId xmlns:p14="http://schemas.microsoft.com/office/powerpoint/2010/main" val="15174020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Non-singular Matrix: S</a:t>
            </a:r>
            <a:endParaRPr lang="en-US" sz="3600" dirty="0"/>
          </a:p>
        </p:txBody>
      </p:sp>
      <p:sp>
        <p:nvSpPr>
          <p:cNvPr id="7" name="Slide Number Placeholder 6"/>
          <p:cNvSpPr>
            <a:spLocks noGrp="1"/>
          </p:cNvSpPr>
          <p:nvPr>
            <p:ph type="sldNum" sz="quarter" idx="12"/>
          </p:nvPr>
        </p:nvSpPr>
        <p:spPr/>
        <p:txBody>
          <a:bodyPr/>
          <a:lstStyle/>
          <a:p>
            <a:fld id="{9041FEBA-683F-B44C-A647-A4FB58DC8725}" type="slidenum">
              <a:rPr lang="en-US" smtClean="0"/>
              <a:t>33</a:t>
            </a:fld>
            <a:endParaRPr lang="en-US"/>
          </a:p>
        </p:txBody>
      </p:sp>
      <p:sp>
        <p:nvSpPr>
          <p:cNvPr id="18" name="Content Placeholder 17"/>
          <p:cNvSpPr>
            <a:spLocks noGrp="1"/>
          </p:cNvSpPr>
          <p:nvPr>
            <p:ph idx="1"/>
          </p:nvPr>
        </p:nvSpPr>
        <p:spPr/>
        <p:txBody>
          <a:bodyPr/>
          <a:lstStyle/>
          <a:p>
            <a:r>
              <a:rPr lang="en-US" dirty="0" smtClean="0"/>
              <a:t>S and its inverse </a:t>
            </a:r>
            <a:r>
              <a:rPr lang="en-US" dirty="0"/>
              <a:t>(the private key)</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51" y="2124868"/>
            <a:ext cx="739140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617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 Matrix: P</a:t>
            </a:r>
            <a:endParaRPr lang="en-US" dirty="0"/>
          </a:p>
        </p:txBody>
      </p:sp>
      <p:sp>
        <p:nvSpPr>
          <p:cNvPr id="3" name="Content Placeholder 2"/>
          <p:cNvSpPr>
            <a:spLocks noGrp="1"/>
          </p:cNvSpPr>
          <p:nvPr>
            <p:ph idx="1"/>
          </p:nvPr>
        </p:nvSpPr>
        <p:spPr/>
        <p:txBody>
          <a:bodyPr>
            <a:normAutofit lnSpcReduction="10000"/>
          </a:bodyPr>
          <a:lstStyle/>
          <a:p>
            <a:r>
              <a:rPr lang="en-US" dirty="0" smtClean="0"/>
              <a:t>Obtained by permuting the rows of an identity matrix</a:t>
            </a:r>
          </a:p>
          <a:p>
            <a:r>
              <a:rPr lang="en-US" dirty="0" smtClean="0"/>
              <a:t>Properties of Permutation Matrix:</a:t>
            </a:r>
          </a:p>
          <a:p>
            <a:pPr lvl="1"/>
            <a:r>
              <a:rPr lang="en-US" dirty="0" smtClean="0"/>
              <a:t>Must be a square matrix</a:t>
            </a:r>
          </a:p>
          <a:p>
            <a:pPr lvl="2"/>
            <a:r>
              <a:rPr lang="en-US" dirty="0" smtClean="0"/>
              <a:t>Order of k x k</a:t>
            </a:r>
          </a:p>
          <a:p>
            <a:pPr lvl="1"/>
            <a:r>
              <a:rPr lang="en-US" dirty="0" smtClean="0"/>
              <a:t>Every row and column contains precisely a single 1 with 0s elsewhere</a:t>
            </a:r>
          </a:p>
          <a:p>
            <a:pPr lvl="1"/>
            <a:r>
              <a:rPr lang="en-US" dirty="0" smtClean="0"/>
              <a:t>Non-singular matrix</a:t>
            </a:r>
          </a:p>
          <a:p>
            <a:pPr lvl="1"/>
            <a:r>
              <a:rPr lang="en-US" dirty="0" smtClean="0"/>
              <a:t>Satisfies P * P</a:t>
            </a:r>
            <a:r>
              <a:rPr lang="en-US" baseline="30000" dirty="0" smtClean="0"/>
              <a:t>T</a:t>
            </a:r>
            <a:r>
              <a:rPr lang="en-US" dirty="0" smtClean="0"/>
              <a:t> = I</a:t>
            </a:r>
          </a:p>
          <a:p>
            <a:r>
              <a:rPr lang="en-US" dirty="0" smtClean="0"/>
              <a:t>Compute the inverse of the matrix using</a:t>
            </a:r>
          </a:p>
          <a:p>
            <a:pPr lvl="1"/>
            <a:r>
              <a:rPr lang="en-US" dirty="0" smtClean="0"/>
              <a:t>P * P</a:t>
            </a:r>
            <a:r>
              <a:rPr lang="en-US" baseline="30000" dirty="0" smtClean="0"/>
              <a:t>-1</a:t>
            </a:r>
            <a:r>
              <a:rPr lang="en-US" dirty="0" smtClean="0"/>
              <a:t> </a:t>
            </a:r>
            <a:r>
              <a:rPr lang="en-US" dirty="0"/>
              <a:t>= </a:t>
            </a:r>
            <a:r>
              <a:rPr lang="en-US" dirty="0" smtClean="0"/>
              <a:t>I where P</a:t>
            </a:r>
            <a:r>
              <a:rPr lang="en-US" baseline="30000" dirty="0" smtClean="0"/>
              <a:t>-1</a:t>
            </a:r>
            <a:r>
              <a:rPr lang="en-US" dirty="0" smtClean="0"/>
              <a:t> </a:t>
            </a:r>
            <a:r>
              <a:rPr lang="en-US" dirty="0"/>
              <a:t>= </a:t>
            </a:r>
            <a:r>
              <a:rPr lang="en-US" dirty="0" smtClean="0"/>
              <a:t>P</a:t>
            </a:r>
            <a:r>
              <a:rPr lang="en-US" baseline="30000" dirty="0" smtClean="0"/>
              <a:t>T</a:t>
            </a: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34</a:t>
            </a:fld>
            <a:endParaRPr lang="en-US"/>
          </a:p>
        </p:txBody>
      </p:sp>
    </p:spTree>
    <p:extLst>
      <p:ext uri="{BB962C8B-B14F-4D97-AF65-F5344CB8AC3E}">
        <p14:creationId xmlns:p14="http://schemas.microsoft.com/office/powerpoint/2010/main" val="3215532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Permutation Matrix: P</a:t>
            </a:r>
            <a:endParaRPr lang="en-US" sz="3600" dirty="0"/>
          </a:p>
        </p:txBody>
      </p:sp>
      <p:sp>
        <p:nvSpPr>
          <p:cNvPr id="7" name="Slide Number Placeholder 6"/>
          <p:cNvSpPr>
            <a:spLocks noGrp="1"/>
          </p:cNvSpPr>
          <p:nvPr>
            <p:ph type="sldNum" sz="quarter" idx="12"/>
          </p:nvPr>
        </p:nvSpPr>
        <p:spPr/>
        <p:txBody>
          <a:bodyPr/>
          <a:lstStyle/>
          <a:p>
            <a:fld id="{9041FEBA-683F-B44C-A647-A4FB58DC8725}" type="slidenum">
              <a:rPr lang="en-US" smtClean="0"/>
              <a:t>35</a:t>
            </a:fld>
            <a:endParaRPr lang="en-US"/>
          </a:p>
        </p:txBody>
      </p:sp>
      <p:sp>
        <p:nvSpPr>
          <p:cNvPr id="18" name="Content Placeholder 17"/>
          <p:cNvSpPr>
            <a:spLocks noGrp="1"/>
          </p:cNvSpPr>
          <p:nvPr>
            <p:ph idx="1"/>
          </p:nvPr>
        </p:nvSpPr>
        <p:spPr/>
        <p:txBody>
          <a:bodyPr/>
          <a:lstStyle/>
          <a:p>
            <a:r>
              <a:rPr lang="en-US" dirty="0" smtClean="0"/>
              <a:t>P and its inverse (</a:t>
            </a:r>
            <a:r>
              <a:rPr lang="en-US" dirty="0"/>
              <a:t>the </a:t>
            </a:r>
            <a:r>
              <a:rPr lang="en-US" dirty="0" smtClean="0"/>
              <a:t>private </a:t>
            </a:r>
            <a:r>
              <a:rPr lang="en-US" dirty="0"/>
              <a:t>key</a:t>
            </a:r>
            <a:r>
              <a:rPr lang="en-US" dirty="0" smtClean="0"/>
              <a:t>)</a:t>
            </a:r>
            <a:endParaRPr lang="en-US" dirty="0"/>
          </a:p>
        </p:txBody>
      </p:sp>
      <p:pic>
        <p:nvPicPr>
          <p:cNvPr id="3" name="Picture 2"/>
          <p:cNvPicPr>
            <a:picLocks noChangeAspect="1"/>
          </p:cNvPicPr>
          <p:nvPr/>
        </p:nvPicPr>
        <p:blipFill>
          <a:blip r:embed="rId2"/>
          <a:stretch>
            <a:fillRect/>
          </a:stretch>
        </p:blipFill>
        <p:spPr>
          <a:xfrm>
            <a:off x="683559" y="2052657"/>
            <a:ext cx="8003241" cy="4073506"/>
          </a:xfrm>
          <a:prstGeom prst="rect">
            <a:avLst/>
          </a:prstGeom>
        </p:spPr>
      </p:pic>
    </p:spTree>
    <p:extLst>
      <p:ext uri="{BB962C8B-B14F-4D97-AF65-F5344CB8AC3E}">
        <p14:creationId xmlns:p14="http://schemas.microsoft.com/office/powerpoint/2010/main" val="4055333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p:sp>
        <p:nvSpPr>
          <p:cNvPr id="7" name="Slide Number Placeholder 6"/>
          <p:cNvSpPr>
            <a:spLocks noGrp="1"/>
          </p:cNvSpPr>
          <p:nvPr>
            <p:ph type="sldNum" sz="quarter" idx="12"/>
          </p:nvPr>
        </p:nvSpPr>
        <p:spPr/>
        <p:txBody>
          <a:bodyPr/>
          <a:lstStyle/>
          <a:p>
            <a:fld id="{9041FEBA-683F-B44C-A647-A4FB58DC8725}" type="slidenum">
              <a:rPr lang="en-US" smtClean="0"/>
              <a:t>36</a:t>
            </a:fld>
            <a:endParaRPr lang="en-US"/>
          </a:p>
        </p:txBody>
      </p:sp>
      <mc:AlternateContent xmlns:mc="http://schemas.openxmlformats.org/markup-compatibility/2006" xmlns:a14="http://schemas.microsoft.com/office/drawing/2010/main">
        <mc:Choice Requires="a14">
          <p:sp>
            <p:nvSpPr>
              <p:cNvPr id="18" name="Content Placeholder 17"/>
              <p:cNvSpPr>
                <a:spLocks noGrp="1"/>
              </p:cNvSpPr>
              <p:nvPr>
                <p:ph idx="1"/>
              </p:nvPr>
            </p:nvSpPr>
            <p:spPr/>
            <p:txBody>
              <a:bodyPr/>
              <a:lstStyle/>
              <a:p>
                <a:r>
                  <a:rPr lang="en-US" dirty="0">
                    <a:solidFill>
                      <a:srgbClr val="7030A0"/>
                    </a:solidFill>
                  </a:rPr>
                  <a:t>G’ </a:t>
                </a:r>
                <a:r>
                  <a:rPr lang="en-US" dirty="0">
                    <a:solidFill>
                      <a:schemeClr val="tx1"/>
                    </a:solidFill>
                  </a:rPr>
                  <a:t>=</a:t>
                </a:r>
                <a:r>
                  <a:rPr lang="en-US" dirty="0"/>
                  <a:t> S</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r>
                  <a:rPr lang="en-US" dirty="0">
                    <a:solidFill>
                      <a:srgbClr val="0070C0"/>
                    </a:solidFill>
                  </a:rPr>
                  <a:t>G</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r>
                  <a:rPr lang="en-US" dirty="0">
                    <a:solidFill>
                      <a:srgbClr val="00B050"/>
                    </a:solidFill>
                  </a:rPr>
                  <a:t>P</a:t>
                </a:r>
                <a:r>
                  <a:rPr lang="en-US" dirty="0" smtClean="0">
                    <a:solidFill>
                      <a:srgbClr val="00B050"/>
                    </a:solidFill>
                  </a:rPr>
                  <a:t>  </a:t>
                </a:r>
                <a:r>
                  <a:rPr lang="en-US" dirty="0" smtClean="0"/>
                  <a:t>the public key</a:t>
                </a:r>
                <a:endParaRPr lang="en-US" dirty="0"/>
              </a:p>
            </p:txBody>
          </p:sp>
        </mc:Choice>
        <mc:Fallback xmlns="">
          <p:sp>
            <p:nvSpPr>
              <p:cNvPr id="18" name="Content Placeholder 17"/>
              <p:cNvSpPr>
                <a:spLocks noGrp="1" noRot="1" noChangeAspect="1" noMove="1" noResize="1" noEditPoints="1" noAdjustHandles="1" noChangeArrowheads="1" noChangeShapeType="1" noTextEdit="1"/>
              </p:cNvSpPr>
              <p:nvPr>
                <p:ph idx="1"/>
              </p:nvPr>
            </p:nvSpPr>
            <p:spPr>
              <a:blipFill>
                <a:blip r:embed="rId3"/>
                <a:stretch>
                  <a:fillRect l="-1259" t="-148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527922" y="2349874"/>
            <a:ext cx="6267450" cy="3467100"/>
          </a:xfrm>
          <a:prstGeom prst="rect">
            <a:avLst/>
          </a:prstGeom>
        </p:spPr>
      </p:pic>
    </p:spTree>
    <p:extLst>
      <p:ext uri="{BB962C8B-B14F-4D97-AF65-F5344CB8AC3E}">
        <p14:creationId xmlns:p14="http://schemas.microsoft.com/office/powerpoint/2010/main" val="8624444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Key Generation</a:t>
                </a:r>
              </a:p>
              <a:p>
                <a:pPr lvl="2"/>
                <a:r>
                  <a:rPr lang="en-US" dirty="0" smtClean="0"/>
                  <a:t>Public key (t, G’):</a:t>
                </a:r>
              </a:p>
              <a:p>
                <a:pPr lvl="3"/>
                <a:r>
                  <a:rPr lang="en-US" sz="2800" dirty="0" smtClean="0"/>
                  <a:t>t,</a:t>
                </a:r>
                <a:r>
                  <a:rPr lang="en-US" dirty="0" smtClean="0"/>
                  <a:t> </a:t>
                </a:r>
              </a:p>
              <a:p>
                <a:pPr lvl="3"/>
                <a:endParaRPr lang="en-US" dirty="0"/>
              </a:p>
              <a:p>
                <a:pPr lvl="3"/>
                <a:endParaRPr lang="en-US" dirty="0" smtClean="0"/>
              </a:p>
              <a:p>
                <a:pPr lvl="2"/>
                <a:r>
                  <a:rPr lang="en-US" dirty="0" smtClean="0"/>
                  <a:t>Private key (S, G, P):</a:t>
                </a:r>
              </a:p>
              <a:p>
                <a:pPr lvl="3"/>
                <a:r>
                  <a:rPr lang="en-US" dirty="0" smtClean="0"/>
                  <a:t>Remember </a:t>
                </a:r>
                <a:r>
                  <a:rPr lang="en-US" dirty="0">
                    <a:solidFill>
                      <a:srgbClr val="7030A0"/>
                    </a:solidFill>
                  </a:rPr>
                  <a:t>G’ </a:t>
                </a:r>
                <a:r>
                  <a:rPr lang="en-US" dirty="0">
                    <a:solidFill>
                      <a:schemeClr val="tx1"/>
                    </a:solidFill>
                  </a:rPr>
                  <a:t>=</a:t>
                </a:r>
                <a:r>
                  <a:rPr lang="en-US" dirty="0"/>
                  <a:t> S</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r>
                  <a:rPr lang="en-US" dirty="0">
                    <a:solidFill>
                      <a:srgbClr val="0070C0"/>
                    </a:solidFill>
                  </a:rPr>
                  <a:t>G</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r>
                  <a:rPr lang="en-US" dirty="0">
                    <a:solidFill>
                      <a:srgbClr val="00B050"/>
                    </a:solidFill>
                  </a:rPr>
                  <a:t>P</a:t>
                </a:r>
              </a:p>
              <a:p>
                <a:pPr lvl="3"/>
                <a:endParaRPr lang="en-US" dirty="0" smtClean="0"/>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59" t="-1482"/>
                </a:stretch>
              </a:blipFill>
            </p:spPr>
            <p:txBody>
              <a:bodyPr/>
              <a:lstStyle/>
              <a:p>
                <a:r>
                  <a:rPr lang="en-US">
                    <a:noFill/>
                  </a:rPr>
                  <a:t> </a:t>
                </a:r>
              </a:p>
            </p:txBody>
          </p:sp>
        </mc:Fallback>
      </mc:AlternateContent>
      <p:sp>
        <p:nvSpPr>
          <p:cNvPr id="4" name="Rectangle 3"/>
          <p:cNvSpPr/>
          <p:nvPr/>
        </p:nvSpPr>
        <p:spPr>
          <a:xfrm>
            <a:off x="1908106" y="4426719"/>
            <a:ext cx="714378" cy="723693"/>
          </a:xfrm>
          <a:prstGeom prst="rect">
            <a:avLst/>
          </a:prstGeom>
          <a:noFill/>
          <a:ln w="28575">
            <a:solidFill>
              <a:srgbClr val="B120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B12020"/>
                </a:solidFill>
                <a:latin typeface="Avenir Book" panose="02000503020000020003" pitchFamily="2" charset="0"/>
              </a:rPr>
              <a:t>s</a:t>
            </a:r>
            <a:endParaRPr lang="en-US" sz="2400" dirty="0">
              <a:solidFill>
                <a:srgbClr val="B12020"/>
              </a:solidFill>
              <a:latin typeface="Avenir Book" panose="02000503020000020003" pitchFamily="2" charset="0"/>
            </a:endParaRPr>
          </a:p>
        </p:txBody>
      </p:sp>
      <p:sp>
        <p:nvSpPr>
          <p:cNvPr id="15" name="Rectangle 14"/>
          <p:cNvSpPr/>
          <p:nvPr/>
        </p:nvSpPr>
        <p:spPr>
          <a:xfrm>
            <a:off x="2971784" y="4439404"/>
            <a:ext cx="1676401" cy="728457"/>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70C0"/>
                </a:solidFill>
                <a:latin typeface="Avenir Book" panose="02000503020000020003" pitchFamily="2" charset="0"/>
              </a:rPr>
              <a:t>G</a:t>
            </a:r>
            <a:endParaRPr lang="en-US" dirty="0">
              <a:solidFill>
                <a:srgbClr val="0070C0"/>
              </a:solidFill>
              <a:latin typeface="Avenir Book" panose="02000503020000020003" pitchFamily="2" charset="0"/>
            </a:endParaRPr>
          </a:p>
        </p:txBody>
      </p:sp>
      <p:sp>
        <p:nvSpPr>
          <p:cNvPr id="17" name="Rectangle 16"/>
          <p:cNvSpPr/>
          <p:nvPr/>
        </p:nvSpPr>
        <p:spPr>
          <a:xfrm>
            <a:off x="4997485" y="4428772"/>
            <a:ext cx="1676401" cy="1443279"/>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B050"/>
                </a:solidFill>
                <a:latin typeface="Avenir Book" panose="02000503020000020003" pitchFamily="2" charset="0"/>
              </a:rPr>
              <a:t>P</a:t>
            </a:r>
            <a:endParaRPr lang="en-US" dirty="0">
              <a:solidFill>
                <a:srgbClr val="00B050"/>
              </a:solidFill>
              <a:latin typeface="Avenir Book" panose="02000503020000020003" pitchFamily="2" charset="0"/>
            </a:endParaRPr>
          </a:p>
        </p:txBody>
      </p:sp>
      <p:sp>
        <p:nvSpPr>
          <p:cNvPr id="22" name="Rectangle 21"/>
          <p:cNvSpPr/>
          <p:nvPr/>
        </p:nvSpPr>
        <p:spPr>
          <a:xfrm>
            <a:off x="2557291" y="2463134"/>
            <a:ext cx="1676401" cy="728457"/>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7030A0"/>
                </a:solidFill>
                <a:latin typeface="Avenir Book" panose="02000503020000020003" pitchFamily="2" charset="0"/>
              </a:rPr>
              <a:t>G’</a:t>
            </a:r>
            <a:endParaRPr lang="en-US" dirty="0">
              <a:solidFill>
                <a:srgbClr val="7030A0"/>
              </a:solidFill>
              <a:latin typeface="Avenir Book" panose="02000503020000020003" pitchFamily="2" charset="0"/>
            </a:endParaRPr>
          </a:p>
        </p:txBody>
      </p:sp>
      <p:sp>
        <p:nvSpPr>
          <p:cNvPr id="5" name="Slide Number Placeholder 4"/>
          <p:cNvSpPr>
            <a:spLocks noGrp="1"/>
          </p:cNvSpPr>
          <p:nvPr>
            <p:ph type="sldNum" sz="quarter" idx="12"/>
          </p:nvPr>
        </p:nvSpPr>
        <p:spPr/>
        <p:txBody>
          <a:bodyPr/>
          <a:lstStyle/>
          <a:p>
            <a:fld id="{9041FEBA-683F-B44C-A647-A4FB58DC8725}" type="slidenum">
              <a:rPr lang="en-US" smtClean="0"/>
              <a:t>37</a:t>
            </a:fld>
            <a:endParaRPr lang="en-US"/>
          </a:p>
        </p:txBody>
      </p:sp>
    </p:spTree>
    <p:extLst>
      <p:ext uri="{BB962C8B-B14F-4D97-AF65-F5344CB8AC3E}">
        <p14:creationId xmlns:p14="http://schemas.microsoft.com/office/powerpoint/2010/main" val="4468804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p:sp>
        <p:nvSpPr>
          <p:cNvPr id="3" name="Content Placeholder 2"/>
          <p:cNvSpPr>
            <a:spLocks noGrp="1"/>
          </p:cNvSpPr>
          <p:nvPr>
            <p:ph idx="1"/>
          </p:nvPr>
        </p:nvSpPr>
        <p:spPr>
          <a:xfrm>
            <a:off x="457199" y="1417638"/>
            <a:ext cx="8772525" cy="4525963"/>
          </a:xfrm>
        </p:spPr>
        <p:txBody>
          <a:bodyPr>
            <a:normAutofit/>
          </a:bodyPr>
          <a:lstStyle/>
          <a:p>
            <a:r>
              <a:rPr lang="en-US" dirty="0" smtClean="0"/>
              <a:t>Encryption (Bob to Alice)</a:t>
            </a:r>
            <a:endParaRPr lang="en-US" dirty="0"/>
          </a:p>
          <a:p>
            <a:pPr marL="1257300" lvl="2" indent="-342900">
              <a:buFont typeface="+mj-lt"/>
              <a:buAutoNum type="arabicPeriod"/>
            </a:pPr>
            <a:r>
              <a:rPr lang="en-US" dirty="0" smtClean="0"/>
              <a:t>Message (plaintext) encrypted to codeword</a:t>
            </a:r>
          </a:p>
          <a:p>
            <a:pPr marL="1257300" lvl="2" indent="-342900">
              <a:buFont typeface="+mj-lt"/>
              <a:buAutoNum type="arabicPeriod"/>
            </a:pPr>
            <a:endParaRPr lang="en-US" sz="2600" dirty="0"/>
          </a:p>
          <a:p>
            <a:pPr marL="1257300" lvl="2" indent="-342900">
              <a:buFont typeface="+mj-lt"/>
              <a:buAutoNum type="arabicPeriod"/>
            </a:pPr>
            <a:endParaRPr lang="en-US" dirty="0" smtClean="0"/>
          </a:p>
          <a:p>
            <a:pPr marL="1257300" lvl="2" indent="-342900">
              <a:buFont typeface="+mj-lt"/>
              <a:buAutoNum type="arabicPeriod"/>
            </a:pPr>
            <a:endParaRPr lang="en-US" dirty="0" smtClean="0"/>
          </a:p>
          <a:p>
            <a:pPr marL="1371600" lvl="3" indent="0">
              <a:buNone/>
            </a:pPr>
            <a:endParaRPr lang="en-US" sz="1400" dirty="0" smtClean="0"/>
          </a:p>
          <a:p>
            <a:pPr lvl="2"/>
            <a:endParaRPr lang="en-US" dirty="0" smtClean="0"/>
          </a:p>
        </p:txBody>
      </p:sp>
      <p:sp>
        <p:nvSpPr>
          <p:cNvPr id="8" name="Rectangle 7"/>
          <p:cNvSpPr/>
          <p:nvPr/>
        </p:nvSpPr>
        <p:spPr>
          <a:xfrm>
            <a:off x="1882556" y="2821898"/>
            <a:ext cx="714378" cy="238126"/>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600" dirty="0" smtClean="0">
                <a:solidFill>
                  <a:srgbClr val="0070C0"/>
                </a:solidFill>
                <a:latin typeface="Avenir Book" panose="02000503020000020003" pitchFamily="2" charset="0"/>
              </a:rPr>
              <a:t>m</a:t>
            </a:r>
            <a:endParaRPr lang="en-US" sz="1600" dirty="0">
              <a:solidFill>
                <a:srgbClr val="0070C0"/>
              </a:solidFill>
              <a:latin typeface="Avenir Book" panose="02000503020000020003" pitchFamily="2" charset="0"/>
            </a:endParaRPr>
          </a:p>
        </p:txBody>
      </p:sp>
      <p:sp>
        <p:nvSpPr>
          <p:cNvPr id="9" name="Rectangle 8"/>
          <p:cNvSpPr/>
          <p:nvPr/>
        </p:nvSpPr>
        <p:spPr>
          <a:xfrm>
            <a:off x="3010257" y="2594800"/>
            <a:ext cx="1676401" cy="709614"/>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7030A0"/>
                </a:solidFill>
                <a:latin typeface="Avenir Book" panose="02000503020000020003" pitchFamily="2" charset="0"/>
              </a:rPr>
              <a:t>G’</a:t>
            </a:r>
            <a:endParaRPr lang="en-US" sz="1600" dirty="0">
              <a:solidFill>
                <a:srgbClr val="7030A0"/>
              </a:solidFill>
              <a:latin typeface="Avenir Book" panose="02000503020000020003" pitchFamily="2" charset="0"/>
            </a:endParaRPr>
          </a:p>
        </p:txBody>
      </p:sp>
      <mc:AlternateContent xmlns:mc="http://schemas.openxmlformats.org/markup-compatibility/2006" xmlns:a14="http://schemas.microsoft.com/office/drawing/2010/main">
        <mc:Choice Requires="a14">
          <p:sp>
            <p:nvSpPr>
              <p:cNvPr id="14" name="Rectangle 13"/>
              <p:cNvSpPr/>
              <p:nvPr/>
            </p:nvSpPr>
            <p:spPr>
              <a:xfrm>
                <a:off x="1699269" y="2776349"/>
                <a:ext cx="275822" cy="338554"/>
              </a:xfrm>
              <a:prstGeom prst="rect">
                <a:avLst/>
              </a:prstGeom>
            </p:spPr>
            <p:txBody>
              <a:bodyPr wrap="square">
                <a:spAutoFit/>
              </a:bodyPr>
              <a:lstStyle/>
              <a:p>
                <a:pPr lvl="2"/>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m:t>
                      </m:r>
                    </m:oMath>
                  </m:oMathPara>
                </a14:m>
                <a:endParaRPr lang="en-US" sz="1600" dirty="0">
                  <a:latin typeface="Avenir Book" panose="02000503020000020003" pitchFamily="2"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699269" y="2776349"/>
                <a:ext cx="275822" cy="338554"/>
              </a:xfrm>
              <a:prstGeom prst="rect">
                <a:avLst/>
              </a:prstGeom>
              <a:blipFill>
                <a:blip r:embed="rId3"/>
                <a:stretch>
                  <a:fillRect r="-340000"/>
                </a:stretch>
              </a:blipFill>
            </p:spPr>
            <p:txBody>
              <a:bodyPr/>
              <a:lstStyle/>
              <a:p>
                <a:r>
                  <a:rPr lang="en-US">
                    <a:noFill/>
                  </a:rPr>
                  <a:t> </a:t>
                </a:r>
              </a:p>
            </p:txBody>
          </p:sp>
        </mc:Fallback>
      </mc:AlternateContent>
      <p:sp>
        <p:nvSpPr>
          <p:cNvPr id="16" name="Rectangle 15"/>
          <p:cNvSpPr/>
          <p:nvPr/>
        </p:nvSpPr>
        <p:spPr>
          <a:xfrm rot="16200000">
            <a:off x="5848515" y="2138338"/>
            <a:ext cx="246045" cy="1676402"/>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sz="1600" dirty="0" smtClean="0">
                <a:solidFill>
                  <a:srgbClr val="0070C0"/>
                </a:solidFill>
                <a:latin typeface="Avenir Book" panose="02000503020000020003" pitchFamily="2" charset="0"/>
              </a:rPr>
              <a:t>C</a:t>
            </a:r>
            <a:endParaRPr lang="en-US" sz="1600" dirty="0">
              <a:solidFill>
                <a:srgbClr val="0070C0"/>
              </a:solidFill>
              <a:latin typeface="Avenir Book" panose="02000503020000020003" pitchFamily="2" charset="0"/>
            </a:endParaRPr>
          </a:p>
        </p:txBody>
      </p:sp>
      <mc:AlternateContent xmlns:mc="http://schemas.openxmlformats.org/markup-compatibility/2006" xmlns:a14="http://schemas.microsoft.com/office/drawing/2010/main">
        <mc:Choice Requires="a14">
          <p:sp>
            <p:nvSpPr>
              <p:cNvPr id="20" name="Rectangle 19"/>
              <p:cNvSpPr/>
              <p:nvPr/>
            </p:nvSpPr>
            <p:spPr>
              <a:xfrm>
                <a:off x="3836904" y="2779466"/>
                <a:ext cx="1319592" cy="338554"/>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US" sz="1600" dirty="0">
                  <a:latin typeface="Avenir Book" panose="02000503020000020003" pitchFamily="2"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836904" y="2779466"/>
                <a:ext cx="1319592" cy="338554"/>
              </a:xfrm>
              <a:prstGeom prst="rect">
                <a:avLst/>
              </a:prstGeom>
              <a:blipFill>
                <a:blip r:embed="rId4"/>
                <a:stretch>
                  <a:fillRect/>
                </a:stretch>
              </a:blipFill>
            </p:spPr>
            <p:txBody>
              <a:bodyPr/>
              <a:lstStyle/>
              <a:p>
                <a:r>
                  <a:rPr lang="en-US">
                    <a:noFill/>
                  </a:rPr>
                  <a:t> </a:t>
                </a:r>
              </a:p>
            </p:txBody>
          </p:sp>
        </mc:Fallback>
      </mc:AlternateContent>
      <p:pic>
        <p:nvPicPr>
          <p:cNvPr id="15" name="Picture 14"/>
          <p:cNvPicPr>
            <a:picLocks noChangeAspect="1"/>
          </p:cNvPicPr>
          <p:nvPr/>
        </p:nvPicPr>
        <p:blipFill rotWithShape="1">
          <a:blip r:embed="rId5"/>
          <a:srcRect l="20630" t="58104"/>
          <a:stretch/>
        </p:blipFill>
        <p:spPr>
          <a:xfrm rot="5400000">
            <a:off x="-250192" y="4765085"/>
            <a:ext cx="2664304" cy="215264"/>
          </a:xfrm>
          <a:prstGeom prst="rect">
            <a:avLst/>
          </a:prstGeom>
        </p:spPr>
      </p:pic>
      <p:pic>
        <p:nvPicPr>
          <p:cNvPr id="17" name="Picture 16"/>
          <p:cNvPicPr>
            <a:picLocks noChangeAspect="1"/>
          </p:cNvPicPr>
          <p:nvPr/>
        </p:nvPicPr>
        <p:blipFill>
          <a:blip r:embed="rId6"/>
          <a:stretch>
            <a:fillRect/>
          </a:stretch>
        </p:blipFill>
        <p:spPr>
          <a:xfrm>
            <a:off x="1589283" y="3880448"/>
            <a:ext cx="3729545" cy="2063153"/>
          </a:xfrm>
          <a:prstGeom prst="rect">
            <a:avLst/>
          </a:prstGeom>
        </p:spPr>
      </p:pic>
      <mc:AlternateContent xmlns:mc="http://schemas.openxmlformats.org/markup-compatibility/2006" xmlns:a14="http://schemas.microsoft.com/office/drawing/2010/main">
        <mc:Choice Requires="a14">
          <p:sp>
            <p:nvSpPr>
              <p:cNvPr id="18" name="Rectangle 17"/>
              <p:cNvSpPr/>
              <p:nvPr/>
            </p:nvSpPr>
            <p:spPr>
              <a:xfrm>
                <a:off x="308470" y="4703440"/>
                <a:ext cx="275822" cy="338554"/>
              </a:xfrm>
              <a:prstGeom prst="rect">
                <a:avLst/>
              </a:prstGeom>
            </p:spPr>
            <p:txBody>
              <a:bodyPr wrap="square">
                <a:spAutoFit/>
              </a:bodyPr>
              <a:lstStyle/>
              <a:p>
                <a:pPr lvl="2"/>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m:t>
                      </m:r>
                    </m:oMath>
                  </m:oMathPara>
                </a14:m>
                <a:endParaRPr lang="en-US" sz="1600" dirty="0">
                  <a:latin typeface="Avenir Book" panose="02000503020000020003" pitchFamily="2"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8470" y="4703440"/>
                <a:ext cx="275822" cy="338554"/>
              </a:xfrm>
              <a:prstGeom prst="rect">
                <a:avLst/>
              </a:prstGeom>
              <a:blipFill>
                <a:blip r:embed="rId7"/>
                <a:stretch>
                  <a:fillRect r="-3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398927" y="4703440"/>
                <a:ext cx="1319592" cy="338554"/>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US" sz="1600" dirty="0">
                  <a:latin typeface="Avenir Book" panose="02000503020000020003" pitchFamily="2"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4398927" y="4703440"/>
                <a:ext cx="1319592" cy="338554"/>
              </a:xfrm>
              <a:prstGeom prst="rect">
                <a:avLst/>
              </a:prstGeom>
              <a:blipFill>
                <a:blip r:embed="rId8"/>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9"/>
          <a:stretch>
            <a:fillRect/>
          </a:stretch>
        </p:blipFill>
        <p:spPr>
          <a:xfrm>
            <a:off x="5602893" y="4764376"/>
            <a:ext cx="3541107" cy="137297"/>
          </a:xfrm>
          <a:prstGeom prst="rect">
            <a:avLst/>
          </a:prstGeom>
        </p:spPr>
      </p:pic>
    </p:spTree>
    <p:extLst>
      <p:ext uri="{BB962C8B-B14F-4D97-AF65-F5344CB8AC3E}">
        <p14:creationId xmlns:p14="http://schemas.microsoft.com/office/powerpoint/2010/main" val="1593031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p:sp>
        <p:nvSpPr>
          <p:cNvPr id="3" name="Content Placeholder 2"/>
          <p:cNvSpPr>
            <a:spLocks noGrp="1"/>
          </p:cNvSpPr>
          <p:nvPr>
            <p:ph idx="1"/>
          </p:nvPr>
        </p:nvSpPr>
        <p:spPr>
          <a:xfrm>
            <a:off x="457199" y="1417638"/>
            <a:ext cx="8772525" cy="4525963"/>
          </a:xfrm>
        </p:spPr>
        <p:txBody>
          <a:bodyPr>
            <a:normAutofit/>
          </a:bodyPr>
          <a:lstStyle/>
          <a:p>
            <a:r>
              <a:rPr lang="en-US" dirty="0" smtClean="0"/>
              <a:t>Encryption (Bob to Alice)</a:t>
            </a:r>
            <a:endParaRPr lang="en-US" dirty="0"/>
          </a:p>
          <a:p>
            <a:pPr marL="1257300" lvl="2" indent="-342900">
              <a:buFont typeface="+mj-lt"/>
              <a:buAutoNum type="arabicPeriod"/>
            </a:pPr>
            <a:r>
              <a:rPr lang="en-US" dirty="0" smtClean="0"/>
              <a:t>Message (plaintext) encrypted to codeword</a:t>
            </a:r>
          </a:p>
          <a:p>
            <a:pPr marL="1257300" lvl="2" indent="-342900">
              <a:buFont typeface="+mj-lt"/>
              <a:buAutoNum type="arabicPeriod"/>
            </a:pPr>
            <a:r>
              <a:rPr lang="en-US" dirty="0" smtClean="0"/>
              <a:t>Codeword obfuscated by error to cipher</a:t>
            </a:r>
          </a:p>
          <a:p>
            <a:pPr marL="1371600" lvl="3" indent="0">
              <a:buNone/>
            </a:pPr>
            <a:endParaRPr lang="en-US" sz="1400" dirty="0" smtClean="0"/>
          </a:p>
          <a:p>
            <a:pPr marL="1371600" lvl="3" indent="0">
              <a:buNone/>
            </a:pPr>
            <a:endParaRPr lang="en-US" sz="1400" dirty="0" smtClean="0"/>
          </a:p>
          <a:p>
            <a:pPr lvl="2"/>
            <a:endParaRPr lang="en-US" dirty="0" smtClean="0"/>
          </a:p>
        </p:txBody>
      </p:sp>
      <p:sp>
        <p:nvSpPr>
          <p:cNvPr id="21" name="Rectangle 20"/>
          <p:cNvSpPr/>
          <p:nvPr/>
        </p:nvSpPr>
        <p:spPr>
          <a:xfrm rot="16200000">
            <a:off x="1831599" y="2132067"/>
            <a:ext cx="246045" cy="1676402"/>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sz="1600" dirty="0" smtClean="0">
                <a:solidFill>
                  <a:srgbClr val="0070C0"/>
                </a:solidFill>
                <a:latin typeface="Avenir Book" panose="02000503020000020003" pitchFamily="2" charset="0"/>
              </a:rPr>
              <a:t>C</a:t>
            </a:r>
            <a:endParaRPr lang="en-US" sz="1600" dirty="0">
              <a:solidFill>
                <a:srgbClr val="0070C0"/>
              </a:solidFill>
              <a:latin typeface="Avenir Book" panose="02000503020000020003" pitchFamily="2" charset="0"/>
            </a:endParaRPr>
          </a:p>
        </p:txBody>
      </p:sp>
      <p:sp>
        <p:nvSpPr>
          <p:cNvPr id="23" name="Rectangle 22"/>
          <p:cNvSpPr/>
          <p:nvPr/>
        </p:nvSpPr>
        <p:spPr>
          <a:xfrm rot="16200000">
            <a:off x="4187804" y="2132068"/>
            <a:ext cx="246045" cy="1676402"/>
          </a:xfrm>
          <a:prstGeom prst="rect">
            <a:avLst/>
          </a:prstGeom>
          <a:noFill/>
          <a:ln w="28575">
            <a:solidFill>
              <a:srgbClr val="FF6600"/>
            </a:solidFill>
          </a:ln>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sz="1600" dirty="0" smtClean="0">
                <a:solidFill>
                  <a:srgbClr val="FF6600"/>
                </a:solidFill>
                <a:latin typeface="Avenir Book" panose="02000503020000020003" pitchFamily="2" charset="0"/>
              </a:rPr>
              <a:t>e (t of 1’s)</a:t>
            </a:r>
            <a:endParaRPr lang="en-US" sz="1600" dirty="0">
              <a:solidFill>
                <a:srgbClr val="FF6600"/>
              </a:solidFill>
              <a:latin typeface="Avenir Book" panose="02000503020000020003" pitchFamily="2" charset="0"/>
            </a:endParaRPr>
          </a:p>
        </p:txBody>
      </p:sp>
      <mc:AlternateContent xmlns:mc="http://schemas.openxmlformats.org/markup-compatibility/2006" xmlns:a14="http://schemas.microsoft.com/office/drawing/2010/main">
        <mc:Choice Requires="a14">
          <p:sp>
            <p:nvSpPr>
              <p:cNvPr id="5" name="TextBox 4"/>
              <p:cNvSpPr txBox="1"/>
              <p:nvPr/>
            </p:nvSpPr>
            <p:spPr>
              <a:xfrm>
                <a:off x="3019712" y="2816293"/>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19712" y="2816293"/>
                <a:ext cx="226023" cy="276999"/>
              </a:xfrm>
              <a:prstGeom prst="rect">
                <a:avLst/>
              </a:prstGeom>
              <a:blipFill>
                <a:blip r:embed="rId3"/>
                <a:stretch>
                  <a:fillRect l="-21622" r="-2162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4310826" y="2785515"/>
                <a:ext cx="1319592" cy="338554"/>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US" sz="1600" dirty="0">
                  <a:latin typeface="Avenir Book" panose="02000503020000020003" pitchFamily="2"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4310826" y="2785515"/>
                <a:ext cx="1319592" cy="338554"/>
              </a:xfrm>
              <a:prstGeom prst="rect">
                <a:avLst/>
              </a:prstGeom>
              <a:blipFill>
                <a:blip r:embed="rId4"/>
                <a:stretch>
                  <a:fillRect/>
                </a:stretch>
              </a:blipFill>
            </p:spPr>
            <p:txBody>
              <a:bodyPr/>
              <a:lstStyle/>
              <a:p>
                <a:r>
                  <a:rPr lang="en-US">
                    <a:noFill/>
                  </a:rPr>
                  <a:t> </a:t>
                </a:r>
              </a:p>
            </p:txBody>
          </p:sp>
        </mc:Fallback>
      </mc:AlternateContent>
      <p:sp>
        <p:nvSpPr>
          <p:cNvPr id="25" name="Rectangle 24"/>
          <p:cNvSpPr/>
          <p:nvPr/>
        </p:nvSpPr>
        <p:spPr>
          <a:xfrm rot="16200000">
            <a:off x="6345597" y="2116591"/>
            <a:ext cx="246045" cy="1676402"/>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sz="1600" dirty="0" smtClean="0">
                <a:solidFill>
                  <a:schemeClr val="tx1"/>
                </a:solidFill>
                <a:latin typeface="Avenir Book" panose="02000503020000020003" pitchFamily="2" charset="0"/>
              </a:rPr>
              <a:t>Cipher</a:t>
            </a:r>
            <a:endParaRPr lang="en-US" sz="1600" dirty="0">
              <a:solidFill>
                <a:schemeClr val="tx1"/>
              </a:solidFill>
              <a:latin typeface="Avenir Book" panose="02000503020000020003" pitchFamily="2" charset="0"/>
            </a:endParaRPr>
          </a:p>
        </p:txBody>
      </p:sp>
      <p:pic>
        <p:nvPicPr>
          <p:cNvPr id="15" name="Picture 14"/>
          <p:cNvPicPr>
            <a:picLocks noChangeAspect="1"/>
          </p:cNvPicPr>
          <p:nvPr/>
        </p:nvPicPr>
        <p:blipFill rotWithShape="1">
          <a:blip r:embed="rId5"/>
          <a:srcRect t="-2250" r="1021"/>
          <a:stretch/>
        </p:blipFill>
        <p:spPr>
          <a:xfrm>
            <a:off x="1666874" y="3684385"/>
            <a:ext cx="5819776" cy="233104"/>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3187084" y="4042162"/>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187084" y="4042162"/>
                <a:ext cx="226023" cy="276999"/>
              </a:xfrm>
              <a:prstGeom prst="rect">
                <a:avLst/>
              </a:prstGeom>
              <a:blipFill>
                <a:blip r:embed="rId6"/>
                <a:stretch>
                  <a:fillRect l="-24324" r="-18919"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rot="5400000">
                <a:off x="2640299" y="4201197"/>
                <a:ext cx="1319592" cy="338554"/>
              </a:xfrm>
              <a:prstGeom prst="rect">
                <a:avLst/>
              </a:prstGeom>
            </p:spPr>
            <p:txBody>
              <a:bodyPr wrap="none">
                <a:spAutoFit/>
              </a:bodyPr>
              <a:lstStyle/>
              <a:p>
                <a:pPr lvl="2"/>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US" sz="1600" dirty="0">
                  <a:latin typeface="Avenir Book" panose="02000503020000020003" pitchFamily="2"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rot="5400000">
                <a:off x="2640299" y="4201197"/>
                <a:ext cx="1319592" cy="338554"/>
              </a:xfrm>
              <a:prstGeom prst="rect">
                <a:avLst/>
              </a:prstGeom>
              <a:blipFill>
                <a:blip r:embed="rId7"/>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8"/>
          <a:stretch>
            <a:fillRect/>
          </a:stretch>
        </p:blipFill>
        <p:spPr>
          <a:xfrm>
            <a:off x="1666874" y="4422210"/>
            <a:ext cx="2950463" cy="237941"/>
          </a:xfrm>
          <a:prstGeom prst="rect">
            <a:avLst/>
          </a:prstGeom>
          <a:ln w="38100">
            <a:solidFill>
              <a:srgbClr val="FF6600"/>
            </a:solidFill>
          </a:ln>
        </p:spPr>
      </p:pic>
      <p:pic>
        <p:nvPicPr>
          <p:cNvPr id="6" name="Picture 5"/>
          <p:cNvPicPr>
            <a:picLocks noChangeAspect="1"/>
          </p:cNvPicPr>
          <p:nvPr/>
        </p:nvPicPr>
        <p:blipFill>
          <a:blip r:embed="rId9"/>
          <a:stretch>
            <a:fillRect/>
          </a:stretch>
        </p:blipFill>
        <p:spPr>
          <a:xfrm>
            <a:off x="1666875" y="4960240"/>
            <a:ext cx="5819775" cy="209550"/>
          </a:xfrm>
          <a:prstGeom prst="rect">
            <a:avLst/>
          </a:prstGeom>
        </p:spPr>
      </p:pic>
    </p:spTree>
    <p:extLst>
      <p:ext uri="{BB962C8B-B14F-4D97-AF65-F5344CB8AC3E}">
        <p14:creationId xmlns:p14="http://schemas.microsoft.com/office/powerpoint/2010/main" val="2309869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946" y="777082"/>
            <a:ext cx="7132108" cy="5349081"/>
          </a:xfrm>
        </p:spPr>
      </p:pic>
      <p:sp>
        <p:nvSpPr>
          <p:cNvPr id="4" name="Slide Number Placeholder 3"/>
          <p:cNvSpPr>
            <a:spLocks noGrp="1"/>
          </p:cNvSpPr>
          <p:nvPr>
            <p:ph type="sldNum" sz="quarter" idx="12"/>
          </p:nvPr>
        </p:nvSpPr>
        <p:spPr/>
        <p:txBody>
          <a:bodyPr/>
          <a:lstStyle/>
          <a:p>
            <a:fld id="{9041FEBA-683F-B44C-A647-A4FB58DC8725}" type="slidenum">
              <a:rPr lang="en-US" smtClean="0"/>
              <a:t>4</a:t>
            </a:fld>
            <a:endParaRPr lang="en-US"/>
          </a:p>
        </p:txBody>
      </p:sp>
    </p:spTree>
    <p:extLst>
      <p:ext uri="{BB962C8B-B14F-4D97-AF65-F5344CB8AC3E}">
        <p14:creationId xmlns:p14="http://schemas.microsoft.com/office/powerpoint/2010/main" val="14432155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30998"/>
                <a:ext cx="8772525" cy="4525963"/>
              </a:xfrm>
            </p:spPr>
            <p:txBody>
              <a:bodyPr>
                <a:normAutofit/>
              </a:bodyPr>
              <a:lstStyle/>
              <a:p>
                <a:r>
                  <a:rPr lang="en-US" dirty="0" smtClean="0"/>
                  <a:t>Decryption (Alice)</a:t>
                </a:r>
                <a:endParaRPr lang="en-US" dirty="0"/>
              </a:p>
              <a:p>
                <a:pPr marL="457200" lvl="1" indent="0">
                  <a:buNone/>
                </a:pPr>
                <a:r>
                  <a:rPr lang="en-US" sz="1800" dirty="0" smtClean="0"/>
                  <a:t>(Remember </a:t>
                </a:r>
                <a:r>
                  <a:rPr lang="en-US" sz="1800" dirty="0">
                    <a:solidFill>
                      <a:srgbClr val="7030A0"/>
                    </a:solidFill>
                  </a:rPr>
                  <a:t>G’ </a:t>
                </a:r>
                <a:r>
                  <a:rPr lang="en-US" sz="1800" dirty="0">
                    <a:solidFill>
                      <a:schemeClr val="tx1"/>
                    </a:solidFill>
                  </a:rPr>
                  <a:t>=</a:t>
                </a:r>
                <a:r>
                  <a:rPr lang="en-US" sz="1800" dirty="0"/>
                  <a:t> S</a:t>
                </a:r>
                <a14:m>
                  <m:oMath xmlns:m="http://schemas.openxmlformats.org/officeDocument/2006/math">
                    <m:r>
                      <a:rPr lang="en-US" sz="1800" i="1">
                        <a:solidFill>
                          <a:schemeClr val="tx1"/>
                        </a:solidFill>
                        <a:latin typeface="Cambria Math" panose="02040503050406030204" pitchFamily="18" charset="0"/>
                        <a:ea typeface="Cambria Math" panose="02040503050406030204" pitchFamily="18" charset="0"/>
                      </a:rPr>
                      <m:t>×</m:t>
                    </m:r>
                  </m:oMath>
                </a14:m>
                <a:r>
                  <a:rPr lang="en-US" sz="1800" dirty="0">
                    <a:solidFill>
                      <a:srgbClr val="0070C0"/>
                    </a:solidFill>
                  </a:rPr>
                  <a:t>G</a:t>
                </a:r>
                <a14:m>
                  <m:oMath xmlns:m="http://schemas.openxmlformats.org/officeDocument/2006/math">
                    <m:r>
                      <a:rPr lang="en-US" sz="1800" i="1">
                        <a:solidFill>
                          <a:schemeClr val="tx1"/>
                        </a:solidFill>
                        <a:latin typeface="Cambria Math" panose="02040503050406030204" pitchFamily="18" charset="0"/>
                        <a:ea typeface="Cambria Math" panose="02040503050406030204" pitchFamily="18" charset="0"/>
                      </a:rPr>
                      <m:t>×</m:t>
                    </m:r>
                  </m:oMath>
                </a14:m>
                <a:r>
                  <a:rPr lang="en-US" sz="1800" dirty="0">
                    <a:solidFill>
                      <a:srgbClr val="00B050"/>
                    </a:solidFill>
                  </a:rPr>
                  <a:t>P</a:t>
                </a:r>
                <a:r>
                  <a:rPr lang="en-US" sz="1800" dirty="0" smtClean="0">
                    <a:solidFill>
                      <a:srgbClr val="00B050"/>
                    </a:solidFill>
                  </a:rPr>
                  <a:t>)</a:t>
                </a:r>
              </a:p>
              <a:p>
                <a:pPr marL="1028700" lvl="1" indent="-342900">
                  <a:buFont typeface="+mj-lt"/>
                  <a:buAutoNum type="arabicParenR"/>
                </a:pPr>
                <a:r>
                  <a:rPr lang="en-US" sz="2000" dirty="0" smtClean="0">
                    <a:solidFill>
                      <a:schemeClr val="tx1"/>
                    </a:solidFill>
                  </a:rPr>
                  <a:t>Cipher</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m:t>
                    </m:r>
                  </m:oMath>
                </a14:m>
                <a:r>
                  <a:rPr lang="en-US" sz="2000" dirty="0">
                    <a:solidFill>
                      <a:srgbClr val="00B050"/>
                    </a:solidFill>
                  </a:rPr>
                  <a:t>P</a:t>
                </a:r>
                <a:r>
                  <a:rPr lang="en-US" sz="2000" baseline="30000" dirty="0" smtClean="0">
                    <a:solidFill>
                      <a:srgbClr val="00B050"/>
                    </a:solidFill>
                  </a:rPr>
                  <a:t>-1</a:t>
                </a:r>
                <a:r>
                  <a:rPr lang="en-US" sz="2000" dirty="0"/>
                  <a:t> </a:t>
                </a:r>
                <a:r>
                  <a:rPr lang="en-US" sz="2000" dirty="0" smtClean="0">
                    <a:solidFill>
                      <a:schemeClr val="tx1"/>
                    </a:solidFill>
                  </a:rPr>
                  <a:t>= (m</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7030A0"/>
                    </a:solidFill>
                  </a:rPr>
                  <a:t>G’</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dirty="0" smtClean="0">
                    <a:solidFill>
                      <a:schemeClr val="tx1"/>
                    </a:solidFill>
                  </a:rPr>
                  <a:t> </a:t>
                </a:r>
                <a:r>
                  <a:rPr lang="en-US" sz="2000" dirty="0" smtClean="0">
                    <a:solidFill>
                      <a:srgbClr val="FF6600"/>
                    </a:solidFill>
                  </a:rPr>
                  <a:t>e</a:t>
                </a:r>
                <a:r>
                  <a:rPr lang="en-US" sz="2000" dirty="0" smtClean="0">
                    <a:solidFill>
                      <a:schemeClr val="tx1"/>
                    </a:solidFill>
                  </a:rPr>
                  <a:t>)</a:t>
                </a:r>
                <a:r>
                  <a:rPr lang="en-US" sz="2000" dirty="0">
                    <a:solidFill>
                      <a:schemeClr val="tx1"/>
                    </a:solidFill>
                    <a:ea typeface="Cambria Math" panose="020405030504060302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 </m:t>
                    </m:r>
                  </m:oMath>
                </a14:m>
                <a:r>
                  <a:rPr lang="en-US" sz="2000" dirty="0">
                    <a:solidFill>
                      <a:srgbClr val="00B050"/>
                    </a:solidFill>
                  </a:rPr>
                  <a:t>P</a:t>
                </a:r>
                <a:r>
                  <a:rPr lang="en-US" sz="2000" baseline="30000" dirty="0">
                    <a:solidFill>
                      <a:srgbClr val="00B050"/>
                    </a:solidFill>
                  </a:rPr>
                  <a:t>-1</a:t>
                </a:r>
                <a:r>
                  <a:rPr lang="en-US" sz="2000" dirty="0"/>
                  <a:t> </a:t>
                </a:r>
                <a:r>
                  <a:rPr lang="en-US" sz="2000" dirty="0">
                    <a:solidFill>
                      <a:schemeClr val="tx1"/>
                    </a:solidFill>
                  </a:rPr>
                  <a:t>= </a:t>
                </a:r>
                <a:r>
                  <a:rPr lang="en-US" sz="2000" dirty="0" smtClean="0">
                    <a:solidFill>
                      <a:schemeClr val="tx1"/>
                    </a:solidFill>
                  </a:rPr>
                  <a:t>(</a:t>
                </a:r>
                <a:r>
                  <a:rPr lang="en-US" sz="2000" dirty="0">
                    <a:solidFill>
                      <a:schemeClr val="tx1"/>
                    </a:solidFill>
                  </a:rPr>
                  <a:t>m</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t>S</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smtClean="0">
                        <a:solidFill>
                          <a:schemeClr val="tx1"/>
                        </a:solidFill>
                        <a:latin typeface="Cambria Math" panose="02040503050406030204" pitchFamily="18" charset="0"/>
                        <a:ea typeface="Cambria Math" panose="02040503050406030204" pitchFamily="18" charset="0"/>
                      </a:rPr>
                      <m:t>×</m:t>
                    </m:r>
                    <m:r>
                      <m:rPr>
                        <m:nor/>
                      </m:rPr>
                      <a:rPr lang="en-US" sz="2000" dirty="0">
                        <a:solidFill>
                          <a:srgbClr val="0070C0"/>
                        </a:solidFill>
                      </a:rPr>
                      <m:t>G</m:t>
                    </m:r>
                    <m:r>
                      <m:rPr>
                        <m:nor/>
                      </m:rPr>
                      <a:rPr lang="en-US" sz="2000" b="0" i="0" dirty="0" smtClean="0">
                        <a:solidFill>
                          <a:schemeClr val="tx1"/>
                        </a:solidFill>
                      </a:rPr>
                      <m:t>)</m:t>
                    </m:r>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a:t>
                </a:r>
                <a:r>
                  <a:rPr lang="en-US" sz="2000" dirty="0" smtClean="0">
                    <a:solidFill>
                      <a:schemeClr val="tx1"/>
                    </a:solidFill>
                  </a:rPr>
                  <a:t>(</a:t>
                </a:r>
                <a:r>
                  <a:rPr lang="en-US" sz="2000" dirty="0">
                    <a:solidFill>
                      <a:srgbClr val="FF6600"/>
                    </a:solidFill>
                  </a:rPr>
                  <a:t>e</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00B050"/>
                    </a:solidFill>
                  </a:rPr>
                  <a:t>P</a:t>
                </a:r>
                <a:r>
                  <a:rPr lang="en-US" sz="2000" baseline="30000" dirty="0" smtClean="0">
                    <a:solidFill>
                      <a:srgbClr val="00B050"/>
                    </a:solidFill>
                  </a:rPr>
                  <a:t>-1</a:t>
                </a:r>
                <a:r>
                  <a:rPr lang="en-US" sz="2000" dirty="0" smtClean="0">
                    <a:solidFill>
                      <a:schemeClr val="tx1"/>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30998"/>
                <a:ext cx="8772525" cy="4525963"/>
              </a:xfrm>
              <a:blipFill>
                <a:blip r:embed="rId3"/>
                <a:stretch>
                  <a:fillRect l="-1181" t="-1482"/>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rot="5400000">
            <a:off x="284487" y="4317009"/>
            <a:ext cx="2848297" cy="102557"/>
          </a:xfrm>
          <a:prstGeom prst="rect">
            <a:avLst/>
          </a:prstGeom>
        </p:spPr>
      </p:pic>
      <p:pic>
        <p:nvPicPr>
          <p:cNvPr id="6" name="Picture 5"/>
          <p:cNvPicPr>
            <a:picLocks noChangeAspect="1"/>
          </p:cNvPicPr>
          <p:nvPr/>
        </p:nvPicPr>
        <p:blipFill rotWithShape="1">
          <a:blip r:embed="rId5"/>
          <a:srcRect l="52299"/>
          <a:stretch/>
        </p:blipFill>
        <p:spPr>
          <a:xfrm>
            <a:off x="2613660" y="2944139"/>
            <a:ext cx="2567940" cy="2740063"/>
          </a:xfrm>
          <a:prstGeom prst="rect">
            <a:avLst/>
          </a:prstGeom>
        </p:spPr>
      </p:pic>
      <p:pic>
        <p:nvPicPr>
          <p:cNvPr id="4" name="Picture 3"/>
          <p:cNvPicPr>
            <a:picLocks noChangeAspect="1"/>
          </p:cNvPicPr>
          <p:nvPr/>
        </p:nvPicPr>
        <p:blipFill>
          <a:blip r:embed="rId6"/>
          <a:stretch>
            <a:fillRect/>
          </a:stretch>
        </p:blipFill>
        <p:spPr>
          <a:xfrm rot="16200000" flipV="1">
            <a:off x="5702415" y="4306148"/>
            <a:ext cx="3052246" cy="124277"/>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985450" y="4012408"/>
                <a:ext cx="4026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985450" y="4012408"/>
                <a:ext cx="402674" cy="369332"/>
              </a:xfrm>
              <a:prstGeom prst="rect">
                <a:avLst/>
              </a:prstGeom>
              <a:blipFill>
                <a:blip r:embed="rId7"/>
                <a:stretch>
                  <a:fillRect/>
                </a:stretch>
              </a:blipFill>
            </p:spPr>
            <p:txBody>
              <a:bodyPr/>
              <a:lstStyle/>
              <a:p>
                <a:r>
                  <a:rPr lang="en-US">
                    <a:noFill/>
                  </a:rPr>
                  <a:t> </a:t>
                </a:r>
              </a:p>
            </p:txBody>
          </p:sp>
        </mc:Fallback>
      </mc:AlternateContent>
      <p:sp>
        <p:nvSpPr>
          <p:cNvPr id="8" name="Rectangle 7"/>
          <p:cNvSpPr/>
          <p:nvPr/>
        </p:nvSpPr>
        <p:spPr>
          <a:xfrm>
            <a:off x="6023958" y="4129504"/>
            <a:ext cx="300082"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4271177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30998"/>
                <a:ext cx="8772525" cy="4525963"/>
              </a:xfrm>
            </p:spPr>
            <p:txBody>
              <a:bodyPr>
                <a:normAutofit/>
              </a:bodyPr>
              <a:lstStyle/>
              <a:p>
                <a:r>
                  <a:rPr lang="en-US" dirty="0" smtClean="0"/>
                  <a:t>Decryption (Alice)</a:t>
                </a:r>
                <a:endParaRPr lang="en-US" dirty="0"/>
              </a:p>
              <a:p>
                <a:pPr marL="457200" lvl="1" indent="0">
                  <a:buNone/>
                </a:pPr>
                <a:r>
                  <a:rPr lang="en-US" sz="1800" dirty="0" smtClean="0"/>
                  <a:t>(Remember </a:t>
                </a:r>
                <a:r>
                  <a:rPr lang="en-US" sz="1800" dirty="0">
                    <a:solidFill>
                      <a:srgbClr val="7030A0"/>
                    </a:solidFill>
                  </a:rPr>
                  <a:t>G’ </a:t>
                </a:r>
                <a:r>
                  <a:rPr lang="en-US" sz="1800" dirty="0">
                    <a:solidFill>
                      <a:schemeClr val="tx1"/>
                    </a:solidFill>
                  </a:rPr>
                  <a:t>=</a:t>
                </a:r>
                <a:r>
                  <a:rPr lang="en-US" sz="1800" dirty="0"/>
                  <a:t> S</a:t>
                </a:r>
                <a14:m>
                  <m:oMath xmlns:m="http://schemas.openxmlformats.org/officeDocument/2006/math">
                    <m:r>
                      <a:rPr lang="en-US" sz="1800" i="1">
                        <a:solidFill>
                          <a:schemeClr val="tx1"/>
                        </a:solidFill>
                        <a:latin typeface="Cambria Math" panose="02040503050406030204" pitchFamily="18" charset="0"/>
                        <a:ea typeface="Cambria Math" panose="02040503050406030204" pitchFamily="18" charset="0"/>
                      </a:rPr>
                      <m:t>×</m:t>
                    </m:r>
                  </m:oMath>
                </a14:m>
                <a:r>
                  <a:rPr lang="en-US" sz="1800" dirty="0">
                    <a:solidFill>
                      <a:srgbClr val="0070C0"/>
                    </a:solidFill>
                  </a:rPr>
                  <a:t>G</a:t>
                </a:r>
                <a14:m>
                  <m:oMath xmlns:m="http://schemas.openxmlformats.org/officeDocument/2006/math">
                    <m:r>
                      <a:rPr lang="en-US" sz="1800" i="1">
                        <a:solidFill>
                          <a:schemeClr val="tx1"/>
                        </a:solidFill>
                        <a:latin typeface="Cambria Math" panose="02040503050406030204" pitchFamily="18" charset="0"/>
                        <a:ea typeface="Cambria Math" panose="02040503050406030204" pitchFamily="18" charset="0"/>
                      </a:rPr>
                      <m:t>×</m:t>
                    </m:r>
                  </m:oMath>
                </a14:m>
                <a:r>
                  <a:rPr lang="en-US" sz="1800" dirty="0">
                    <a:solidFill>
                      <a:srgbClr val="00B050"/>
                    </a:solidFill>
                  </a:rPr>
                  <a:t>P</a:t>
                </a:r>
                <a:r>
                  <a:rPr lang="en-US" sz="1800" dirty="0" smtClean="0">
                    <a:solidFill>
                      <a:srgbClr val="00B050"/>
                    </a:solidFill>
                  </a:rPr>
                  <a:t>)</a:t>
                </a:r>
              </a:p>
              <a:p>
                <a:pPr marL="1028700" lvl="1" indent="-342900">
                  <a:buFont typeface="+mj-lt"/>
                  <a:buAutoNum type="arabicParenR"/>
                </a:pPr>
                <a:r>
                  <a:rPr lang="en-US" sz="2000" dirty="0" smtClean="0">
                    <a:solidFill>
                      <a:schemeClr val="tx1"/>
                    </a:solidFill>
                  </a:rPr>
                  <a:t>Cipher</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m:t>
                    </m:r>
                  </m:oMath>
                </a14:m>
                <a:r>
                  <a:rPr lang="en-US" sz="2000" dirty="0">
                    <a:solidFill>
                      <a:srgbClr val="00B050"/>
                    </a:solidFill>
                  </a:rPr>
                  <a:t>P</a:t>
                </a:r>
                <a:r>
                  <a:rPr lang="en-US" sz="2000" baseline="30000" dirty="0" smtClean="0">
                    <a:solidFill>
                      <a:srgbClr val="00B050"/>
                    </a:solidFill>
                  </a:rPr>
                  <a:t>-1</a:t>
                </a:r>
                <a:r>
                  <a:rPr lang="en-US" sz="2000" dirty="0"/>
                  <a:t> </a:t>
                </a:r>
                <a:r>
                  <a:rPr lang="en-US" sz="2000" dirty="0" smtClean="0">
                    <a:solidFill>
                      <a:schemeClr val="tx1"/>
                    </a:solidFill>
                  </a:rPr>
                  <a:t>= (m</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7030A0"/>
                    </a:solidFill>
                  </a:rPr>
                  <a:t>G’</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dirty="0" smtClean="0">
                    <a:solidFill>
                      <a:schemeClr val="tx1"/>
                    </a:solidFill>
                  </a:rPr>
                  <a:t> </a:t>
                </a:r>
                <a:r>
                  <a:rPr lang="en-US" sz="2000" dirty="0" smtClean="0">
                    <a:solidFill>
                      <a:srgbClr val="FF6600"/>
                    </a:solidFill>
                  </a:rPr>
                  <a:t>e</a:t>
                </a:r>
                <a:r>
                  <a:rPr lang="en-US" sz="2000" dirty="0" smtClean="0">
                    <a:solidFill>
                      <a:schemeClr val="tx1"/>
                    </a:solidFill>
                  </a:rPr>
                  <a:t>)</a:t>
                </a:r>
                <a:r>
                  <a:rPr lang="en-US" sz="2000" dirty="0">
                    <a:solidFill>
                      <a:schemeClr val="tx1"/>
                    </a:solidFill>
                    <a:ea typeface="Cambria Math" panose="020405030504060302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 </m:t>
                    </m:r>
                  </m:oMath>
                </a14:m>
                <a:r>
                  <a:rPr lang="en-US" sz="2000" dirty="0">
                    <a:solidFill>
                      <a:srgbClr val="00B050"/>
                    </a:solidFill>
                  </a:rPr>
                  <a:t>P</a:t>
                </a:r>
                <a:r>
                  <a:rPr lang="en-US" sz="2000" baseline="30000" dirty="0">
                    <a:solidFill>
                      <a:srgbClr val="00B050"/>
                    </a:solidFill>
                  </a:rPr>
                  <a:t>-1</a:t>
                </a:r>
                <a:r>
                  <a:rPr lang="en-US" sz="2000" dirty="0"/>
                  <a:t> </a:t>
                </a:r>
                <a:r>
                  <a:rPr lang="en-US" sz="2000" dirty="0">
                    <a:solidFill>
                      <a:schemeClr val="tx1"/>
                    </a:solidFill>
                  </a:rPr>
                  <a:t>= </a:t>
                </a:r>
                <a:r>
                  <a:rPr lang="en-US" sz="2000" dirty="0" smtClean="0">
                    <a:solidFill>
                      <a:schemeClr val="tx1"/>
                    </a:solidFill>
                  </a:rPr>
                  <a:t>(</a:t>
                </a:r>
                <a:r>
                  <a:rPr lang="en-US" sz="2000" dirty="0">
                    <a:solidFill>
                      <a:schemeClr val="tx1"/>
                    </a:solidFill>
                  </a:rPr>
                  <a:t>m</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t>S</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smtClean="0">
                        <a:solidFill>
                          <a:schemeClr val="tx1"/>
                        </a:solidFill>
                        <a:latin typeface="Cambria Math" panose="02040503050406030204" pitchFamily="18" charset="0"/>
                        <a:ea typeface="Cambria Math" panose="02040503050406030204" pitchFamily="18" charset="0"/>
                      </a:rPr>
                      <m:t>×</m:t>
                    </m:r>
                    <m:r>
                      <m:rPr>
                        <m:nor/>
                      </m:rPr>
                      <a:rPr lang="en-US" sz="2000" dirty="0">
                        <a:solidFill>
                          <a:srgbClr val="0070C0"/>
                        </a:solidFill>
                      </a:rPr>
                      <m:t>G</m:t>
                    </m:r>
                    <m:r>
                      <m:rPr>
                        <m:nor/>
                      </m:rPr>
                      <a:rPr lang="en-US" sz="2000" b="0" i="0" dirty="0" smtClean="0">
                        <a:solidFill>
                          <a:schemeClr val="tx1"/>
                        </a:solidFill>
                      </a:rPr>
                      <m:t>)</m:t>
                    </m:r>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a:t>
                </a:r>
                <a:r>
                  <a:rPr lang="en-US" sz="2000" dirty="0" smtClean="0">
                    <a:solidFill>
                      <a:schemeClr val="tx1"/>
                    </a:solidFill>
                  </a:rPr>
                  <a:t>(</a:t>
                </a:r>
                <a:r>
                  <a:rPr lang="en-US" sz="2000" dirty="0">
                    <a:solidFill>
                      <a:srgbClr val="FF6600"/>
                    </a:solidFill>
                  </a:rPr>
                  <a:t>e</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00B050"/>
                    </a:solidFill>
                  </a:rPr>
                  <a:t>P</a:t>
                </a:r>
                <a:r>
                  <a:rPr lang="en-US" sz="2000" baseline="30000" dirty="0" smtClean="0">
                    <a:solidFill>
                      <a:srgbClr val="00B050"/>
                    </a:solidFill>
                  </a:rPr>
                  <a:t>-1</a:t>
                </a:r>
                <a:r>
                  <a:rPr lang="en-US" sz="2000" dirty="0" smtClean="0">
                    <a:solidFill>
                      <a:schemeClr val="tx1"/>
                    </a:solidFill>
                  </a:rPr>
                  <a:t>)</a:t>
                </a:r>
              </a:p>
              <a:p>
                <a:pPr marL="1028700" lvl="1" indent="-342900">
                  <a:buFont typeface="+mj-lt"/>
                  <a:buAutoNum type="arabicParenR"/>
                </a:pPr>
                <a:r>
                  <a:rPr lang="en-US" sz="2000" dirty="0">
                    <a:solidFill>
                      <a:schemeClr val="tx1"/>
                    </a:solidFill>
                  </a:rPr>
                  <a:t>Err-correct (m</a:t>
                </a:r>
                <a:r>
                  <a:rPr lang="en-US" sz="2000" dirty="0" smtClean="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r>
                      <m:rPr>
                        <m:nor/>
                      </m:rPr>
                      <a:rPr lang="en-US" sz="2000" dirty="0"/>
                      <m:t>S</m:t>
                    </m:r>
                    <m:r>
                      <a:rPr lang="en-US" sz="2000" i="1" smtClean="0">
                        <a:solidFill>
                          <a:schemeClr val="tx1"/>
                        </a:solidFill>
                        <a:latin typeface="Cambria Math" panose="02040503050406030204" pitchFamily="18" charset="0"/>
                        <a:ea typeface="Cambria Math" panose="02040503050406030204" pitchFamily="18" charset="0"/>
                      </a:rPr>
                      <m:t>×</m:t>
                    </m:r>
                    <m:r>
                      <m:rPr>
                        <m:nor/>
                      </m:rPr>
                      <a:rPr lang="en-US" sz="2000" dirty="0">
                        <a:solidFill>
                          <a:srgbClr val="0070C0"/>
                        </a:solidFill>
                      </a:rPr>
                      <m:t>G</m:t>
                    </m:r>
                    <m:r>
                      <a:rPr lang="en-US" sz="2000" i="1">
                        <a:latin typeface="Cambria Math" panose="02040503050406030204" pitchFamily="18" charset="0"/>
                        <a:ea typeface="Cambria Math" panose="02040503050406030204" pitchFamily="18" charset="0"/>
                      </a:rPr>
                      <m:t>+</m:t>
                    </m:r>
                  </m:oMath>
                </a14:m>
                <a:r>
                  <a:rPr lang="en-US" sz="2000" dirty="0"/>
                  <a:t> </a:t>
                </a:r>
                <a:r>
                  <a:rPr lang="en-US" sz="2000" dirty="0">
                    <a:solidFill>
                      <a:schemeClr val="tx1"/>
                    </a:solidFill>
                  </a:rPr>
                  <a:t>(</a:t>
                </a:r>
                <a:r>
                  <a:rPr lang="en-US" sz="2000" dirty="0">
                    <a:solidFill>
                      <a:srgbClr val="FF6600"/>
                    </a:solidFill>
                  </a:rPr>
                  <a:t>e</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00B050"/>
                    </a:solidFill>
                  </a:rPr>
                  <a:t>P</a:t>
                </a:r>
                <a:r>
                  <a:rPr lang="en-US" sz="2000" baseline="30000" dirty="0" smtClean="0">
                    <a:solidFill>
                      <a:srgbClr val="00B050"/>
                    </a:solidFill>
                  </a:rPr>
                  <a:t>-1</a:t>
                </a:r>
                <a:r>
                  <a:rPr lang="en-US" sz="2000" dirty="0" smtClean="0">
                    <a:solidFill>
                      <a:schemeClr val="tx1"/>
                    </a:solidFill>
                  </a:rPr>
                  <a:t>)) </a:t>
                </a:r>
                <a:r>
                  <a:rPr lang="en-US" sz="2000" dirty="0">
                    <a:solidFill>
                      <a:schemeClr val="tx1"/>
                    </a:solidFill>
                  </a:rPr>
                  <a:t>= m</a:t>
                </a:r>
                <a:r>
                  <a:rPr lang="en-US" sz="2000" dirty="0" smtClean="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r>
                      <m:rPr>
                        <m:nor/>
                      </m:rPr>
                      <a:rPr lang="en-US" sz="2000" dirty="0"/>
                      <m:t>S</m:t>
                    </m:r>
                  </m:oMath>
                </a14:m>
                <a:endParaRPr lang="en-US" sz="2000" baseline="30000"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30998"/>
                <a:ext cx="8772525" cy="4525963"/>
              </a:xfrm>
              <a:blipFill>
                <a:blip r:embed="rId3"/>
                <a:stretch>
                  <a:fillRect l="-1181" t="-1482"/>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rot="5400000" flipV="1">
            <a:off x="894196" y="4633809"/>
            <a:ext cx="3052246" cy="124277"/>
          </a:xfrm>
          <a:prstGeom prst="rect">
            <a:avLst/>
          </a:prstGeom>
        </p:spPr>
      </p:pic>
      <p:pic>
        <p:nvPicPr>
          <p:cNvPr id="4" name="Picture 3"/>
          <p:cNvPicPr>
            <a:picLocks noChangeAspect="1"/>
          </p:cNvPicPr>
          <p:nvPr/>
        </p:nvPicPr>
        <p:blipFill>
          <a:blip r:embed="rId5"/>
          <a:stretch>
            <a:fillRect/>
          </a:stretch>
        </p:blipFill>
        <p:spPr>
          <a:xfrm rot="5400000">
            <a:off x="4699635" y="4622654"/>
            <a:ext cx="2914650" cy="219075"/>
          </a:xfrm>
          <a:prstGeom prst="rect">
            <a:avLst/>
          </a:prstGeom>
        </p:spPr>
      </p:pic>
      <p:cxnSp>
        <p:nvCxnSpPr>
          <p:cNvPr id="7" name="Straight Arrow Connector 6"/>
          <p:cNvCxnSpPr/>
          <p:nvPr/>
        </p:nvCxnSpPr>
        <p:spPr>
          <a:xfrm>
            <a:off x="2750820" y="4732191"/>
            <a:ext cx="2995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562515" y="4309830"/>
            <a:ext cx="1556836" cy="923330"/>
          </a:xfrm>
          <a:prstGeom prst="rect">
            <a:avLst/>
          </a:prstGeom>
        </p:spPr>
        <p:txBody>
          <a:bodyPr wrap="none">
            <a:spAutoFit/>
          </a:bodyPr>
          <a:lstStyle/>
          <a:p>
            <a:pPr algn="ctr"/>
            <a:r>
              <a:rPr lang="en-US" dirty="0" smtClean="0">
                <a:latin typeface="Avenir Book" panose="02000503020000020003" pitchFamily="2" charset="0"/>
              </a:rPr>
              <a:t>Err-correct ( )</a:t>
            </a:r>
          </a:p>
          <a:p>
            <a:pPr algn="ctr"/>
            <a:endParaRPr lang="en-US" dirty="0">
              <a:latin typeface="Avenir Book" panose="02000503020000020003" pitchFamily="2" charset="0"/>
            </a:endParaRPr>
          </a:p>
          <a:p>
            <a:pPr algn="ctr"/>
            <a:r>
              <a:rPr lang="en-US" dirty="0" smtClean="0">
                <a:latin typeface="Avenir Book" panose="02000503020000020003" pitchFamily="2" charset="0"/>
              </a:rPr>
              <a:t>?</a:t>
            </a:r>
            <a:endParaRPr lang="en-US" dirty="0">
              <a:latin typeface="Avenir Book" panose="02000503020000020003" pitchFamily="2" charset="0"/>
            </a:endParaRPr>
          </a:p>
        </p:txBody>
      </p:sp>
      <p:sp>
        <p:nvSpPr>
          <p:cNvPr id="6" name="Rounded Rectangle 5"/>
          <p:cNvSpPr/>
          <p:nvPr/>
        </p:nvSpPr>
        <p:spPr>
          <a:xfrm>
            <a:off x="3657600" y="2841812"/>
            <a:ext cx="1810871" cy="345942"/>
          </a:xfrm>
          <a:prstGeom prst="round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7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30998"/>
                <a:ext cx="8772525" cy="4525963"/>
              </a:xfrm>
            </p:spPr>
            <p:txBody>
              <a:bodyPr>
                <a:normAutofit/>
              </a:bodyPr>
              <a:lstStyle/>
              <a:p>
                <a:r>
                  <a:rPr lang="en-US" dirty="0" smtClean="0"/>
                  <a:t>Decryption (Alice)</a:t>
                </a:r>
                <a:endParaRPr lang="en-US" dirty="0"/>
              </a:p>
              <a:p>
                <a:pPr marL="457200" lvl="1" indent="0">
                  <a:buNone/>
                </a:pPr>
                <a:r>
                  <a:rPr lang="en-US" sz="1800" dirty="0" smtClean="0"/>
                  <a:t>(Remember </a:t>
                </a:r>
                <a:r>
                  <a:rPr lang="en-US" sz="1800" dirty="0">
                    <a:solidFill>
                      <a:srgbClr val="7030A0"/>
                    </a:solidFill>
                  </a:rPr>
                  <a:t>G’ </a:t>
                </a:r>
                <a:r>
                  <a:rPr lang="en-US" sz="1800" dirty="0">
                    <a:solidFill>
                      <a:schemeClr val="tx1"/>
                    </a:solidFill>
                  </a:rPr>
                  <a:t>=</a:t>
                </a:r>
                <a:r>
                  <a:rPr lang="en-US" sz="1800" dirty="0"/>
                  <a:t> S</a:t>
                </a:r>
                <a14:m>
                  <m:oMath xmlns:m="http://schemas.openxmlformats.org/officeDocument/2006/math">
                    <m:r>
                      <a:rPr lang="en-US" sz="1800" i="1">
                        <a:solidFill>
                          <a:schemeClr val="tx1"/>
                        </a:solidFill>
                        <a:latin typeface="Cambria Math" panose="02040503050406030204" pitchFamily="18" charset="0"/>
                        <a:ea typeface="Cambria Math" panose="02040503050406030204" pitchFamily="18" charset="0"/>
                      </a:rPr>
                      <m:t>×</m:t>
                    </m:r>
                  </m:oMath>
                </a14:m>
                <a:r>
                  <a:rPr lang="en-US" sz="1800" dirty="0">
                    <a:solidFill>
                      <a:srgbClr val="0070C0"/>
                    </a:solidFill>
                  </a:rPr>
                  <a:t>G</a:t>
                </a:r>
                <a14:m>
                  <m:oMath xmlns:m="http://schemas.openxmlformats.org/officeDocument/2006/math">
                    <m:r>
                      <a:rPr lang="en-US" sz="1800" i="1">
                        <a:solidFill>
                          <a:schemeClr val="tx1"/>
                        </a:solidFill>
                        <a:latin typeface="Cambria Math" panose="02040503050406030204" pitchFamily="18" charset="0"/>
                        <a:ea typeface="Cambria Math" panose="02040503050406030204" pitchFamily="18" charset="0"/>
                      </a:rPr>
                      <m:t>×</m:t>
                    </m:r>
                  </m:oMath>
                </a14:m>
                <a:r>
                  <a:rPr lang="en-US" sz="1800" dirty="0">
                    <a:solidFill>
                      <a:srgbClr val="00B050"/>
                    </a:solidFill>
                  </a:rPr>
                  <a:t>P</a:t>
                </a:r>
                <a:r>
                  <a:rPr lang="en-US" sz="1800" dirty="0" smtClean="0">
                    <a:solidFill>
                      <a:srgbClr val="00B050"/>
                    </a:solidFill>
                  </a:rPr>
                  <a:t>)</a:t>
                </a:r>
              </a:p>
              <a:p>
                <a:pPr marL="1028700" lvl="1" indent="-342900">
                  <a:buFont typeface="+mj-lt"/>
                  <a:buAutoNum type="arabicParenR"/>
                </a:pPr>
                <a:r>
                  <a:rPr lang="en-US" sz="2000" dirty="0" smtClean="0">
                    <a:solidFill>
                      <a:schemeClr val="tx1"/>
                    </a:solidFill>
                  </a:rPr>
                  <a:t>Cipher</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m:t>
                    </m:r>
                  </m:oMath>
                </a14:m>
                <a:r>
                  <a:rPr lang="en-US" sz="2000" dirty="0">
                    <a:solidFill>
                      <a:srgbClr val="00B050"/>
                    </a:solidFill>
                  </a:rPr>
                  <a:t>P</a:t>
                </a:r>
                <a:r>
                  <a:rPr lang="en-US" sz="2000" baseline="30000" dirty="0" smtClean="0">
                    <a:solidFill>
                      <a:srgbClr val="00B050"/>
                    </a:solidFill>
                  </a:rPr>
                  <a:t>-1</a:t>
                </a:r>
                <a:r>
                  <a:rPr lang="en-US" sz="2000" dirty="0"/>
                  <a:t> </a:t>
                </a:r>
                <a:r>
                  <a:rPr lang="en-US" sz="2000" dirty="0" smtClean="0">
                    <a:solidFill>
                      <a:schemeClr val="tx1"/>
                    </a:solidFill>
                  </a:rPr>
                  <a:t>= (m</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7030A0"/>
                    </a:solidFill>
                  </a:rPr>
                  <a:t>G’</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dirty="0" smtClean="0">
                    <a:solidFill>
                      <a:schemeClr val="tx1"/>
                    </a:solidFill>
                  </a:rPr>
                  <a:t> </a:t>
                </a:r>
                <a:r>
                  <a:rPr lang="en-US" sz="2000" dirty="0" smtClean="0">
                    <a:solidFill>
                      <a:srgbClr val="FF6600"/>
                    </a:solidFill>
                  </a:rPr>
                  <a:t>e</a:t>
                </a:r>
                <a:r>
                  <a:rPr lang="en-US" sz="2000" dirty="0" smtClean="0">
                    <a:solidFill>
                      <a:schemeClr val="tx1"/>
                    </a:solidFill>
                  </a:rPr>
                  <a:t>)</a:t>
                </a:r>
                <a:r>
                  <a:rPr lang="en-US" sz="2000" dirty="0">
                    <a:solidFill>
                      <a:schemeClr val="tx1"/>
                    </a:solidFill>
                    <a:ea typeface="Cambria Math" panose="020405030504060302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 </m:t>
                    </m:r>
                  </m:oMath>
                </a14:m>
                <a:r>
                  <a:rPr lang="en-US" sz="2000" dirty="0">
                    <a:solidFill>
                      <a:srgbClr val="00B050"/>
                    </a:solidFill>
                  </a:rPr>
                  <a:t>P</a:t>
                </a:r>
                <a:r>
                  <a:rPr lang="en-US" sz="2000" baseline="30000" dirty="0">
                    <a:solidFill>
                      <a:srgbClr val="00B050"/>
                    </a:solidFill>
                  </a:rPr>
                  <a:t>-1</a:t>
                </a:r>
                <a:r>
                  <a:rPr lang="en-US" sz="2000" dirty="0"/>
                  <a:t> </a:t>
                </a:r>
                <a:r>
                  <a:rPr lang="en-US" sz="2000" dirty="0">
                    <a:solidFill>
                      <a:schemeClr val="tx1"/>
                    </a:solidFill>
                  </a:rPr>
                  <a:t>= </a:t>
                </a:r>
                <a:r>
                  <a:rPr lang="en-US" sz="2000" dirty="0" smtClean="0">
                    <a:solidFill>
                      <a:schemeClr val="tx1"/>
                    </a:solidFill>
                  </a:rPr>
                  <a:t>(</a:t>
                </a:r>
                <a:r>
                  <a:rPr lang="en-US" sz="2000" dirty="0">
                    <a:solidFill>
                      <a:schemeClr val="tx1"/>
                    </a:solidFill>
                  </a:rPr>
                  <a:t>m</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t>S</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smtClean="0">
                        <a:solidFill>
                          <a:schemeClr val="tx1"/>
                        </a:solidFill>
                        <a:latin typeface="Cambria Math" panose="02040503050406030204" pitchFamily="18" charset="0"/>
                        <a:ea typeface="Cambria Math" panose="02040503050406030204" pitchFamily="18" charset="0"/>
                      </a:rPr>
                      <m:t>×</m:t>
                    </m:r>
                    <m:r>
                      <m:rPr>
                        <m:nor/>
                      </m:rPr>
                      <a:rPr lang="en-US" sz="2000" dirty="0">
                        <a:solidFill>
                          <a:srgbClr val="0070C0"/>
                        </a:solidFill>
                      </a:rPr>
                      <m:t>G</m:t>
                    </m:r>
                    <m:r>
                      <m:rPr>
                        <m:nor/>
                      </m:rPr>
                      <a:rPr lang="en-US" sz="2000" b="0" i="0" dirty="0" smtClean="0">
                        <a:solidFill>
                          <a:schemeClr val="tx1"/>
                        </a:solidFill>
                      </a:rPr>
                      <m:t>)</m:t>
                    </m:r>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a:t>
                </a:r>
                <a:r>
                  <a:rPr lang="en-US" sz="2000" dirty="0" smtClean="0">
                    <a:solidFill>
                      <a:schemeClr val="tx1"/>
                    </a:solidFill>
                  </a:rPr>
                  <a:t>(</a:t>
                </a:r>
                <a:r>
                  <a:rPr lang="en-US" sz="2000" dirty="0">
                    <a:solidFill>
                      <a:srgbClr val="FF6600"/>
                    </a:solidFill>
                  </a:rPr>
                  <a:t>e</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00B050"/>
                    </a:solidFill>
                  </a:rPr>
                  <a:t>P</a:t>
                </a:r>
                <a:r>
                  <a:rPr lang="en-US" sz="2000" baseline="30000" dirty="0" smtClean="0">
                    <a:solidFill>
                      <a:srgbClr val="00B050"/>
                    </a:solidFill>
                  </a:rPr>
                  <a:t>-1</a:t>
                </a:r>
                <a:r>
                  <a:rPr lang="en-US" sz="2000" dirty="0" smtClean="0">
                    <a:solidFill>
                      <a:schemeClr val="tx1"/>
                    </a:solidFill>
                  </a:rPr>
                  <a:t>)</a:t>
                </a:r>
              </a:p>
              <a:p>
                <a:pPr marL="1028700" lvl="1" indent="-342900">
                  <a:buFont typeface="+mj-lt"/>
                  <a:buAutoNum type="arabicParenR"/>
                </a:pPr>
                <a:r>
                  <a:rPr lang="en-US" sz="2000" dirty="0">
                    <a:solidFill>
                      <a:schemeClr val="tx1"/>
                    </a:solidFill>
                  </a:rPr>
                  <a:t>Err-correct (m</a:t>
                </a:r>
                <a:r>
                  <a:rPr lang="en-US" sz="2000" dirty="0" smtClean="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r>
                      <m:rPr>
                        <m:nor/>
                      </m:rPr>
                      <a:rPr lang="en-US" sz="2000" dirty="0"/>
                      <m:t>S</m:t>
                    </m:r>
                    <m:r>
                      <a:rPr lang="en-US" sz="2000" i="1" smtClean="0">
                        <a:solidFill>
                          <a:schemeClr val="tx1"/>
                        </a:solidFill>
                        <a:latin typeface="Cambria Math" panose="02040503050406030204" pitchFamily="18" charset="0"/>
                        <a:ea typeface="Cambria Math" panose="02040503050406030204" pitchFamily="18" charset="0"/>
                      </a:rPr>
                      <m:t>×</m:t>
                    </m:r>
                    <m:r>
                      <m:rPr>
                        <m:nor/>
                      </m:rPr>
                      <a:rPr lang="en-US" sz="2000" dirty="0">
                        <a:solidFill>
                          <a:srgbClr val="0070C0"/>
                        </a:solidFill>
                      </a:rPr>
                      <m:t>G</m:t>
                    </m:r>
                    <m:r>
                      <a:rPr lang="en-US" sz="2000" i="1">
                        <a:latin typeface="Cambria Math" panose="02040503050406030204" pitchFamily="18" charset="0"/>
                        <a:ea typeface="Cambria Math" panose="02040503050406030204" pitchFamily="18" charset="0"/>
                      </a:rPr>
                      <m:t>+</m:t>
                    </m:r>
                  </m:oMath>
                </a14:m>
                <a:r>
                  <a:rPr lang="en-US" sz="2000" dirty="0"/>
                  <a:t> </a:t>
                </a:r>
                <a:r>
                  <a:rPr lang="en-US" sz="2000" dirty="0">
                    <a:solidFill>
                      <a:schemeClr val="tx1"/>
                    </a:solidFill>
                  </a:rPr>
                  <a:t>(</a:t>
                </a:r>
                <a:r>
                  <a:rPr lang="en-US" sz="2000" dirty="0">
                    <a:solidFill>
                      <a:srgbClr val="FF6600"/>
                    </a:solidFill>
                  </a:rPr>
                  <a:t>e</a:t>
                </a:r>
                <a14:m>
                  <m:oMath xmlns:m="http://schemas.openxmlformats.org/officeDocument/2006/math">
                    <m:r>
                      <a:rPr lang="en-US" sz="2000">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smtClean="0">
                    <a:solidFill>
                      <a:srgbClr val="00B050"/>
                    </a:solidFill>
                  </a:rPr>
                  <a:t>P</a:t>
                </a:r>
                <a:r>
                  <a:rPr lang="en-US" sz="2000" baseline="30000" dirty="0" smtClean="0">
                    <a:solidFill>
                      <a:srgbClr val="00B050"/>
                    </a:solidFill>
                  </a:rPr>
                  <a:t>-1</a:t>
                </a:r>
                <a:r>
                  <a:rPr lang="en-US" sz="2000" dirty="0" smtClean="0">
                    <a:solidFill>
                      <a:schemeClr val="tx1"/>
                    </a:solidFill>
                  </a:rPr>
                  <a:t>)) </a:t>
                </a:r>
                <a:r>
                  <a:rPr lang="en-US" sz="2000" dirty="0">
                    <a:solidFill>
                      <a:schemeClr val="tx1"/>
                    </a:solidFill>
                  </a:rPr>
                  <a:t>= m</a:t>
                </a:r>
                <a:r>
                  <a:rPr lang="en-US" sz="2000" dirty="0" smtClean="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r>
                      <m:rPr>
                        <m:nor/>
                      </m:rPr>
                      <a:rPr lang="en-US" sz="2000" dirty="0"/>
                      <m:t>S</m:t>
                    </m:r>
                  </m:oMath>
                </a14:m>
                <a:endParaRPr lang="en-US" sz="2000" baseline="30000" dirty="0" smtClean="0">
                  <a:solidFill>
                    <a:schemeClr val="tx1"/>
                  </a:solidFill>
                </a:endParaRPr>
              </a:p>
              <a:p>
                <a:pPr marL="1028700" lvl="1" indent="-342900">
                  <a:buFont typeface="+mj-lt"/>
                  <a:buAutoNum type="arabicParenR"/>
                </a:pPr>
                <a:r>
                  <a:rPr lang="en-US" sz="2000" dirty="0">
                    <a:solidFill>
                      <a:schemeClr val="tx1"/>
                    </a:solidFill>
                  </a:rPr>
                  <a:t>m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r>
                      <m:rPr>
                        <m:nor/>
                      </m:rPr>
                      <a:rPr lang="en-US" sz="2000" dirty="0"/>
                      <m:t>S</m:t>
                    </m:r>
                    <m:r>
                      <a:rPr lang="en-US" sz="2000" i="1">
                        <a:solidFill>
                          <a:schemeClr val="tx1"/>
                        </a:solidFill>
                        <a:latin typeface="Cambria Math" panose="02040503050406030204" pitchFamily="18" charset="0"/>
                        <a:ea typeface="Cambria Math" panose="02040503050406030204" pitchFamily="18" charset="0"/>
                      </a:rPr>
                      <m:t>×</m:t>
                    </m:r>
                    <m:r>
                      <m:rPr>
                        <m:nor/>
                      </m:rPr>
                      <a:rPr lang="en-US" sz="2000" b="0" i="0" dirty="0" smtClean="0">
                        <a:solidFill>
                          <a:srgbClr val="B12020"/>
                        </a:solidFill>
                      </a:rPr>
                      <m:t>S</m:t>
                    </m:r>
                    <m:r>
                      <m:rPr>
                        <m:nor/>
                      </m:rPr>
                      <a:rPr lang="en-US" sz="2000" baseline="30000" dirty="0" smtClean="0">
                        <a:solidFill>
                          <a:srgbClr val="B12020"/>
                        </a:solidFill>
                      </a:rPr>
                      <m:t>−1</m:t>
                    </m:r>
                  </m:oMath>
                </a14:m>
                <a:r>
                  <a:rPr lang="en-US" sz="2000" dirty="0">
                    <a:solidFill>
                      <a:schemeClr val="tx1"/>
                    </a:solidFill>
                  </a:rPr>
                  <a:t> = m</a:t>
                </a:r>
                <a:endParaRPr lang="en-US" sz="2000" baseline="30000" dirty="0">
                  <a:solidFill>
                    <a:srgbClr val="B12020"/>
                  </a:solidFill>
                </a:endParaRPr>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30998"/>
                <a:ext cx="8772525" cy="4525963"/>
              </a:xfrm>
              <a:blipFill>
                <a:blip r:embed="rId3"/>
                <a:stretch>
                  <a:fillRect l="-1181" t="-1482"/>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rot="5400000">
            <a:off x="1454081" y="4870701"/>
            <a:ext cx="2392679" cy="179842"/>
          </a:xfrm>
          <a:prstGeom prst="rect">
            <a:avLst/>
          </a:prstGeom>
        </p:spPr>
      </p:pic>
      <p:pic>
        <p:nvPicPr>
          <p:cNvPr id="6"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57144"/>
          <a:stretch/>
        </p:blipFill>
        <p:spPr bwMode="auto">
          <a:xfrm>
            <a:off x="3676172" y="3655873"/>
            <a:ext cx="2308861" cy="25340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p:cNvSpPr/>
              <p:nvPr/>
            </p:nvSpPr>
            <p:spPr>
              <a:xfrm>
                <a:off x="3051566" y="4775956"/>
                <a:ext cx="4026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051566" y="4775956"/>
                <a:ext cx="402674" cy="369332"/>
              </a:xfrm>
              <a:prstGeom prst="rect">
                <a:avLst/>
              </a:prstGeom>
              <a:blipFill>
                <a:blip r:embed="rId6"/>
                <a:stretch>
                  <a:fillRect/>
                </a:stretch>
              </a:blipFill>
            </p:spPr>
            <p:txBody>
              <a:bodyPr/>
              <a:lstStyle/>
              <a:p>
                <a:r>
                  <a:rPr lang="en-US">
                    <a:noFill/>
                  </a:rPr>
                  <a:t> </a:t>
                </a:r>
              </a:p>
            </p:txBody>
          </p:sp>
        </mc:Fallback>
      </mc:AlternateContent>
      <p:sp>
        <p:nvSpPr>
          <p:cNvPr id="7" name="Rectangle 6"/>
          <p:cNvSpPr/>
          <p:nvPr/>
        </p:nvSpPr>
        <p:spPr>
          <a:xfrm>
            <a:off x="6257946" y="4738233"/>
            <a:ext cx="300082" cy="369332"/>
          </a:xfrm>
          <a:prstGeom prst="rect">
            <a:avLst/>
          </a:prstGeom>
        </p:spPr>
        <p:txBody>
          <a:bodyPr wrap="none">
            <a:spAutoFit/>
          </a:bodyPr>
          <a:lstStyle/>
          <a:p>
            <a:r>
              <a:rPr lang="en-US" dirty="0"/>
              <a:t>=</a:t>
            </a:r>
          </a:p>
        </p:txBody>
      </p:sp>
      <p:pic>
        <p:nvPicPr>
          <p:cNvPr id="10" name="Picture 9"/>
          <p:cNvPicPr>
            <a:picLocks noChangeAspect="1"/>
          </p:cNvPicPr>
          <p:nvPr/>
        </p:nvPicPr>
        <p:blipFill rotWithShape="1">
          <a:blip r:embed="rId7"/>
          <a:srcRect l="20630" t="58104"/>
          <a:stretch/>
        </p:blipFill>
        <p:spPr>
          <a:xfrm rot="5400000">
            <a:off x="5629295" y="4880398"/>
            <a:ext cx="2664316" cy="215265"/>
          </a:xfrm>
          <a:prstGeom prst="rect">
            <a:avLst/>
          </a:prstGeom>
        </p:spPr>
      </p:pic>
      <p:sp>
        <p:nvSpPr>
          <p:cNvPr id="13" name="Rectangle 12"/>
          <p:cNvSpPr/>
          <p:nvPr/>
        </p:nvSpPr>
        <p:spPr>
          <a:xfrm>
            <a:off x="6771973" y="3350547"/>
            <a:ext cx="369012" cy="369332"/>
          </a:xfrm>
          <a:prstGeom prst="rect">
            <a:avLst/>
          </a:prstGeom>
        </p:spPr>
        <p:txBody>
          <a:bodyPr wrap="square">
            <a:spAutoFit/>
          </a:bodyPr>
          <a:lstStyle/>
          <a:p>
            <a:r>
              <a:rPr lang="en-US" dirty="0" smtClean="0"/>
              <a:t>m</a:t>
            </a:r>
            <a:endParaRPr lang="en-US" dirty="0"/>
          </a:p>
        </p:txBody>
      </p:sp>
      <p:sp>
        <p:nvSpPr>
          <p:cNvPr id="14" name="Rectangular Callout 13"/>
          <p:cNvSpPr/>
          <p:nvPr/>
        </p:nvSpPr>
        <p:spPr>
          <a:xfrm>
            <a:off x="6057671" y="1362200"/>
            <a:ext cx="3037836" cy="836365"/>
          </a:xfrm>
          <a:prstGeom prst="wedgeRectCallout">
            <a:avLst>
              <a:gd name="adj1" fmla="val 49"/>
              <a:gd name="adj2" fmla="val 74931"/>
            </a:avLst>
          </a:prstGeom>
          <a:solidFill>
            <a:schemeClr val="tx1">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venir Book" panose="02000503020000020003" pitchFamily="2" charset="0"/>
              </a:rPr>
              <a:t>Attacker does not know: </a:t>
            </a:r>
            <a:r>
              <a:rPr lang="en-US" sz="1400" dirty="0" smtClean="0">
                <a:solidFill>
                  <a:srgbClr val="FFFF00"/>
                </a:solidFill>
                <a:latin typeface="Avenir Book" panose="02000503020000020003" pitchFamily="2" charset="0"/>
              </a:rPr>
              <a:t>S, G, P</a:t>
            </a:r>
          </a:p>
          <a:p>
            <a:pPr algn="ctr"/>
            <a:r>
              <a:rPr lang="en-US" sz="1400" dirty="0" smtClean="0">
                <a:latin typeface="Avenir Book" panose="02000503020000020003" pitchFamily="2" charset="0"/>
              </a:rPr>
              <a:t>Thus he/she cannot compute: </a:t>
            </a:r>
          </a:p>
          <a:p>
            <a:pPr algn="ctr"/>
            <a:r>
              <a:rPr lang="en-US" sz="1400" dirty="0" smtClean="0">
                <a:solidFill>
                  <a:srgbClr val="FFFF00"/>
                </a:solidFill>
                <a:latin typeface="Avenir Book" panose="02000503020000020003" pitchFamily="2" charset="0"/>
              </a:rPr>
              <a:t>S</a:t>
            </a:r>
            <a:r>
              <a:rPr lang="en-US" sz="1400" baseline="30000" dirty="0" smtClean="0">
                <a:solidFill>
                  <a:srgbClr val="FFFF00"/>
                </a:solidFill>
                <a:latin typeface="Avenir Book" panose="02000503020000020003" pitchFamily="2" charset="0"/>
              </a:rPr>
              <a:t>-1</a:t>
            </a:r>
            <a:r>
              <a:rPr lang="en-US" sz="1400" dirty="0" smtClean="0">
                <a:solidFill>
                  <a:srgbClr val="FFFF00"/>
                </a:solidFill>
                <a:latin typeface="Avenir Book" panose="02000503020000020003" pitchFamily="2" charset="0"/>
              </a:rPr>
              <a:t>, Err-correct( ), P</a:t>
            </a:r>
            <a:r>
              <a:rPr lang="en-US" sz="1400" baseline="30000" dirty="0" smtClean="0">
                <a:solidFill>
                  <a:srgbClr val="FFFF00"/>
                </a:solidFill>
                <a:latin typeface="Avenir Book" panose="02000503020000020003" pitchFamily="2" charset="0"/>
              </a:rPr>
              <a:t>-1</a:t>
            </a:r>
          </a:p>
          <a:p>
            <a:pPr algn="ctr"/>
            <a:r>
              <a:rPr lang="en-US" sz="1400" dirty="0" smtClean="0">
                <a:latin typeface="Avenir Book" panose="02000503020000020003" pitchFamily="2" charset="0"/>
              </a:rPr>
              <a:t>Therefore, he/she does not know </a:t>
            </a:r>
            <a:r>
              <a:rPr lang="en-US" sz="1400" dirty="0" smtClean="0">
                <a:solidFill>
                  <a:srgbClr val="FFFF00"/>
                </a:solidFill>
                <a:latin typeface="Avenir Book" panose="02000503020000020003" pitchFamily="2" charset="0"/>
              </a:rPr>
              <a:t>m</a:t>
            </a:r>
            <a:endParaRPr lang="en-US" sz="1400" dirty="0">
              <a:solidFill>
                <a:srgbClr val="FFFF00"/>
              </a:solidFill>
              <a:latin typeface="Avenir Book" panose="02000503020000020003" pitchFamily="2" charset="0"/>
            </a:endParaRPr>
          </a:p>
        </p:txBody>
      </p:sp>
    </p:spTree>
    <p:extLst>
      <p:ext uri="{BB962C8B-B14F-4D97-AF65-F5344CB8AC3E}">
        <p14:creationId xmlns:p14="http://schemas.microsoft.com/office/powerpoint/2010/main" val="44947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Decryption Algorithm</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5626" y="1927412"/>
            <a:ext cx="4747503" cy="3378247"/>
          </a:xfrm>
        </p:spPr>
      </p:pic>
      <p:sp>
        <p:nvSpPr>
          <p:cNvPr id="4" name="Slide Number Placeholder 3"/>
          <p:cNvSpPr>
            <a:spLocks noGrp="1"/>
          </p:cNvSpPr>
          <p:nvPr>
            <p:ph type="sldNum" sz="quarter" idx="12"/>
          </p:nvPr>
        </p:nvSpPr>
        <p:spPr/>
        <p:txBody>
          <a:bodyPr/>
          <a:lstStyle/>
          <a:p>
            <a:fld id="{9041FEBA-683F-B44C-A647-A4FB58DC8725}" type="slidenum">
              <a:rPr lang="en-US" smtClean="0"/>
              <a:t>43</a:t>
            </a:fld>
            <a:endParaRPr lang="en-US"/>
          </a:p>
        </p:txBody>
      </p:sp>
      <p:sp>
        <p:nvSpPr>
          <p:cNvPr id="7" name="Content Placeholder 2"/>
          <p:cNvSpPr txBox="1">
            <a:spLocks/>
          </p:cNvSpPr>
          <p:nvPr/>
        </p:nvSpPr>
        <p:spPr>
          <a:xfrm>
            <a:off x="206183" y="1865029"/>
            <a:ext cx="3328426" cy="18363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Tx/>
              <a:buFont typeface="Wingdings" charset="2"/>
              <a:buChar char="§"/>
              <a:defRPr sz="2800" kern="1200">
                <a:solidFill>
                  <a:schemeClr val="tx1"/>
                </a:solidFill>
                <a:latin typeface="Avenir Book"/>
                <a:ea typeface="+mn-ea"/>
                <a:cs typeface="Avenir Book"/>
              </a:defRPr>
            </a:lvl1pPr>
            <a:lvl2pPr marL="914400" indent="-457200" algn="l" defTabSz="457200" rtl="0" eaLnBrk="1" latinLnBrk="0" hangingPunct="1">
              <a:spcBef>
                <a:spcPct val="20000"/>
              </a:spcBef>
              <a:buClrTx/>
              <a:buFont typeface="Arial"/>
              <a:buChar char="•"/>
              <a:defRPr sz="2400" kern="1200">
                <a:solidFill>
                  <a:srgbClr val="B12020"/>
                </a:solidFill>
                <a:latin typeface="Avenir Book"/>
                <a:ea typeface="+mn-ea"/>
                <a:cs typeface="Avenir Book"/>
              </a:defRPr>
            </a:lvl2pPr>
            <a:lvl3pPr marL="1143000" indent="-228600" algn="l" defTabSz="457200" rtl="0" eaLnBrk="1" latinLnBrk="0" hangingPunct="1">
              <a:spcBef>
                <a:spcPct val="20000"/>
              </a:spcBef>
              <a:buClrTx/>
              <a:buFont typeface="Wingdings" charset="2"/>
              <a:buChar char="§"/>
              <a:defRPr sz="2000" kern="1200">
                <a:solidFill>
                  <a:schemeClr val="tx1"/>
                </a:solidFill>
                <a:latin typeface="Avenir Book"/>
                <a:ea typeface="+mn-ea"/>
                <a:cs typeface="Avenir Book"/>
              </a:defRPr>
            </a:lvl3pPr>
            <a:lvl4pPr marL="1600200" indent="-228600" algn="l" defTabSz="457200" rtl="0" eaLnBrk="1" latinLnBrk="0" hangingPunct="1">
              <a:spcBef>
                <a:spcPct val="20000"/>
              </a:spcBef>
              <a:buClrTx/>
              <a:buFont typeface="Arial"/>
              <a:buChar char="•"/>
              <a:defRPr sz="1800" kern="1200">
                <a:solidFill>
                  <a:srgbClr val="B12020"/>
                </a:solidFill>
                <a:latin typeface="Avenir Book"/>
                <a:ea typeface="+mn-ea"/>
                <a:cs typeface="Avenir Book"/>
              </a:defRPr>
            </a:lvl4pPr>
            <a:lvl5pPr marL="2057400" indent="-228600" algn="l" defTabSz="457200" rtl="0" eaLnBrk="1" latinLnBrk="0" hangingPunct="1">
              <a:spcBef>
                <a:spcPct val="20000"/>
              </a:spcBef>
              <a:buClrTx/>
              <a:buFont typeface="Wingdings" charset="2"/>
              <a:buChar char="§"/>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Error-Correction via Fast Decoding through Majority Voting</a:t>
            </a:r>
            <a:endParaRPr lang="en-US" sz="2400" dirty="0"/>
          </a:p>
        </p:txBody>
      </p:sp>
      <p:sp>
        <p:nvSpPr>
          <p:cNvPr id="8" name="TextBox 7"/>
          <p:cNvSpPr txBox="1"/>
          <p:nvPr/>
        </p:nvSpPr>
        <p:spPr>
          <a:xfrm>
            <a:off x="2241178" y="3791923"/>
            <a:ext cx="1956826" cy="276999"/>
          </a:xfrm>
          <a:prstGeom prst="rect">
            <a:avLst/>
          </a:prstGeom>
          <a:noFill/>
        </p:spPr>
        <p:txBody>
          <a:bodyPr wrap="square" rtlCol="0">
            <a:spAutoFit/>
          </a:bodyPr>
          <a:lstStyle/>
          <a:p>
            <a:r>
              <a:rPr lang="en-US" sz="1200" dirty="0" smtClean="0">
                <a:solidFill>
                  <a:srgbClr val="B12020"/>
                </a:solidFill>
                <a:latin typeface="Avenir Book" panose="02000503020000020003"/>
              </a:rPr>
              <a:t>Decryption Step-1</a:t>
            </a:r>
            <a:endParaRPr lang="en-US" sz="1200" dirty="0">
              <a:solidFill>
                <a:srgbClr val="B12020"/>
              </a:solidFill>
              <a:latin typeface="Avenir Book" panose="02000503020000020003"/>
            </a:endParaRPr>
          </a:p>
        </p:txBody>
      </p:sp>
      <p:sp>
        <p:nvSpPr>
          <p:cNvPr id="9" name="TextBox 8"/>
          <p:cNvSpPr txBox="1"/>
          <p:nvPr/>
        </p:nvSpPr>
        <p:spPr>
          <a:xfrm>
            <a:off x="2241178" y="3975465"/>
            <a:ext cx="1956826" cy="276999"/>
          </a:xfrm>
          <a:prstGeom prst="rect">
            <a:avLst/>
          </a:prstGeom>
          <a:noFill/>
        </p:spPr>
        <p:txBody>
          <a:bodyPr wrap="square" rtlCol="0">
            <a:spAutoFit/>
          </a:bodyPr>
          <a:lstStyle/>
          <a:p>
            <a:r>
              <a:rPr lang="en-US" sz="1200" dirty="0" smtClean="0">
                <a:solidFill>
                  <a:srgbClr val="B12020"/>
                </a:solidFill>
                <a:latin typeface="Avenir Book" panose="02000503020000020003"/>
              </a:rPr>
              <a:t>Decryption Step-2</a:t>
            </a:r>
            <a:endParaRPr lang="en-US" sz="1200" dirty="0">
              <a:solidFill>
                <a:srgbClr val="B12020"/>
              </a:solidFill>
              <a:latin typeface="Avenir Book" panose="02000503020000020003"/>
            </a:endParaRPr>
          </a:p>
        </p:txBody>
      </p:sp>
      <p:sp>
        <p:nvSpPr>
          <p:cNvPr id="10" name="Right Arrow 9"/>
          <p:cNvSpPr/>
          <p:nvPr/>
        </p:nvSpPr>
        <p:spPr>
          <a:xfrm>
            <a:off x="3643037" y="3855842"/>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3643036" y="4053069"/>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3660967" y="4429590"/>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3660966" y="4617847"/>
            <a:ext cx="172568" cy="14561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411505" y="4343020"/>
            <a:ext cx="1956826" cy="276999"/>
          </a:xfrm>
          <a:prstGeom prst="rect">
            <a:avLst/>
          </a:prstGeom>
          <a:noFill/>
        </p:spPr>
        <p:txBody>
          <a:bodyPr wrap="square" rtlCol="0">
            <a:spAutoFit/>
          </a:bodyPr>
          <a:lstStyle/>
          <a:p>
            <a:r>
              <a:rPr lang="en-US" sz="1200" dirty="0" smtClean="0">
                <a:solidFill>
                  <a:srgbClr val="B12020"/>
                </a:solidFill>
                <a:latin typeface="Avenir Book" panose="02000503020000020003"/>
              </a:rPr>
              <a:t>Error-correction</a:t>
            </a:r>
            <a:endParaRPr lang="en-US" sz="1200" dirty="0">
              <a:solidFill>
                <a:srgbClr val="B12020"/>
              </a:solidFill>
              <a:latin typeface="Avenir Book" panose="02000503020000020003"/>
            </a:endParaRPr>
          </a:p>
        </p:txBody>
      </p:sp>
      <p:sp>
        <p:nvSpPr>
          <p:cNvPr id="15" name="TextBox 14"/>
          <p:cNvSpPr txBox="1"/>
          <p:nvPr/>
        </p:nvSpPr>
        <p:spPr>
          <a:xfrm>
            <a:off x="2250138" y="4540245"/>
            <a:ext cx="1956826" cy="276999"/>
          </a:xfrm>
          <a:prstGeom prst="rect">
            <a:avLst/>
          </a:prstGeom>
          <a:noFill/>
        </p:spPr>
        <p:txBody>
          <a:bodyPr wrap="square" rtlCol="0">
            <a:spAutoFit/>
          </a:bodyPr>
          <a:lstStyle/>
          <a:p>
            <a:r>
              <a:rPr lang="en-US" sz="1200" dirty="0" smtClean="0">
                <a:solidFill>
                  <a:srgbClr val="B12020"/>
                </a:solidFill>
                <a:latin typeface="Avenir Book" panose="02000503020000020003"/>
              </a:rPr>
              <a:t>Decryption Step-3</a:t>
            </a:r>
            <a:endParaRPr lang="en-US" sz="1200" dirty="0">
              <a:solidFill>
                <a:srgbClr val="B12020"/>
              </a:solidFill>
              <a:latin typeface="Avenir Book" panose="02000503020000020003"/>
            </a:endParaRPr>
          </a:p>
        </p:txBody>
      </p:sp>
      <p:cxnSp>
        <p:nvCxnSpPr>
          <p:cNvPr id="16" name="Straight Connector 15"/>
          <p:cNvCxnSpPr/>
          <p:nvPr/>
        </p:nvCxnSpPr>
        <p:spPr>
          <a:xfrm>
            <a:off x="4453941" y="4189722"/>
            <a:ext cx="557329"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9352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Key Space Exploration</a:t>
            </a:r>
            <a:endParaRPr lang="en-US" dirty="0"/>
          </a:p>
        </p:txBody>
      </p:sp>
      <p:sp>
        <p:nvSpPr>
          <p:cNvPr id="3" name="Content Placeholder 2"/>
          <p:cNvSpPr>
            <a:spLocks noGrp="1"/>
          </p:cNvSpPr>
          <p:nvPr>
            <p:ph idx="1"/>
          </p:nvPr>
        </p:nvSpPr>
        <p:spPr/>
        <p:txBody>
          <a:bodyPr>
            <a:normAutofit/>
          </a:bodyPr>
          <a:lstStyle/>
          <a:p>
            <a:r>
              <a:rPr lang="en-US" dirty="0" smtClean="0"/>
              <a:t>For a prime number, q</a:t>
            </a:r>
          </a:p>
          <a:p>
            <a:pPr lvl="1"/>
            <a:r>
              <a:rPr lang="en-US" dirty="0" smtClean="0"/>
              <a:t>q-1 orthogonal Latin squares </a:t>
            </a:r>
          </a:p>
          <a:p>
            <a:r>
              <a:rPr lang="en-US" dirty="0" smtClean="0"/>
              <a:t>Number of Orthogonal Latin squares that will be used in the generator matrix is given by:</a:t>
            </a:r>
          </a:p>
          <a:p>
            <a:pPr lvl="1"/>
            <a:r>
              <a:rPr lang="en-US" dirty="0" smtClean="0"/>
              <a:t>L = 2 * t – 2, where t is the number of random errors that can be corrected</a:t>
            </a:r>
          </a:p>
        </p:txBody>
      </p:sp>
      <p:sp>
        <p:nvSpPr>
          <p:cNvPr id="4" name="Slide Number Placeholder 3"/>
          <p:cNvSpPr>
            <a:spLocks noGrp="1"/>
          </p:cNvSpPr>
          <p:nvPr>
            <p:ph type="sldNum" sz="quarter" idx="12"/>
          </p:nvPr>
        </p:nvSpPr>
        <p:spPr/>
        <p:txBody>
          <a:bodyPr/>
          <a:lstStyle/>
          <a:p>
            <a:fld id="{9041FEBA-683F-B44C-A647-A4FB58DC8725}" type="slidenum">
              <a:rPr lang="en-US" smtClean="0"/>
              <a:t>44</a:t>
            </a:fld>
            <a:endParaRPr lang="en-US"/>
          </a:p>
        </p:txBody>
      </p:sp>
    </p:spTree>
    <p:extLst>
      <p:ext uri="{BB962C8B-B14F-4D97-AF65-F5344CB8AC3E}">
        <p14:creationId xmlns:p14="http://schemas.microsoft.com/office/powerpoint/2010/main" val="30620190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Key Space Exploration</a:t>
            </a:r>
            <a:endParaRPr lang="en-US" dirty="0"/>
          </a:p>
        </p:txBody>
      </p:sp>
      <p:sp>
        <p:nvSpPr>
          <p:cNvPr id="3" name="Content Placeholder 2"/>
          <p:cNvSpPr>
            <a:spLocks noGrp="1"/>
          </p:cNvSpPr>
          <p:nvPr>
            <p:ph idx="1"/>
          </p:nvPr>
        </p:nvSpPr>
        <p:spPr/>
        <p:txBody>
          <a:bodyPr>
            <a:normAutofit/>
          </a:bodyPr>
          <a:lstStyle/>
          <a:p>
            <a:r>
              <a:rPr lang="en-US" dirty="0" smtClean="0"/>
              <a:t>Example:</a:t>
            </a:r>
          </a:p>
          <a:p>
            <a:pPr marL="0" indent="0">
              <a:buNone/>
            </a:pPr>
            <a:r>
              <a:rPr lang="en-US" dirty="0"/>
              <a:t>	</a:t>
            </a:r>
            <a:r>
              <a:rPr lang="en-US" dirty="0" smtClean="0"/>
              <a:t>q = 11, L = 11 - 1 = 10</a:t>
            </a:r>
          </a:p>
          <a:p>
            <a:pPr marL="0" indent="0">
              <a:buNone/>
            </a:pPr>
            <a:r>
              <a:rPr lang="en-US" dirty="0"/>
              <a:t>	</a:t>
            </a:r>
            <a:r>
              <a:rPr lang="en-US" dirty="0" smtClean="0"/>
              <a:t>10 = 2 * t – 2, t = 6 </a:t>
            </a:r>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45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29444603"/>
              </p:ext>
            </p:extLst>
          </p:nvPr>
        </p:nvGraphicFramePr>
        <p:xfrm>
          <a:off x="1272989" y="3301455"/>
          <a:ext cx="7028328" cy="2287350"/>
        </p:xfrm>
        <a:graphic>
          <a:graphicData uri="http://schemas.openxmlformats.org/drawingml/2006/table">
            <a:tbl>
              <a:tblPr firstRow="1" bandRow="1">
                <a:tableStyleId>{5C22544A-7EE6-4342-B048-85BDC9FD1C3A}</a:tableStyleId>
              </a:tblPr>
              <a:tblGrid>
                <a:gridCol w="1739152">
                  <a:extLst>
                    <a:ext uri="{9D8B030D-6E8A-4147-A177-3AD203B41FA5}">
                      <a16:colId xmlns:a16="http://schemas.microsoft.com/office/drawing/2014/main" val="1488235372"/>
                    </a:ext>
                  </a:extLst>
                </a:gridCol>
                <a:gridCol w="1936377">
                  <a:extLst>
                    <a:ext uri="{9D8B030D-6E8A-4147-A177-3AD203B41FA5}">
                      <a16:colId xmlns:a16="http://schemas.microsoft.com/office/drawing/2014/main" val="3369241912"/>
                    </a:ext>
                  </a:extLst>
                </a:gridCol>
                <a:gridCol w="3352799">
                  <a:extLst>
                    <a:ext uri="{9D8B030D-6E8A-4147-A177-3AD203B41FA5}">
                      <a16:colId xmlns:a16="http://schemas.microsoft.com/office/drawing/2014/main" val="287675129"/>
                    </a:ext>
                  </a:extLst>
                </a:gridCol>
              </a:tblGrid>
              <a:tr h="508545">
                <a:tc>
                  <a:txBody>
                    <a:bodyPr/>
                    <a:lstStyle/>
                    <a:p>
                      <a:r>
                        <a:rPr lang="en-US" sz="1400" dirty="0" smtClean="0">
                          <a:latin typeface="Avenir Book" panose="02000503020000020003"/>
                        </a:rPr>
                        <a:t>No. of bits to be error-corrected, t</a:t>
                      </a:r>
                      <a:endParaRPr lang="en-US" sz="1400" dirty="0">
                        <a:latin typeface="Avenir Book" panose="02000503020000020003"/>
                      </a:endParaRPr>
                    </a:p>
                  </a:txBody>
                  <a:tcPr/>
                </a:tc>
                <a:tc>
                  <a:txBody>
                    <a:bodyPr/>
                    <a:lstStyle/>
                    <a:p>
                      <a:r>
                        <a:rPr lang="en-US" sz="1400" dirty="0" smtClean="0">
                          <a:latin typeface="Avenir Book" panose="02000503020000020003"/>
                        </a:rPr>
                        <a:t>No. of orthogonal</a:t>
                      </a:r>
                      <a:r>
                        <a:rPr lang="en-US" sz="1400" baseline="0" dirty="0" smtClean="0">
                          <a:latin typeface="Avenir Book" panose="02000503020000020003"/>
                        </a:rPr>
                        <a:t> Latin Squares(2t - 2)</a:t>
                      </a:r>
                      <a:endParaRPr lang="en-US" sz="1400" dirty="0">
                        <a:latin typeface="Avenir Book" panose="02000503020000020003"/>
                      </a:endParaRPr>
                    </a:p>
                  </a:txBody>
                  <a:tcPr/>
                </a:tc>
                <a:tc>
                  <a:txBody>
                    <a:bodyPr/>
                    <a:lstStyle/>
                    <a:p>
                      <a:r>
                        <a:rPr lang="en-US" sz="1400" dirty="0" smtClean="0">
                          <a:latin typeface="Avenir Book" panose="02000503020000020003"/>
                        </a:rPr>
                        <a:t>No.</a:t>
                      </a:r>
                      <a:r>
                        <a:rPr lang="en-US" sz="1400" baseline="0" dirty="0" smtClean="0">
                          <a:latin typeface="Avenir Book" panose="02000503020000020003"/>
                        </a:rPr>
                        <a:t> of ways to pick Latin squares</a:t>
                      </a:r>
                      <a:endParaRPr lang="en-US" sz="1400" dirty="0">
                        <a:latin typeface="Avenir Book" panose="02000503020000020003"/>
                      </a:endParaRPr>
                    </a:p>
                  </a:txBody>
                  <a:tcPr/>
                </a:tc>
                <a:extLst>
                  <a:ext uri="{0D108BD9-81ED-4DB2-BD59-A6C34878D82A}">
                    <a16:rowId xmlns:a16="http://schemas.microsoft.com/office/drawing/2014/main" val="743630442"/>
                  </a:ext>
                </a:extLst>
              </a:tr>
              <a:tr h="288528">
                <a:tc>
                  <a:txBody>
                    <a:bodyPr/>
                    <a:lstStyle/>
                    <a:p>
                      <a:r>
                        <a:rPr lang="en-US" sz="1200" b="0" dirty="0" smtClean="0">
                          <a:latin typeface="Avenir Book" panose="02000503020000020003"/>
                        </a:rPr>
                        <a:t>1</a:t>
                      </a:r>
                      <a:endParaRPr lang="en-US" sz="1200" b="0" dirty="0">
                        <a:latin typeface="Avenir Book" panose="02000503020000020003"/>
                      </a:endParaRPr>
                    </a:p>
                  </a:txBody>
                  <a:tcPr/>
                </a:tc>
                <a:tc>
                  <a:txBody>
                    <a:bodyPr/>
                    <a:lstStyle/>
                    <a:p>
                      <a:r>
                        <a:rPr lang="en-US" sz="1200" b="0" dirty="0" smtClean="0">
                          <a:latin typeface="Avenir Book" panose="02000503020000020003"/>
                        </a:rPr>
                        <a:t>0</a:t>
                      </a:r>
                      <a:endParaRPr lang="en-US" sz="1200" b="0" dirty="0">
                        <a:latin typeface="Avenir Book" panose="02000503020000020003"/>
                      </a:endParaRPr>
                    </a:p>
                  </a:txBody>
                  <a:tcPr/>
                </a:tc>
                <a:tc>
                  <a:txBody>
                    <a:bodyPr/>
                    <a:lstStyle/>
                    <a:p>
                      <a:r>
                        <a:rPr lang="en-US" sz="1200" b="0" dirty="0" smtClean="0">
                          <a:latin typeface="Avenir Book" panose="02000503020000020003"/>
                        </a:rPr>
                        <a:t>0</a:t>
                      </a:r>
                      <a:endParaRPr lang="en-US" sz="1200" b="0" dirty="0">
                        <a:latin typeface="Avenir Book" panose="02000503020000020003"/>
                      </a:endParaRPr>
                    </a:p>
                  </a:txBody>
                  <a:tcPr/>
                </a:tc>
                <a:extLst>
                  <a:ext uri="{0D108BD9-81ED-4DB2-BD59-A6C34878D82A}">
                    <a16:rowId xmlns:a16="http://schemas.microsoft.com/office/drawing/2014/main" val="2392434006"/>
                  </a:ext>
                </a:extLst>
              </a:tr>
              <a:tr h="288528">
                <a:tc>
                  <a:txBody>
                    <a:bodyPr/>
                    <a:lstStyle/>
                    <a:p>
                      <a:r>
                        <a:rPr lang="en-US" sz="1200" b="0" dirty="0" smtClean="0">
                          <a:latin typeface="Avenir Book" panose="02000503020000020003"/>
                        </a:rPr>
                        <a:t>2</a:t>
                      </a:r>
                      <a:endParaRPr lang="en-US" sz="1200" b="0" dirty="0">
                        <a:latin typeface="Avenir Book" panose="02000503020000020003"/>
                      </a:endParaRPr>
                    </a:p>
                  </a:txBody>
                  <a:tcPr/>
                </a:tc>
                <a:tc>
                  <a:txBody>
                    <a:bodyPr/>
                    <a:lstStyle/>
                    <a:p>
                      <a:r>
                        <a:rPr lang="en-US" sz="1200" b="0" dirty="0" smtClean="0">
                          <a:latin typeface="Avenir Book" panose="02000503020000020003"/>
                        </a:rPr>
                        <a:t>2</a:t>
                      </a:r>
                      <a:endParaRPr lang="en-US" sz="1200" b="0" dirty="0">
                        <a:latin typeface="Avenir Book" panose="02000503020000020003"/>
                      </a:endParaRPr>
                    </a:p>
                  </a:txBody>
                  <a:tcPr/>
                </a:tc>
                <a:tc>
                  <a:txBody>
                    <a:bodyPr/>
                    <a:lstStyle/>
                    <a:p>
                      <a:pPr marL="0" marR="0">
                        <a:lnSpc>
                          <a:spcPct val="107000"/>
                        </a:lnSpc>
                        <a:spcBef>
                          <a:spcPts val="0"/>
                        </a:spcBef>
                        <a:spcAft>
                          <a:spcPts val="0"/>
                        </a:spcAft>
                      </a:pPr>
                      <a:r>
                        <a:rPr lang="en-US" sz="1200" b="0" dirty="0">
                          <a:effectLst/>
                          <a:latin typeface="Avenir Book" panose="02000503020000020003"/>
                          <a:ea typeface="Calibri" panose="020F0502020204030204" pitchFamily="34" charset="0"/>
                          <a:cs typeface="Times New Roman" panose="02020603050405020304" pitchFamily="18" charset="0"/>
                        </a:rPr>
                        <a:t>10 * 9 = 90 </a:t>
                      </a:r>
                    </a:p>
                  </a:txBody>
                  <a:tcPr marL="68580" marR="68580" marT="0" marB="0"/>
                </a:tc>
                <a:extLst>
                  <a:ext uri="{0D108BD9-81ED-4DB2-BD59-A6C34878D82A}">
                    <a16:rowId xmlns:a16="http://schemas.microsoft.com/office/drawing/2014/main" val="3039835778"/>
                  </a:ext>
                </a:extLst>
              </a:tr>
              <a:tr h="288528">
                <a:tc>
                  <a:txBody>
                    <a:bodyPr/>
                    <a:lstStyle/>
                    <a:p>
                      <a:r>
                        <a:rPr lang="en-US" sz="1200" b="0" dirty="0" smtClean="0">
                          <a:latin typeface="Avenir Book" panose="02000503020000020003"/>
                        </a:rPr>
                        <a:t>3</a:t>
                      </a:r>
                      <a:endParaRPr lang="en-US" sz="1200" b="0" dirty="0">
                        <a:latin typeface="Avenir Book" panose="02000503020000020003"/>
                      </a:endParaRPr>
                    </a:p>
                  </a:txBody>
                  <a:tcPr/>
                </a:tc>
                <a:tc>
                  <a:txBody>
                    <a:bodyPr/>
                    <a:lstStyle/>
                    <a:p>
                      <a:r>
                        <a:rPr lang="en-US" sz="1200" b="0" dirty="0" smtClean="0">
                          <a:latin typeface="Avenir Book" panose="02000503020000020003"/>
                        </a:rPr>
                        <a:t>4</a:t>
                      </a:r>
                      <a:endParaRPr lang="en-US" sz="1200" b="0" dirty="0">
                        <a:latin typeface="Avenir Book" panose="02000503020000020003"/>
                      </a:endParaRPr>
                    </a:p>
                  </a:txBody>
                  <a:tcPr/>
                </a:tc>
                <a:tc>
                  <a:txBody>
                    <a:bodyPr/>
                    <a:lstStyle/>
                    <a:p>
                      <a:pPr marL="0" marR="0">
                        <a:lnSpc>
                          <a:spcPct val="107000"/>
                        </a:lnSpc>
                        <a:spcBef>
                          <a:spcPts val="0"/>
                        </a:spcBef>
                        <a:spcAft>
                          <a:spcPts val="0"/>
                        </a:spcAft>
                      </a:pPr>
                      <a:r>
                        <a:rPr lang="en-US" sz="1200" b="0" dirty="0">
                          <a:effectLst/>
                          <a:latin typeface="Avenir Book" panose="02000503020000020003"/>
                          <a:ea typeface="Calibri" panose="020F0502020204030204" pitchFamily="34" charset="0"/>
                          <a:cs typeface="Times New Roman" panose="02020603050405020304" pitchFamily="18" charset="0"/>
                        </a:rPr>
                        <a:t>10 * 9 * 8 * 7 = 5040</a:t>
                      </a:r>
                    </a:p>
                  </a:txBody>
                  <a:tcPr marL="68580" marR="68580" marT="0" marB="0"/>
                </a:tc>
                <a:extLst>
                  <a:ext uri="{0D108BD9-81ED-4DB2-BD59-A6C34878D82A}">
                    <a16:rowId xmlns:a16="http://schemas.microsoft.com/office/drawing/2014/main" val="2221554521"/>
                  </a:ext>
                </a:extLst>
              </a:tr>
              <a:tr h="301202">
                <a:tc>
                  <a:txBody>
                    <a:bodyPr/>
                    <a:lstStyle/>
                    <a:p>
                      <a:r>
                        <a:rPr lang="en-US" sz="1200" b="0" dirty="0" smtClean="0">
                          <a:latin typeface="Avenir Book" panose="02000503020000020003"/>
                        </a:rPr>
                        <a:t>4</a:t>
                      </a:r>
                      <a:endParaRPr lang="en-US" sz="1200" b="0" dirty="0">
                        <a:latin typeface="Avenir Book" panose="02000503020000020003"/>
                      </a:endParaRPr>
                    </a:p>
                  </a:txBody>
                  <a:tcPr/>
                </a:tc>
                <a:tc>
                  <a:txBody>
                    <a:bodyPr/>
                    <a:lstStyle/>
                    <a:p>
                      <a:r>
                        <a:rPr lang="en-US" sz="1200" b="0" dirty="0" smtClean="0">
                          <a:latin typeface="Avenir Book" panose="02000503020000020003"/>
                        </a:rPr>
                        <a:t>6</a:t>
                      </a:r>
                      <a:endParaRPr lang="en-US" sz="1200" b="0" dirty="0">
                        <a:latin typeface="Avenir Book" panose="02000503020000020003"/>
                      </a:endParaRPr>
                    </a:p>
                  </a:txBody>
                  <a:tcPr/>
                </a:tc>
                <a:tc>
                  <a:txBody>
                    <a:bodyPr/>
                    <a:lstStyle/>
                    <a:p>
                      <a:pPr marL="0" marR="0">
                        <a:lnSpc>
                          <a:spcPct val="107000"/>
                        </a:lnSpc>
                        <a:spcBef>
                          <a:spcPts val="0"/>
                        </a:spcBef>
                        <a:spcAft>
                          <a:spcPts val="0"/>
                        </a:spcAft>
                      </a:pPr>
                      <a:r>
                        <a:rPr lang="en-US" sz="1200" b="0">
                          <a:effectLst/>
                          <a:latin typeface="Avenir Book" panose="02000503020000020003"/>
                          <a:ea typeface="Calibri" panose="020F0502020204030204" pitchFamily="34" charset="0"/>
                          <a:cs typeface="Times New Roman" panose="02020603050405020304" pitchFamily="18" charset="0"/>
                        </a:rPr>
                        <a:t>10 * 9 * 8 * 7 * 6 * 5 = 151,200</a:t>
                      </a:r>
                    </a:p>
                  </a:txBody>
                  <a:tcPr marL="68580" marR="68580" marT="0" marB="0"/>
                </a:tc>
                <a:extLst>
                  <a:ext uri="{0D108BD9-81ED-4DB2-BD59-A6C34878D82A}">
                    <a16:rowId xmlns:a16="http://schemas.microsoft.com/office/drawing/2014/main" val="3533423286"/>
                  </a:ext>
                </a:extLst>
              </a:tr>
              <a:tr h="301202">
                <a:tc>
                  <a:txBody>
                    <a:bodyPr/>
                    <a:lstStyle/>
                    <a:p>
                      <a:r>
                        <a:rPr lang="en-US" sz="1200" b="0" dirty="0" smtClean="0">
                          <a:latin typeface="Avenir Book" panose="02000503020000020003"/>
                        </a:rPr>
                        <a:t>5</a:t>
                      </a:r>
                      <a:endParaRPr lang="en-US" sz="1200" b="0" dirty="0">
                        <a:latin typeface="Avenir Book" panose="02000503020000020003"/>
                      </a:endParaRPr>
                    </a:p>
                  </a:txBody>
                  <a:tcPr/>
                </a:tc>
                <a:tc>
                  <a:txBody>
                    <a:bodyPr/>
                    <a:lstStyle/>
                    <a:p>
                      <a:r>
                        <a:rPr lang="en-US" sz="1200" b="0" dirty="0" smtClean="0">
                          <a:latin typeface="Avenir Book" panose="02000503020000020003"/>
                        </a:rPr>
                        <a:t>8</a:t>
                      </a:r>
                      <a:endParaRPr lang="en-US" sz="1200" b="0" dirty="0">
                        <a:latin typeface="Avenir Book" panose="02000503020000020003"/>
                      </a:endParaRPr>
                    </a:p>
                  </a:txBody>
                  <a:tcPr/>
                </a:tc>
                <a:tc>
                  <a:txBody>
                    <a:bodyPr/>
                    <a:lstStyle/>
                    <a:p>
                      <a:pPr marL="0" marR="0">
                        <a:lnSpc>
                          <a:spcPct val="107000"/>
                        </a:lnSpc>
                        <a:spcBef>
                          <a:spcPts val="0"/>
                        </a:spcBef>
                        <a:spcAft>
                          <a:spcPts val="0"/>
                        </a:spcAft>
                      </a:pPr>
                      <a:r>
                        <a:rPr lang="en-US" sz="1200" b="0">
                          <a:effectLst/>
                          <a:latin typeface="Avenir Book" panose="02000503020000020003"/>
                          <a:ea typeface="Calibri" panose="020F0502020204030204" pitchFamily="34" charset="0"/>
                          <a:cs typeface="Times New Roman" panose="02020603050405020304" pitchFamily="18" charset="0"/>
                        </a:rPr>
                        <a:t>10 * 9 * 8 * 7 * 6 * 5 * 4 * 3 = 1,814,400</a:t>
                      </a:r>
                    </a:p>
                  </a:txBody>
                  <a:tcPr marL="68580" marR="68580" marT="0" marB="0"/>
                </a:tc>
                <a:extLst>
                  <a:ext uri="{0D108BD9-81ED-4DB2-BD59-A6C34878D82A}">
                    <a16:rowId xmlns:a16="http://schemas.microsoft.com/office/drawing/2014/main" val="3074584128"/>
                  </a:ext>
                </a:extLst>
              </a:tr>
              <a:tr h="301202">
                <a:tc>
                  <a:txBody>
                    <a:bodyPr/>
                    <a:lstStyle/>
                    <a:p>
                      <a:r>
                        <a:rPr lang="en-US" sz="1200" b="0" dirty="0" smtClean="0">
                          <a:latin typeface="Avenir Book" panose="02000503020000020003"/>
                        </a:rPr>
                        <a:t>6</a:t>
                      </a:r>
                      <a:endParaRPr lang="en-US" sz="1200" b="0" dirty="0">
                        <a:latin typeface="Avenir Book" panose="02000503020000020003"/>
                      </a:endParaRPr>
                    </a:p>
                  </a:txBody>
                  <a:tcPr/>
                </a:tc>
                <a:tc>
                  <a:txBody>
                    <a:bodyPr/>
                    <a:lstStyle/>
                    <a:p>
                      <a:r>
                        <a:rPr lang="en-US" sz="1200" b="0" dirty="0" smtClean="0">
                          <a:latin typeface="Avenir Book" panose="02000503020000020003"/>
                        </a:rPr>
                        <a:t>10</a:t>
                      </a:r>
                      <a:endParaRPr lang="en-US" sz="1200" b="0" dirty="0">
                        <a:latin typeface="Avenir Book" panose="02000503020000020003"/>
                      </a:endParaRPr>
                    </a:p>
                  </a:txBody>
                  <a:tcPr/>
                </a:tc>
                <a:tc>
                  <a:txBody>
                    <a:bodyPr/>
                    <a:lstStyle/>
                    <a:p>
                      <a:pPr marL="0" marR="0">
                        <a:lnSpc>
                          <a:spcPct val="107000"/>
                        </a:lnSpc>
                        <a:spcBef>
                          <a:spcPts val="0"/>
                        </a:spcBef>
                        <a:spcAft>
                          <a:spcPts val="0"/>
                        </a:spcAft>
                      </a:pPr>
                      <a:r>
                        <a:rPr lang="en-US" sz="1200" b="0" dirty="0">
                          <a:effectLst/>
                          <a:latin typeface="Avenir Book" panose="02000503020000020003"/>
                          <a:ea typeface="Calibri" panose="020F0502020204030204" pitchFamily="34" charset="0"/>
                          <a:cs typeface="Times New Roman" panose="02020603050405020304" pitchFamily="18" charset="0"/>
                        </a:rPr>
                        <a:t>10 * 9 * 8 * 7 * 6 * 5 * 4 * 3 * 2 * 1 = 3,628,800</a:t>
                      </a:r>
                    </a:p>
                  </a:txBody>
                  <a:tcPr marL="68580" marR="68580" marT="0" marB="0"/>
                </a:tc>
                <a:extLst>
                  <a:ext uri="{0D108BD9-81ED-4DB2-BD59-A6C34878D82A}">
                    <a16:rowId xmlns:a16="http://schemas.microsoft.com/office/drawing/2014/main" val="400779424"/>
                  </a:ext>
                </a:extLst>
              </a:tr>
            </a:tbl>
          </a:graphicData>
        </a:graphic>
      </p:graphicFrame>
    </p:spTree>
    <p:extLst>
      <p:ext uri="{BB962C8B-B14F-4D97-AF65-F5344CB8AC3E}">
        <p14:creationId xmlns:p14="http://schemas.microsoft.com/office/powerpoint/2010/main" val="226328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Key Space Exploration</a:t>
            </a:r>
            <a:endParaRPr lang="en-US" dirty="0"/>
          </a:p>
        </p:txBody>
      </p:sp>
      <p:sp>
        <p:nvSpPr>
          <p:cNvPr id="3" name="Content Placeholder 2"/>
          <p:cNvSpPr>
            <a:spLocks noGrp="1"/>
          </p:cNvSpPr>
          <p:nvPr>
            <p:ph idx="1"/>
          </p:nvPr>
        </p:nvSpPr>
        <p:spPr/>
        <p:txBody>
          <a:bodyPr>
            <a:normAutofit/>
          </a:bodyPr>
          <a:lstStyle/>
          <a:p>
            <a:r>
              <a:rPr lang="en-US" dirty="0" smtClean="0"/>
              <a:t>To correct up to 100 bits of errors</a:t>
            </a:r>
          </a:p>
          <a:p>
            <a:pPr lvl="1"/>
            <a:r>
              <a:rPr lang="en-US" dirty="0" smtClean="0"/>
              <a:t>q can be 199</a:t>
            </a:r>
          </a:p>
          <a:p>
            <a:pPr lvl="2"/>
            <a:r>
              <a:rPr lang="en-US" dirty="0" smtClean="0"/>
              <a:t>2 * 100 – 2 = 198 and 199 is the next prime </a:t>
            </a:r>
          </a:p>
          <a:p>
            <a:r>
              <a:rPr lang="en-US" dirty="0" smtClean="0"/>
              <a:t>Number of Orthogonal Latin Squares we can get for q = 199 is 198</a:t>
            </a:r>
          </a:p>
          <a:p>
            <a:r>
              <a:rPr lang="en-US" dirty="0" smtClean="0"/>
              <a:t>If we use all 198 orthogonal Latin squares to correct 100 bits in errors, key space will be</a:t>
            </a:r>
          </a:p>
          <a:p>
            <a:pPr lvl="1"/>
            <a:r>
              <a:rPr lang="en-US" dirty="0" smtClean="0"/>
              <a:t>198! = </a:t>
            </a:r>
            <a:r>
              <a:rPr lang="en-US" dirty="0"/>
              <a:t>1.98155243 E+370 </a:t>
            </a:r>
            <a:endParaRPr lang="en-US" dirty="0" smtClean="0"/>
          </a:p>
        </p:txBody>
      </p:sp>
      <p:sp>
        <p:nvSpPr>
          <p:cNvPr id="4" name="Slide Number Placeholder 3"/>
          <p:cNvSpPr>
            <a:spLocks noGrp="1"/>
          </p:cNvSpPr>
          <p:nvPr>
            <p:ph type="sldNum" sz="quarter" idx="12"/>
          </p:nvPr>
        </p:nvSpPr>
        <p:spPr/>
        <p:txBody>
          <a:bodyPr/>
          <a:lstStyle/>
          <a:p>
            <a:fld id="{9041FEBA-683F-B44C-A647-A4FB58DC8725}" type="slidenum">
              <a:rPr lang="en-US" smtClean="0"/>
              <a:t>46</a:t>
            </a:fld>
            <a:endParaRPr lang="en-US"/>
          </a:p>
        </p:txBody>
      </p:sp>
    </p:spTree>
    <p:extLst>
      <p:ext uri="{BB962C8B-B14F-4D97-AF65-F5344CB8AC3E}">
        <p14:creationId xmlns:p14="http://schemas.microsoft.com/office/powerpoint/2010/main" val="3099149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Generate G, S, and P in software</a:t>
            </a:r>
          </a:p>
          <a:p>
            <a:r>
              <a:rPr lang="en-US" dirty="0" smtClean="0"/>
              <a:t>Computations in Hardware</a:t>
            </a:r>
          </a:p>
          <a:p>
            <a:pPr lvl="1"/>
            <a:r>
              <a:rPr lang="en-US" dirty="0" smtClean="0"/>
              <a:t>Key generation</a:t>
            </a:r>
          </a:p>
          <a:p>
            <a:pPr lvl="2"/>
            <a:r>
              <a:rPr lang="en-US" dirty="0" smtClean="0"/>
              <a:t>Matrix multiplication</a:t>
            </a:r>
            <a:endParaRPr lang="en-US" dirty="0" smtClean="0">
              <a:solidFill>
                <a:srgbClr val="B12020"/>
              </a:solidFill>
            </a:endParaRPr>
          </a:p>
          <a:p>
            <a:pPr lvl="1"/>
            <a:r>
              <a:rPr lang="en-US" dirty="0" smtClean="0"/>
              <a:t>Encryption</a:t>
            </a:r>
          </a:p>
          <a:p>
            <a:pPr lvl="2"/>
            <a:r>
              <a:rPr lang="en-US" dirty="0" smtClean="0"/>
              <a:t>Matrix-vector multiplication</a:t>
            </a:r>
          </a:p>
          <a:p>
            <a:pPr lvl="2"/>
            <a:r>
              <a:rPr lang="en-US" dirty="0" smtClean="0"/>
              <a:t>Vector addition</a:t>
            </a:r>
          </a:p>
          <a:p>
            <a:pPr lvl="1"/>
            <a:r>
              <a:rPr lang="en-US" dirty="0" smtClean="0"/>
              <a:t>Decryption</a:t>
            </a:r>
          </a:p>
          <a:p>
            <a:pPr lvl="2"/>
            <a:r>
              <a:rPr lang="en-US" dirty="0" smtClean="0"/>
              <a:t>Matrix-vector multiplication</a:t>
            </a:r>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9041FEBA-683F-B44C-A647-A4FB58DC8725}" type="slidenum">
              <a:rPr lang="en-US" smtClean="0"/>
              <a:t>47</a:t>
            </a:fld>
            <a:endParaRPr lang="en-US"/>
          </a:p>
        </p:txBody>
      </p:sp>
      <p:sp>
        <p:nvSpPr>
          <p:cNvPr id="5" name="TextBox 4"/>
          <p:cNvSpPr txBox="1"/>
          <p:nvPr/>
        </p:nvSpPr>
        <p:spPr>
          <a:xfrm>
            <a:off x="3890683" y="3074895"/>
            <a:ext cx="506870" cy="369332"/>
          </a:xfrm>
          <a:prstGeom prst="rect">
            <a:avLst/>
          </a:prstGeom>
          <a:noFill/>
        </p:spPr>
        <p:txBody>
          <a:bodyPr wrap="none" rtlCol="0">
            <a:spAutoFit/>
          </a:bodyPr>
          <a:lstStyle/>
          <a:p>
            <a:r>
              <a:rPr lang="en-US" dirty="0">
                <a:solidFill>
                  <a:srgbClr val="B12020"/>
                </a:solidFill>
              </a:rPr>
              <a:t>???</a:t>
            </a:r>
            <a:endParaRPr lang="en-US" dirty="0"/>
          </a:p>
        </p:txBody>
      </p:sp>
    </p:spTree>
    <p:extLst>
      <p:ext uri="{BB962C8B-B14F-4D97-AF65-F5344CB8AC3E}">
        <p14:creationId xmlns:p14="http://schemas.microsoft.com/office/powerpoint/2010/main" val="222384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7638"/>
                <a:ext cx="8448036" cy="4525963"/>
              </a:xfrm>
            </p:spPr>
            <p:txBody>
              <a:bodyPr>
                <a:normAutofit/>
              </a:bodyPr>
              <a:lstStyle/>
              <a:p>
                <a:r>
                  <a:rPr lang="en-US" dirty="0" smtClean="0"/>
                  <a:t>McEliece</a:t>
                </a:r>
                <a:r>
                  <a:rPr lang="en-US" dirty="0"/>
                  <a:t> </a:t>
                </a:r>
                <a:r>
                  <a:rPr lang="en-US" dirty="0" smtClean="0"/>
                  <a:t>cryptosystem</a:t>
                </a:r>
                <a:endParaRPr lang="en-US" dirty="0"/>
              </a:p>
              <a:p>
                <a:pPr lvl="1"/>
                <a:r>
                  <a:rPr lang="en-US" dirty="0" smtClean="0"/>
                  <a:t>Post-quantum secure key size:</a:t>
                </a:r>
              </a:p>
              <a:p>
                <a:pPr lvl="2"/>
                <a:r>
                  <a:rPr lang="en-US" sz="2400" dirty="0" smtClean="0"/>
                  <a:t>k</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smtClean="0"/>
                  <a:t>n matrix </a:t>
                </a:r>
                <a:r>
                  <a:rPr lang="en-US" sz="2400" dirty="0" smtClean="0">
                    <a:solidFill>
                      <a:srgbClr val="7030A0"/>
                    </a:solidFill>
                  </a:rPr>
                  <a:t>G’</a:t>
                </a:r>
                <a:r>
                  <a:rPr lang="en-US" sz="2400" dirty="0" smtClean="0"/>
                  <a:t>: k = 5413, n = 6960, t = 119</a:t>
                </a:r>
              </a:p>
              <a:p>
                <a:pPr lvl="2"/>
                <a:r>
                  <a:rPr lang="en-US" sz="2400" dirty="0" smtClean="0"/>
                  <a:t>Key size: </a:t>
                </a:r>
                <a:r>
                  <a:rPr lang="en-US" sz="2400" dirty="0" smtClean="0">
                    <a:solidFill>
                      <a:srgbClr val="B12020"/>
                    </a:solidFill>
                  </a:rPr>
                  <a:t>1mb for 128-bit security</a:t>
                </a:r>
                <a:r>
                  <a:rPr lang="en-US" sz="2400" dirty="0" smtClean="0"/>
                  <a:t> </a:t>
                </a:r>
                <a:r>
                  <a:rPr lang="en-US" sz="1800" dirty="0" smtClean="0">
                    <a:solidFill>
                      <a:schemeClr val="tx1">
                        <a:lumMod val="50000"/>
                        <a:lumOff val="50000"/>
                      </a:schemeClr>
                    </a:solidFill>
                  </a:rPr>
                  <a:t>(RSA usually 2048 bits)</a:t>
                </a:r>
              </a:p>
              <a:p>
                <a:pPr lvl="3"/>
                <a:endParaRPr lang="en-US" sz="1600" dirty="0">
                  <a:solidFill>
                    <a:schemeClr val="tx1">
                      <a:lumMod val="50000"/>
                      <a:lumOff val="50000"/>
                    </a:schemeClr>
                  </a:solidFill>
                </a:endParaRPr>
              </a:p>
              <a:p>
                <a:pPr lvl="3"/>
                <a:endParaRPr lang="en-US" sz="1600" dirty="0" smtClean="0">
                  <a:solidFill>
                    <a:schemeClr val="tx1">
                      <a:lumMod val="50000"/>
                      <a:lumOff val="50000"/>
                    </a:schemeClr>
                  </a:solidFill>
                </a:endParaRPr>
              </a:p>
              <a:p>
                <a:endParaRPr lang="en-US" sz="2600" dirty="0">
                  <a:solidFill>
                    <a:schemeClr val="tx1">
                      <a:lumMod val="50000"/>
                      <a:lumOff val="50000"/>
                    </a:schemeClr>
                  </a:solidFill>
                </a:endParaRPr>
              </a:p>
              <a:p>
                <a:pPr marL="1371600" lvl="3" indent="0">
                  <a:buNone/>
                </a:pPr>
                <a:endParaRPr lang="en-US" sz="2200" dirty="0"/>
              </a:p>
              <a:p>
                <a:pPr lvl="3"/>
                <a:endParaRPr lang="en-US" sz="2200" dirty="0" smtClean="0"/>
              </a:p>
              <a:p>
                <a:pPr lvl="2"/>
                <a:endParaRPr lang="en-US" dirty="0" smtClean="0"/>
              </a:p>
              <a:p>
                <a:pPr marL="1371600" lvl="3" indent="0">
                  <a:buNone/>
                </a:pPr>
                <a:endParaRPr lang="en-US" sz="1400" dirty="0" smtClean="0"/>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7638"/>
                <a:ext cx="8448036" cy="4525963"/>
              </a:xfrm>
              <a:blipFill>
                <a:blip r:embed="rId3"/>
                <a:stretch>
                  <a:fillRect l="-1227" t="-1482"/>
                </a:stretch>
              </a:blipFill>
            </p:spPr>
            <p:txBody>
              <a:bodyPr/>
              <a:lstStyle/>
              <a:p>
                <a:r>
                  <a:rPr lang="en-US">
                    <a:noFill/>
                  </a:rPr>
                  <a:t> </a:t>
                </a:r>
              </a:p>
            </p:txBody>
          </p:sp>
        </mc:Fallback>
      </mc:AlternateContent>
      <p:sp>
        <p:nvSpPr>
          <p:cNvPr id="9" name="Rectangle 8"/>
          <p:cNvSpPr/>
          <p:nvPr/>
        </p:nvSpPr>
        <p:spPr>
          <a:xfrm>
            <a:off x="3733799" y="3325812"/>
            <a:ext cx="1676401" cy="709614"/>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7030A0"/>
                </a:solidFill>
                <a:latin typeface="Avenir Book" panose="02000503020000020003" pitchFamily="2" charset="0"/>
              </a:rPr>
              <a:t>G’</a:t>
            </a:r>
            <a:endParaRPr lang="en-US" sz="1600" dirty="0">
              <a:solidFill>
                <a:srgbClr val="7030A0"/>
              </a:solidFill>
              <a:latin typeface="Avenir Book" panose="02000503020000020003" pitchFamily="2" charset="0"/>
            </a:endParaRPr>
          </a:p>
        </p:txBody>
      </p:sp>
      <p:sp>
        <p:nvSpPr>
          <p:cNvPr id="4" name="Slide Number Placeholder 3"/>
          <p:cNvSpPr>
            <a:spLocks noGrp="1"/>
          </p:cNvSpPr>
          <p:nvPr>
            <p:ph type="sldNum" sz="quarter" idx="12"/>
          </p:nvPr>
        </p:nvSpPr>
        <p:spPr/>
        <p:txBody>
          <a:bodyPr/>
          <a:lstStyle/>
          <a:p>
            <a:fld id="{9041FEBA-683F-B44C-A647-A4FB58DC8725}" type="slidenum">
              <a:rPr lang="en-US" smtClean="0"/>
              <a:t>48</a:t>
            </a:fld>
            <a:endParaRPr lang="en-US"/>
          </a:p>
        </p:txBody>
      </p:sp>
    </p:spTree>
    <p:extLst>
      <p:ext uri="{BB962C8B-B14F-4D97-AF65-F5344CB8AC3E}">
        <p14:creationId xmlns:p14="http://schemas.microsoft.com/office/powerpoint/2010/main" val="34147206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Any Questions?</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
        <p:nvSpPr>
          <p:cNvPr id="3" name="Slide Number Placeholder 2"/>
          <p:cNvSpPr>
            <a:spLocks noGrp="1"/>
          </p:cNvSpPr>
          <p:nvPr>
            <p:ph type="sldNum" sz="quarter" idx="12"/>
          </p:nvPr>
        </p:nvSpPr>
        <p:spPr/>
        <p:txBody>
          <a:bodyPr/>
          <a:lstStyle/>
          <a:p>
            <a:fld id="{9041FEBA-683F-B44C-A647-A4FB58DC8725}" type="slidenum">
              <a:rPr lang="en-US" smtClean="0"/>
              <a:t>49</a:t>
            </a:fld>
            <a:endParaRPr lang="en-US"/>
          </a:p>
        </p:txBody>
      </p:sp>
    </p:spTree>
    <p:extLst>
      <p:ext uri="{BB962C8B-B14F-4D97-AF65-F5344CB8AC3E}">
        <p14:creationId xmlns:p14="http://schemas.microsoft.com/office/powerpoint/2010/main" val="90899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3" y="740770"/>
            <a:ext cx="8462682" cy="776748"/>
          </a:xfrm>
        </p:spPr>
        <p:txBody>
          <a:bodyPr>
            <a:noAutofit/>
          </a:bodyPr>
          <a:lstStyle/>
          <a:p>
            <a:r>
              <a:rPr lang="en-US" sz="2800" dirty="0" smtClean="0"/>
              <a:t>Post-Quantum Cryptography (PQC) Standardization</a:t>
            </a:r>
            <a:br>
              <a:rPr lang="en-US" sz="2800" dirty="0" smtClean="0"/>
            </a:br>
            <a:r>
              <a:rPr lang="en-US" sz="2800" dirty="0" smtClean="0">
                <a:solidFill>
                  <a:srgbClr val="00B0F0"/>
                </a:solidFill>
              </a:rPr>
              <a:t>(Round-1)</a:t>
            </a:r>
            <a:endParaRPr lang="en-US" sz="2800" dirty="0">
              <a:solidFill>
                <a:srgbClr val="00B0F0"/>
              </a:solidFill>
            </a:endParaRPr>
          </a:p>
        </p:txBody>
      </p:sp>
      <p:sp>
        <p:nvSpPr>
          <p:cNvPr id="5" name="Slide Number Placeholder 4"/>
          <p:cNvSpPr>
            <a:spLocks noGrp="1"/>
          </p:cNvSpPr>
          <p:nvPr>
            <p:ph type="sldNum" sz="quarter" idx="12"/>
          </p:nvPr>
        </p:nvSpPr>
        <p:spPr/>
        <p:txBody>
          <a:bodyPr/>
          <a:lstStyle/>
          <a:p>
            <a:fld id="{9041FEBA-683F-B44C-A647-A4FB58DC8725}" type="slidenum">
              <a:rPr lang="en-US" smtClean="0"/>
              <a:t>5</a:t>
            </a:fld>
            <a:endParaRPr lang="en-US"/>
          </a:p>
        </p:txBody>
      </p:sp>
      <p:sp>
        <p:nvSpPr>
          <p:cNvPr id="6" name="Content Placeholder 5"/>
          <p:cNvSpPr>
            <a:spLocks noGrp="1"/>
          </p:cNvSpPr>
          <p:nvPr>
            <p:ph idx="1"/>
          </p:nvPr>
        </p:nvSpPr>
        <p:spPr>
          <a:xfrm>
            <a:off x="815788" y="1600200"/>
            <a:ext cx="4154322" cy="4525963"/>
          </a:xfrm>
        </p:spPr>
        <p:txBody>
          <a:bodyPr>
            <a:normAutofit/>
          </a:bodyPr>
          <a:lstStyle/>
          <a:p>
            <a:r>
              <a:rPr lang="en-US" dirty="0"/>
              <a:t>NIST</a:t>
            </a:r>
          </a:p>
          <a:p>
            <a:pPr lvl="1"/>
            <a:r>
              <a:rPr lang="en-US" dirty="0" smtClean="0"/>
              <a:t>Jan 2017 – Dec 2018</a:t>
            </a:r>
            <a:endParaRPr lang="en-US" dirty="0"/>
          </a:p>
          <a:p>
            <a:pPr lvl="1"/>
            <a:r>
              <a:rPr lang="en-US" dirty="0"/>
              <a:t>Evaluating 69 </a:t>
            </a:r>
            <a:r>
              <a:rPr lang="en-US" sz="1400" dirty="0" smtClean="0"/>
              <a:t>(5 withdrawn)</a:t>
            </a:r>
            <a:r>
              <a:rPr lang="en-US" dirty="0" smtClean="0"/>
              <a:t> submissions </a:t>
            </a:r>
            <a:r>
              <a:rPr lang="en-US" dirty="0"/>
              <a:t>of </a:t>
            </a:r>
            <a:r>
              <a:rPr lang="en-US" dirty="0" smtClean="0"/>
              <a:t>PQC, </a:t>
            </a:r>
            <a:r>
              <a:rPr lang="en-US" dirty="0"/>
              <a:t>to bring up a </a:t>
            </a:r>
            <a:r>
              <a:rPr lang="en-US" dirty="0" smtClean="0"/>
              <a:t>standard </a:t>
            </a:r>
            <a:r>
              <a:rPr lang="en-US" sz="1400" dirty="0" smtClean="0"/>
              <a:t>(just like </a:t>
            </a:r>
            <a:r>
              <a:rPr lang="en-US" sz="1400" dirty="0"/>
              <a:t>AES)</a:t>
            </a:r>
            <a:r>
              <a:rPr lang="en-US" dirty="0"/>
              <a:t>:</a:t>
            </a:r>
          </a:p>
          <a:p>
            <a:pPr lvl="2"/>
            <a:r>
              <a:rPr lang="en-US" dirty="0">
                <a:solidFill>
                  <a:srgbClr val="00B0F0"/>
                </a:solidFill>
              </a:rPr>
              <a:t>21</a:t>
            </a:r>
            <a:r>
              <a:rPr lang="en-US" dirty="0"/>
              <a:t> lattice-based</a:t>
            </a:r>
          </a:p>
          <a:p>
            <a:pPr lvl="2"/>
            <a:r>
              <a:rPr lang="en-US" dirty="0">
                <a:solidFill>
                  <a:srgbClr val="00B0F0"/>
                </a:solidFill>
              </a:rPr>
              <a:t>18</a:t>
            </a:r>
            <a:r>
              <a:rPr lang="en-US" dirty="0"/>
              <a:t> code-based</a:t>
            </a:r>
          </a:p>
          <a:p>
            <a:pPr lvl="2"/>
            <a:r>
              <a:rPr lang="en-US" dirty="0"/>
              <a:t>Some hash-based</a:t>
            </a:r>
          </a:p>
          <a:p>
            <a:pPr lvl="2"/>
            <a:r>
              <a:rPr lang="en-US" dirty="0"/>
              <a:t>Some others</a:t>
            </a:r>
          </a:p>
          <a:p>
            <a:endParaRPr lang="en-US" dirty="0"/>
          </a:p>
        </p:txBody>
      </p:sp>
      <p:sp>
        <p:nvSpPr>
          <p:cNvPr id="8" name="Rectangle 7"/>
          <p:cNvSpPr/>
          <p:nvPr/>
        </p:nvSpPr>
        <p:spPr>
          <a:xfrm>
            <a:off x="1568824" y="6611942"/>
            <a:ext cx="5558118"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[1] https</a:t>
            </a:r>
            <a:r>
              <a:rPr lang="en-US" sz="1200" dirty="0">
                <a:latin typeface="Times New Roman" panose="02020603050405020304" pitchFamily="18" charset="0"/>
                <a:cs typeface="Times New Roman" panose="02020603050405020304" pitchFamily="18" charset="0"/>
              </a:rPr>
              <a:t>://csrc.nist.gov/projects/post-quantum-cryptography/round-1-submissions</a:t>
            </a:r>
          </a:p>
        </p:txBody>
      </p:sp>
      <p:pic>
        <p:nvPicPr>
          <p:cNvPr id="4" name="Picture 3"/>
          <p:cNvPicPr>
            <a:picLocks noChangeAspect="1"/>
          </p:cNvPicPr>
          <p:nvPr/>
        </p:nvPicPr>
        <p:blipFill>
          <a:blip r:embed="rId3"/>
          <a:stretch>
            <a:fillRect/>
          </a:stretch>
        </p:blipFill>
        <p:spPr>
          <a:xfrm>
            <a:off x="5050792" y="1558278"/>
            <a:ext cx="3912231" cy="4211172"/>
          </a:xfrm>
          <a:prstGeom prst="rect">
            <a:avLst/>
          </a:prstGeom>
        </p:spPr>
      </p:pic>
      <p:cxnSp>
        <p:nvCxnSpPr>
          <p:cNvPr id="10" name="Straight Connector 9"/>
          <p:cNvCxnSpPr/>
          <p:nvPr/>
        </p:nvCxnSpPr>
        <p:spPr>
          <a:xfrm flipV="1">
            <a:off x="5118847" y="3944469"/>
            <a:ext cx="537882" cy="1"/>
          </a:xfrm>
          <a:prstGeom prst="line">
            <a:avLst/>
          </a:prstGeom>
          <a:effectLst/>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5118847" y="5235387"/>
            <a:ext cx="537882" cy="1"/>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5038012" y="1517518"/>
            <a:ext cx="349776" cy="276999"/>
          </a:xfrm>
          <a:prstGeom prst="rect">
            <a:avLst/>
          </a:prstGeom>
          <a:noFill/>
        </p:spPr>
        <p:txBody>
          <a:bodyPr wrap="none" rtlCol="0">
            <a:spAutoFit/>
          </a:bodyPr>
          <a:lstStyle/>
          <a:p>
            <a:r>
              <a:rPr lang="en-US" sz="1200" dirty="0" smtClean="0">
                <a:latin typeface="Avenir Book" panose="02000503020000020003" pitchFamily="2" charset="0"/>
              </a:rPr>
              <a:t>[1]</a:t>
            </a:r>
            <a:endParaRPr lang="en-US" dirty="0">
              <a:latin typeface="Avenir Book" panose="02000503020000020003" pitchFamily="2" charset="0"/>
            </a:endParaRPr>
          </a:p>
        </p:txBody>
      </p:sp>
      <p:sp>
        <p:nvSpPr>
          <p:cNvPr id="13" name="TextBox 12"/>
          <p:cNvSpPr txBox="1"/>
          <p:nvPr/>
        </p:nvSpPr>
        <p:spPr>
          <a:xfrm>
            <a:off x="4970110" y="5767989"/>
            <a:ext cx="4145687" cy="261610"/>
          </a:xfrm>
          <a:prstGeom prst="rect">
            <a:avLst/>
          </a:prstGeom>
          <a:noFill/>
        </p:spPr>
        <p:txBody>
          <a:bodyPr wrap="none" rtlCol="0">
            <a:spAutoFit/>
          </a:bodyPr>
          <a:lstStyle/>
          <a:p>
            <a:r>
              <a:rPr lang="en-US" sz="1100" dirty="0" smtClean="0">
                <a:ln>
                  <a:solidFill>
                    <a:schemeClr val="accent2"/>
                  </a:solidFill>
                </a:ln>
                <a:latin typeface="Avenir Book" panose="02000503020000020003" pitchFamily="2" charset="0"/>
              </a:rPr>
              <a:t>Submission deadline Nov 30, 2017. List updated Dec </a:t>
            </a:r>
            <a:r>
              <a:rPr lang="en-US" sz="1100" dirty="0">
                <a:ln>
                  <a:solidFill>
                    <a:schemeClr val="accent2"/>
                  </a:solidFill>
                </a:ln>
                <a:latin typeface="Avenir Book" panose="02000503020000020003" pitchFamily="2" charset="0"/>
              </a:rPr>
              <a:t>17, </a:t>
            </a:r>
            <a:r>
              <a:rPr lang="en-US" sz="1100" dirty="0" smtClean="0">
                <a:ln>
                  <a:solidFill>
                    <a:schemeClr val="accent2"/>
                  </a:solidFill>
                </a:ln>
                <a:latin typeface="Avenir Book" panose="02000503020000020003" pitchFamily="2" charset="0"/>
              </a:rPr>
              <a:t>2018.</a:t>
            </a:r>
            <a:endParaRPr lang="en-US" sz="1600" dirty="0">
              <a:ln>
                <a:solidFill>
                  <a:schemeClr val="accent2"/>
                </a:solidFill>
              </a:ln>
              <a:latin typeface="Avenir Book" panose="02000503020000020003" pitchFamily="2" charset="0"/>
            </a:endParaRPr>
          </a:p>
        </p:txBody>
      </p:sp>
      <p:cxnSp>
        <p:nvCxnSpPr>
          <p:cNvPr id="7" name="Straight Connector 6"/>
          <p:cNvCxnSpPr/>
          <p:nvPr/>
        </p:nvCxnSpPr>
        <p:spPr>
          <a:xfrm>
            <a:off x="1997612" y="4768948"/>
            <a:ext cx="1800665"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35206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35" y="740770"/>
            <a:ext cx="8543365" cy="676868"/>
          </a:xfrm>
        </p:spPr>
        <p:txBody>
          <a:bodyPr>
            <a:noAutofit/>
          </a:bodyPr>
          <a:lstStyle/>
          <a:p>
            <a:r>
              <a:rPr lang="en-US" sz="2800" dirty="0"/>
              <a:t>Post-Quantum Cryptography (PQC) Standardization </a:t>
            </a:r>
            <a:r>
              <a:rPr lang="en-US" sz="2800" dirty="0">
                <a:solidFill>
                  <a:srgbClr val="00B0F0"/>
                </a:solidFill>
              </a:rPr>
              <a:t>(Round </a:t>
            </a:r>
            <a:r>
              <a:rPr lang="en-US" sz="2800" dirty="0" smtClean="0">
                <a:solidFill>
                  <a:srgbClr val="00B0F0"/>
                </a:solidFill>
              </a:rPr>
              <a:t>-2)</a:t>
            </a:r>
            <a:endParaRPr lang="en-US" sz="2800" dirty="0">
              <a:solidFill>
                <a:srgbClr val="00B0F0"/>
              </a:solidFill>
            </a:endParaRPr>
          </a:p>
        </p:txBody>
      </p:sp>
      <p:sp>
        <p:nvSpPr>
          <p:cNvPr id="4" name="Slide Number Placeholder 3"/>
          <p:cNvSpPr>
            <a:spLocks noGrp="1"/>
          </p:cNvSpPr>
          <p:nvPr>
            <p:ph type="sldNum" sz="quarter" idx="12"/>
          </p:nvPr>
        </p:nvSpPr>
        <p:spPr/>
        <p:txBody>
          <a:bodyPr/>
          <a:lstStyle/>
          <a:p>
            <a:fld id="{9041FEBA-683F-B44C-A647-A4FB58DC8725}" type="slidenum">
              <a:rPr lang="en-US" smtClean="0"/>
              <a:t>6</a:t>
            </a:fld>
            <a:endParaRPr lang="en-US"/>
          </a:p>
        </p:txBody>
      </p:sp>
      <p:sp>
        <p:nvSpPr>
          <p:cNvPr id="5" name="Content Placeholder 5"/>
          <p:cNvSpPr txBox="1">
            <a:spLocks/>
          </p:cNvSpPr>
          <p:nvPr/>
        </p:nvSpPr>
        <p:spPr>
          <a:xfrm>
            <a:off x="60449" y="1664059"/>
            <a:ext cx="4154322" cy="4525963"/>
          </a:xfrm>
          <a:prstGeom prst="rect">
            <a:avLst/>
          </a:prstGeom>
          <a:ln>
            <a:noFill/>
          </a:ln>
        </p:spPr>
        <p:txBody>
          <a:bodyPr vert="horz" lIns="91440" tIns="45720" rIns="91440" bIns="45720" rtlCol="0">
            <a:normAutofit/>
          </a:bodyPr>
          <a:lstStyle>
            <a:lvl1pPr marL="342900" indent="-342900" algn="l" defTabSz="457200" rtl="0" eaLnBrk="1" latinLnBrk="0" hangingPunct="1">
              <a:spcBef>
                <a:spcPct val="20000"/>
              </a:spcBef>
              <a:buClrTx/>
              <a:buFont typeface="Wingdings" charset="2"/>
              <a:buChar char="§"/>
              <a:defRPr sz="2800" kern="1200">
                <a:solidFill>
                  <a:schemeClr val="tx1"/>
                </a:solidFill>
                <a:latin typeface="Avenir Book"/>
                <a:ea typeface="+mn-ea"/>
                <a:cs typeface="Avenir Book"/>
              </a:defRPr>
            </a:lvl1pPr>
            <a:lvl2pPr marL="914400" indent="-457200" algn="l" defTabSz="457200" rtl="0" eaLnBrk="1" latinLnBrk="0" hangingPunct="1">
              <a:spcBef>
                <a:spcPct val="20000"/>
              </a:spcBef>
              <a:buClrTx/>
              <a:buFont typeface="Arial"/>
              <a:buChar char="•"/>
              <a:defRPr sz="2400" kern="1200">
                <a:solidFill>
                  <a:srgbClr val="B12020"/>
                </a:solidFill>
                <a:latin typeface="Avenir Book"/>
                <a:ea typeface="+mn-ea"/>
                <a:cs typeface="Avenir Book"/>
              </a:defRPr>
            </a:lvl2pPr>
            <a:lvl3pPr marL="1143000" indent="-228600" algn="l" defTabSz="457200" rtl="0" eaLnBrk="1" latinLnBrk="0" hangingPunct="1">
              <a:spcBef>
                <a:spcPct val="20000"/>
              </a:spcBef>
              <a:buClrTx/>
              <a:buFont typeface="Wingdings" charset="2"/>
              <a:buChar char="§"/>
              <a:defRPr sz="2000" kern="1200">
                <a:solidFill>
                  <a:schemeClr val="tx1"/>
                </a:solidFill>
                <a:latin typeface="Avenir Book"/>
                <a:ea typeface="+mn-ea"/>
                <a:cs typeface="Avenir Book"/>
              </a:defRPr>
            </a:lvl3pPr>
            <a:lvl4pPr marL="1600200" indent="-228600" algn="l" defTabSz="457200" rtl="0" eaLnBrk="1" latinLnBrk="0" hangingPunct="1">
              <a:spcBef>
                <a:spcPct val="20000"/>
              </a:spcBef>
              <a:buClrTx/>
              <a:buFont typeface="Arial"/>
              <a:buChar char="•"/>
              <a:defRPr sz="1800" kern="1200">
                <a:solidFill>
                  <a:srgbClr val="B12020"/>
                </a:solidFill>
                <a:latin typeface="Avenir Book"/>
                <a:ea typeface="+mn-ea"/>
                <a:cs typeface="Avenir Book"/>
              </a:defRPr>
            </a:lvl4pPr>
            <a:lvl5pPr marL="2057400" indent="-228600" algn="l" defTabSz="457200" rtl="0" eaLnBrk="1" latinLnBrk="0" hangingPunct="1">
              <a:spcBef>
                <a:spcPct val="20000"/>
              </a:spcBef>
              <a:buClrTx/>
              <a:buFont typeface="Wingdings" charset="2"/>
              <a:buChar char="§"/>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NIST</a:t>
            </a:r>
          </a:p>
          <a:p>
            <a:pPr lvl="1"/>
            <a:r>
              <a:rPr lang="en-US" dirty="0" smtClean="0"/>
              <a:t>Jan 30, 2019 published candidates of Round-2: </a:t>
            </a:r>
          </a:p>
          <a:p>
            <a:pPr lvl="1"/>
            <a:r>
              <a:rPr lang="en-US" dirty="0" smtClean="0"/>
              <a:t>26 submissions </a:t>
            </a:r>
          </a:p>
          <a:p>
            <a:pPr lvl="1"/>
            <a:r>
              <a:rPr lang="en-US" dirty="0" smtClean="0"/>
              <a:t>Who survived?</a:t>
            </a:r>
          </a:p>
          <a:p>
            <a:pPr lvl="2"/>
            <a:r>
              <a:rPr lang="en-US" dirty="0" smtClean="0">
                <a:solidFill>
                  <a:srgbClr val="0070C0"/>
                </a:solidFill>
              </a:rPr>
              <a:t>12</a:t>
            </a:r>
            <a:r>
              <a:rPr lang="en-US" dirty="0" smtClean="0"/>
              <a:t> lattice-based</a:t>
            </a:r>
          </a:p>
          <a:p>
            <a:pPr lvl="2"/>
            <a:r>
              <a:rPr lang="en-US" dirty="0">
                <a:solidFill>
                  <a:srgbClr val="0070C0"/>
                </a:solidFill>
              </a:rPr>
              <a:t>8</a:t>
            </a:r>
            <a:r>
              <a:rPr lang="en-US" dirty="0" smtClean="0"/>
              <a:t> code-based</a:t>
            </a:r>
          </a:p>
          <a:p>
            <a:pPr lvl="2"/>
            <a:r>
              <a:rPr lang="en-US" dirty="0"/>
              <a:t>s</a:t>
            </a:r>
            <a:r>
              <a:rPr lang="en-US" dirty="0" smtClean="0"/>
              <a:t>ome multivariate-based and hash based for digital signatures</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036" y="1917289"/>
            <a:ext cx="5231563" cy="4070555"/>
          </a:xfrm>
          <a:prstGeom prst="rect">
            <a:avLst/>
          </a:prstGeom>
        </p:spPr>
      </p:pic>
      <p:cxnSp>
        <p:nvCxnSpPr>
          <p:cNvPr id="10" name="Straight Connector 9"/>
          <p:cNvCxnSpPr/>
          <p:nvPr/>
        </p:nvCxnSpPr>
        <p:spPr>
          <a:xfrm>
            <a:off x="6197600" y="2235200"/>
            <a:ext cx="914400" cy="0"/>
          </a:xfrm>
          <a:prstGeom prst="line">
            <a:avLst/>
          </a:prstGeom>
          <a:ln>
            <a:solidFill>
              <a:srgbClr val="B1202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71472" y="4912383"/>
            <a:ext cx="1579306"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3341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35" y="740770"/>
            <a:ext cx="8543365" cy="676868"/>
          </a:xfrm>
        </p:spPr>
        <p:txBody>
          <a:bodyPr>
            <a:noAutofit/>
          </a:bodyPr>
          <a:lstStyle/>
          <a:p>
            <a:r>
              <a:rPr lang="en-US" sz="2800" dirty="0"/>
              <a:t>Post-Quantum Cryptography (PQC) Standardization </a:t>
            </a:r>
            <a:r>
              <a:rPr lang="en-US" sz="2800" dirty="0" smtClean="0">
                <a:solidFill>
                  <a:srgbClr val="00B0F0"/>
                </a:solidFill>
              </a:rPr>
              <a:t>(Final Results)</a:t>
            </a:r>
            <a:endParaRPr lang="en-US" sz="2800" dirty="0">
              <a:solidFill>
                <a:srgbClr val="00B0F0"/>
              </a:solidFill>
            </a:endParaRPr>
          </a:p>
        </p:txBody>
      </p:sp>
      <p:sp>
        <p:nvSpPr>
          <p:cNvPr id="4" name="Slide Number Placeholder 3"/>
          <p:cNvSpPr>
            <a:spLocks noGrp="1"/>
          </p:cNvSpPr>
          <p:nvPr>
            <p:ph type="sldNum" sz="quarter" idx="12"/>
          </p:nvPr>
        </p:nvSpPr>
        <p:spPr/>
        <p:txBody>
          <a:bodyPr/>
          <a:lstStyle/>
          <a:p>
            <a:fld id="{9041FEBA-683F-B44C-A647-A4FB58DC8725}" type="slidenum">
              <a:rPr lang="en-US" smtClean="0"/>
              <a:t>7</a:t>
            </a:fld>
            <a:endParaRPr lang="en-US"/>
          </a:p>
        </p:txBody>
      </p:sp>
      <p:sp>
        <p:nvSpPr>
          <p:cNvPr id="5" name="Content Placeholder 5"/>
          <p:cNvSpPr txBox="1">
            <a:spLocks/>
          </p:cNvSpPr>
          <p:nvPr/>
        </p:nvSpPr>
        <p:spPr>
          <a:xfrm>
            <a:off x="584883" y="4146068"/>
            <a:ext cx="6766175" cy="1869250"/>
          </a:xfrm>
          <a:prstGeom prst="rect">
            <a:avLst/>
          </a:prstGeom>
          <a:ln>
            <a:noFill/>
          </a:ln>
        </p:spPr>
        <p:txBody>
          <a:bodyPr vert="horz" lIns="91440" tIns="45720" rIns="91440" bIns="45720" rtlCol="0">
            <a:normAutofit fontScale="85000" lnSpcReduction="20000"/>
          </a:bodyPr>
          <a:lstStyle>
            <a:lvl1pPr marL="342900" indent="-342900" algn="l" defTabSz="457200" rtl="0" eaLnBrk="1" latinLnBrk="0" hangingPunct="1">
              <a:spcBef>
                <a:spcPct val="20000"/>
              </a:spcBef>
              <a:buClrTx/>
              <a:buFont typeface="Wingdings" charset="2"/>
              <a:buChar char="§"/>
              <a:defRPr sz="2800" kern="1200">
                <a:solidFill>
                  <a:schemeClr val="tx1"/>
                </a:solidFill>
                <a:latin typeface="Avenir Book"/>
                <a:ea typeface="+mn-ea"/>
                <a:cs typeface="Avenir Book"/>
              </a:defRPr>
            </a:lvl1pPr>
            <a:lvl2pPr marL="914400" indent="-457200" algn="l" defTabSz="457200" rtl="0" eaLnBrk="1" latinLnBrk="0" hangingPunct="1">
              <a:spcBef>
                <a:spcPct val="20000"/>
              </a:spcBef>
              <a:buClrTx/>
              <a:buFont typeface="Arial"/>
              <a:buChar char="•"/>
              <a:defRPr sz="2400" kern="1200">
                <a:solidFill>
                  <a:srgbClr val="B12020"/>
                </a:solidFill>
                <a:latin typeface="Avenir Book"/>
                <a:ea typeface="+mn-ea"/>
                <a:cs typeface="Avenir Book"/>
              </a:defRPr>
            </a:lvl2pPr>
            <a:lvl3pPr marL="1143000" indent="-228600" algn="l" defTabSz="457200" rtl="0" eaLnBrk="1" latinLnBrk="0" hangingPunct="1">
              <a:spcBef>
                <a:spcPct val="20000"/>
              </a:spcBef>
              <a:buClrTx/>
              <a:buFont typeface="Wingdings" charset="2"/>
              <a:buChar char="§"/>
              <a:defRPr sz="2000" kern="1200">
                <a:solidFill>
                  <a:schemeClr val="tx1"/>
                </a:solidFill>
                <a:latin typeface="Avenir Book"/>
                <a:ea typeface="+mn-ea"/>
                <a:cs typeface="Avenir Book"/>
              </a:defRPr>
            </a:lvl3pPr>
            <a:lvl4pPr marL="1600200" indent="-228600" algn="l" defTabSz="457200" rtl="0" eaLnBrk="1" latinLnBrk="0" hangingPunct="1">
              <a:spcBef>
                <a:spcPct val="20000"/>
              </a:spcBef>
              <a:buClrTx/>
              <a:buFont typeface="Arial"/>
              <a:buChar char="•"/>
              <a:defRPr sz="1800" kern="1200">
                <a:solidFill>
                  <a:srgbClr val="B12020"/>
                </a:solidFill>
                <a:latin typeface="Avenir Book"/>
                <a:ea typeface="+mn-ea"/>
                <a:cs typeface="Avenir Book"/>
              </a:defRPr>
            </a:lvl4pPr>
            <a:lvl5pPr marL="2057400" indent="-228600" algn="l" defTabSz="457200" rtl="0" eaLnBrk="1" latinLnBrk="0" hangingPunct="1">
              <a:spcBef>
                <a:spcPct val="20000"/>
              </a:spcBef>
              <a:buClrTx/>
              <a:buFont typeface="Wingdings" charset="2"/>
              <a:buChar char="§"/>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NIST</a:t>
            </a:r>
          </a:p>
          <a:p>
            <a:pPr lvl="1"/>
            <a:r>
              <a:rPr lang="en-US" dirty="0" smtClean="0"/>
              <a:t>Second PQC Standardization Conference</a:t>
            </a:r>
          </a:p>
          <a:p>
            <a:pPr lvl="2"/>
            <a:r>
              <a:rPr lang="en-US" dirty="0" smtClean="0"/>
              <a:t>Discussion on these candidates and obtain feedback</a:t>
            </a:r>
          </a:p>
          <a:p>
            <a:pPr lvl="1"/>
            <a:r>
              <a:rPr lang="en-US" dirty="0" smtClean="0"/>
              <a:t>Updates on algorithm</a:t>
            </a:r>
          </a:p>
          <a:p>
            <a:pPr lvl="2"/>
            <a:r>
              <a:rPr lang="en-US" dirty="0" smtClean="0"/>
              <a:t>26 submissions </a:t>
            </a:r>
          </a:p>
          <a:p>
            <a:pPr lvl="1"/>
            <a:r>
              <a:rPr lang="en-US" dirty="0" smtClean="0"/>
              <a:t>Final Results</a:t>
            </a:r>
          </a:p>
          <a:p>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64" r="18003"/>
          <a:stretch/>
        </p:blipFill>
        <p:spPr>
          <a:xfrm>
            <a:off x="134475" y="1685361"/>
            <a:ext cx="8884023" cy="1918447"/>
          </a:xfrm>
          <a:prstGeom prst="rect">
            <a:avLst/>
          </a:prstGeom>
        </p:spPr>
      </p:pic>
      <p:cxnSp>
        <p:nvCxnSpPr>
          <p:cNvPr id="7" name="Straight Connector 6"/>
          <p:cNvCxnSpPr/>
          <p:nvPr/>
        </p:nvCxnSpPr>
        <p:spPr>
          <a:xfrm>
            <a:off x="4176032" y="3361484"/>
            <a:ext cx="1588273"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63570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Why Code-based?</a:t>
            </a:r>
            <a:endParaRPr lang="en-US" sz="2800" dirty="0"/>
          </a:p>
        </p:txBody>
      </p:sp>
      <p:sp>
        <p:nvSpPr>
          <p:cNvPr id="5" name="Slide Number Placeholder 4"/>
          <p:cNvSpPr>
            <a:spLocks noGrp="1"/>
          </p:cNvSpPr>
          <p:nvPr>
            <p:ph type="sldNum" sz="quarter" idx="12"/>
          </p:nvPr>
        </p:nvSpPr>
        <p:spPr/>
        <p:txBody>
          <a:bodyPr/>
          <a:lstStyle/>
          <a:p>
            <a:fld id="{9041FEBA-683F-B44C-A647-A4FB58DC8725}" type="slidenum">
              <a:rPr lang="en-US" smtClean="0"/>
              <a:t>8</a:t>
            </a:fld>
            <a:endParaRPr lang="en-US"/>
          </a:p>
        </p:txBody>
      </p:sp>
      <p:sp>
        <p:nvSpPr>
          <p:cNvPr id="8" name="Rectangle 7"/>
          <p:cNvSpPr/>
          <p:nvPr/>
        </p:nvSpPr>
        <p:spPr>
          <a:xfrm>
            <a:off x="1568824" y="6611942"/>
            <a:ext cx="5844988"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Oded</a:t>
            </a:r>
            <a:r>
              <a:rPr lang="en-US" sz="1200" dirty="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Regev</a:t>
            </a:r>
            <a:r>
              <a:rPr lang="en-US" sz="1200" dirty="0" smtClean="0">
                <a:latin typeface="Times New Roman" panose="02020603050405020304" pitchFamily="18" charset="0"/>
                <a:cs typeface="Times New Roman" panose="02020603050405020304" pitchFamily="18" charset="0"/>
              </a:rPr>
              <a:t> et. al., On </a:t>
            </a:r>
            <a:r>
              <a:rPr lang="en-US" sz="1200" dirty="0">
                <a:latin typeface="Times New Roman" panose="02020603050405020304" pitchFamily="18" charset="0"/>
                <a:cs typeface="Times New Roman" panose="02020603050405020304" pitchFamily="18" charset="0"/>
              </a:rPr>
              <a:t>Ideal Lattices </a:t>
            </a:r>
            <a:r>
              <a:rPr lang="en-US" sz="1200" dirty="0" smtClean="0">
                <a:latin typeface="Times New Roman" panose="02020603050405020304" pitchFamily="18" charset="0"/>
                <a:cs typeface="Times New Roman" panose="02020603050405020304" pitchFamily="18" charset="0"/>
              </a:rPr>
              <a:t>and Learning </a:t>
            </a:r>
            <a:r>
              <a:rPr lang="en-US" sz="1200" dirty="0">
                <a:latin typeface="Times New Roman" panose="02020603050405020304" pitchFamily="18" charset="0"/>
                <a:cs typeface="Times New Roman" panose="02020603050405020304" pitchFamily="18" charset="0"/>
              </a:rPr>
              <a:t>with Errors Over </a:t>
            </a:r>
            <a:r>
              <a:rPr lang="en-US" sz="1200" dirty="0" smtClean="0">
                <a:latin typeface="Times New Roman" panose="02020603050405020304" pitchFamily="18" charset="0"/>
                <a:cs typeface="Times New Roman" panose="02020603050405020304" pitchFamily="18" charset="0"/>
              </a:rPr>
              <a:t>Rings, 06/2013</a:t>
            </a:r>
            <a:endParaRPr lang="en-US" sz="12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313764" y="1828887"/>
            <a:ext cx="7620001" cy="37964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Tx/>
              <a:buFont typeface="Wingdings" charset="2"/>
              <a:buChar char="§"/>
              <a:defRPr sz="2800" kern="1200">
                <a:solidFill>
                  <a:schemeClr val="tx1"/>
                </a:solidFill>
                <a:latin typeface="Avenir Book"/>
                <a:ea typeface="+mn-ea"/>
                <a:cs typeface="Avenir Book"/>
              </a:defRPr>
            </a:lvl1pPr>
            <a:lvl2pPr marL="914400" indent="-457200" algn="l" defTabSz="457200" rtl="0" eaLnBrk="1" latinLnBrk="0" hangingPunct="1">
              <a:spcBef>
                <a:spcPct val="20000"/>
              </a:spcBef>
              <a:buClrTx/>
              <a:buFont typeface="Arial"/>
              <a:buChar char="•"/>
              <a:defRPr sz="2400" kern="1200">
                <a:solidFill>
                  <a:srgbClr val="B12020"/>
                </a:solidFill>
                <a:latin typeface="Avenir Book"/>
                <a:ea typeface="+mn-ea"/>
                <a:cs typeface="Avenir Book"/>
              </a:defRPr>
            </a:lvl2pPr>
            <a:lvl3pPr marL="1143000" indent="-228600" algn="l" defTabSz="457200" rtl="0" eaLnBrk="1" latinLnBrk="0" hangingPunct="1">
              <a:spcBef>
                <a:spcPct val="20000"/>
              </a:spcBef>
              <a:buClrTx/>
              <a:buFont typeface="Wingdings" charset="2"/>
              <a:buChar char="§"/>
              <a:defRPr sz="2000" kern="1200">
                <a:solidFill>
                  <a:schemeClr val="tx1"/>
                </a:solidFill>
                <a:latin typeface="Avenir Book"/>
                <a:ea typeface="+mn-ea"/>
                <a:cs typeface="Avenir Book"/>
              </a:defRPr>
            </a:lvl3pPr>
            <a:lvl4pPr marL="1600200" indent="-228600" algn="l" defTabSz="457200" rtl="0" eaLnBrk="1" latinLnBrk="0" hangingPunct="1">
              <a:spcBef>
                <a:spcPct val="20000"/>
              </a:spcBef>
              <a:buClrTx/>
              <a:buFont typeface="Arial"/>
              <a:buChar char="•"/>
              <a:defRPr sz="1800" kern="1200">
                <a:solidFill>
                  <a:srgbClr val="B12020"/>
                </a:solidFill>
                <a:latin typeface="Avenir Book"/>
                <a:ea typeface="+mn-ea"/>
                <a:cs typeface="Avenir Book"/>
              </a:defRPr>
            </a:lvl4pPr>
            <a:lvl5pPr marL="2057400" indent="-228600" algn="l" defTabSz="457200" rtl="0" eaLnBrk="1" latinLnBrk="0" hangingPunct="1">
              <a:spcBef>
                <a:spcPct val="20000"/>
              </a:spcBef>
              <a:buClrTx/>
              <a:buFont typeface="Wingdings" charset="2"/>
              <a:buChar char="§"/>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000" dirty="0" smtClean="0"/>
              <a:t>Ring-LWE only being out for about 6 years and </a:t>
            </a:r>
            <a:r>
              <a:rPr lang="en-US" sz="2000" dirty="0"/>
              <a:t>has not </a:t>
            </a:r>
            <a:r>
              <a:rPr lang="en-US" sz="2000" dirty="0" smtClean="0"/>
              <a:t>withstood the test of </a:t>
            </a:r>
            <a:r>
              <a:rPr lang="en-US" sz="2000" dirty="0"/>
              <a:t>time</a:t>
            </a:r>
          </a:p>
          <a:p>
            <a:pPr lvl="2"/>
            <a:r>
              <a:rPr lang="en-US" sz="1600" dirty="0" smtClean="0"/>
              <a:t>The security reduction (hardness) is a </a:t>
            </a:r>
            <a:r>
              <a:rPr lang="en-US" sz="1600" i="1" u="sng" dirty="0" smtClean="0"/>
              <a:t>modification</a:t>
            </a:r>
            <a:r>
              <a:rPr lang="en-US" sz="1600" dirty="0" smtClean="0"/>
              <a:t> of SVP &amp; CVP[1]</a:t>
            </a:r>
          </a:p>
          <a:p>
            <a:pPr lvl="1"/>
            <a:r>
              <a:rPr lang="en-US" sz="2000" dirty="0" smtClean="0"/>
              <a:t>While, code-based cryptosystem </a:t>
            </a:r>
            <a:r>
              <a:rPr lang="en-US" sz="1600" dirty="0" smtClean="0"/>
              <a:t>(published in 1978, 41 years of examination)</a:t>
            </a:r>
            <a:r>
              <a:rPr lang="en-US" sz="2000" dirty="0" smtClean="0"/>
              <a:t> can be used, although:</a:t>
            </a:r>
          </a:p>
          <a:p>
            <a:pPr lvl="2"/>
            <a:r>
              <a:rPr lang="en-US" sz="1600" dirty="0" smtClean="0"/>
              <a:t>Its encryption and decryption is much faster compared to RSA</a:t>
            </a:r>
          </a:p>
          <a:p>
            <a:pPr lvl="2"/>
            <a:r>
              <a:rPr lang="en-US" sz="1600" dirty="0"/>
              <a:t>Its key size is large: 1MB</a:t>
            </a:r>
          </a:p>
          <a:p>
            <a:pPr lvl="2"/>
            <a:endParaRPr lang="en-US" sz="1600" dirty="0" smtClean="0"/>
          </a:p>
        </p:txBody>
      </p:sp>
    </p:spTree>
    <p:extLst>
      <p:ext uri="{BB962C8B-B14F-4D97-AF65-F5344CB8AC3E}">
        <p14:creationId xmlns:p14="http://schemas.microsoft.com/office/powerpoint/2010/main" val="134145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
            </a:r>
            <a:r>
              <a:rPr lang="en-US" altLang="zh-CN" sz="3600" dirty="0" smtClean="0"/>
              <a:t>ode-based </a:t>
            </a:r>
            <a:r>
              <a:rPr lang="en-US" sz="3600" dirty="0" smtClean="0"/>
              <a:t>Encryption</a:t>
            </a:r>
            <a:endParaRPr lang="en-US" sz="3600" dirty="0"/>
          </a:p>
        </p:txBody>
      </p:sp>
      <p:sp>
        <p:nvSpPr>
          <p:cNvPr id="3" name="Content Placeholder 2"/>
          <p:cNvSpPr>
            <a:spLocks noGrp="1"/>
          </p:cNvSpPr>
          <p:nvPr>
            <p:ph idx="1"/>
          </p:nvPr>
        </p:nvSpPr>
        <p:spPr>
          <a:xfrm>
            <a:off x="457200" y="1600200"/>
            <a:ext cx="8477250" cy="4943475"/>
          </a:xfrm>
        </p:spPr>
        <p:txBody>
          <a:bodyPr>
            <a:normAutofit/>
          </a:bodyPr>
          <a:lstStyle/>
          <a:p>
            <a:r>
              <a:rPr lang="en-US" dirty="0"/>
              <a:t>McEliece </a:t>
            </a:r>
            <a:r>
              <a:rPr lang="en-US" dirty="0" smtClean="0"/>
              <a:t>cryptosystem</a:t>
            </a:r>
            <a:endParaRPr lang="en-US" dirty="0"/>
          </a:p>
          <a:p>
            <a:pPr lvl="2"/>
            <a:r>
              <a:rPr lang="en-US" dirty="0"/>
              <a:t>Error Correction Code (ECC)</a:t>
            </a:r>
          </a:p>
          <a:p>
            <a:pPr lvl="3"/>
            <a:r>
              <a:rPr lang="en-US" dirty="0"/>
              <a:t>A (n, k, t) ECC code C:</a:t>
            </a:r>
          </a:p>
          <a:p>
            <a:pPr lvl="4"/>
            <a:r>
              <a:rPr lang="en-US" dirty="0"/>
              <a:t>k: </a:t>
            </a:r>
            <a:r>
              <a:rPr lang="en-US" dirty="0">
                <a:solidFill>
                  <a:schemeClr val="tx1">
                    <a:lumMod val="50000"/>
                    <a:lumOff val="50000"/>
                  </a:schemeClr>
                </a:solidFill>
              </a:rPr>
              <a:t>size of your message (information)</a:t>
            </a:r>
          </a:p>
          <a:p>
            <a:pPr lvl="4"/>
            <a:r>
              <a:rPr lang="en-US" dirty="0"/>
              <a:t>n: </a:t>
            </a:r>
            <a:r>
              <a:rPr lang="en-US" dirty="0">
                <a:solidFill>
                  <a:schemeClr val="tx1">
                    <a:lumMod val="50000"/>
                    <a:lumOff val="50000"/>
                  </a:schemeClr>
                </a:solidFill>
              </a:rPr>
              <a:t>size of the encoded message (codeword)</a:t>
            </a:r>
          </a:p>
          <a:p>
            <a:pPr lvl="4"/>
            <a:r>
              <a:rPr lang="en-US" dirty="0"/>
              <a:t>t: </a:t>
            </a:r>
            <a:r>
              <a:rPr lang="en-US" dirty="0">
                <a:solidFill>
                  <a:schemeClr val="tx1">
                    <a:lumMod val="50000"/>
                    <a:lumOff val="50000"/>
                  </a:schemeClr>
                </a:solidFill>
              </a:rPr>
              <a:t># of random errors C can tolerate</a:t>
            </a:r>
          </a:p>
          <a:p>
            <a:pPr marL="1828800" lvl="4" indent="0">
              <a:buNone/>
            </a:pPr>
            <a:endParaRPr lang="en-US" dirty="0" smtClean="0"/>
          </a:p>
          <a:p>
            <a:pPr lvl="4"/>
            <a:endParaRPr lang="en-US" dirty="0" smtClean="0"/>
          </a:p>
          <a:p>
            <a:pPr lvl="2"/>
            <a:endParaRPr lang="en-US" dirty="0" smtClean="0"/>
          </a:p>
        </p:txBody>
      </p:sp>
      <p:sp>
        <p:nvSpPr>
          <p:cNvPr id="7" name="Slide Number Placeholder 6"/>
          <p:cNvSpPr>
            <a:spLocks noGrp="1"/>
          </p:cNvSpPr>
          <p:nvPr>
            <p:ph type="sldNum" sz="quarter" idx="12"/>
          </p:nvPr>
        </p:nvSpPr>
        <p:spPr/>
        <p:txBody>
          <a:bodyPr/>
          <a:lstStyle/>
          <a:p>
            <a:fld id="{9041FEBA-683F-B44C-A647-A4FB58DC8725}" type="slidenum">
              <a:rPr lang="en-US" smtClean="0"/>
              <a:t>9</a:t>
            </a:fld>
            <a:endParaRPr lang="en-US"/>
          </a:p>
        </p:txBody>
      </p:sp>
    </p:spTree>
    <p:extLst>
      <p:ext uri="{BB962C8B-B14F-4D97-AF65-F5344CB8AC3E}">
        <p14:creationId xmlns:p14="http://schemas.microsoft.com/office/powerpoint/2010/main" val="2027238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10942</TotalTime>
  <Words>5068</Words>
  <Application>Microsoft Office PowerPoint</Application>
  <PresentationFormat>On-screen Show (4:3)</PresentationFormat>
  <Paragraphs>2475</Paragraphs>
  <Slides>49</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宋体</vt:lpstr>
      <vt:lpstr>Arial</vt:lpstr>
      <vt:lpstr>Avenir Book</vt:lpstr>
      <vt:lpstr>Bell MT</vt:lpstr>
      <vt:lpstr>Calibri</vt:lpstr>
      <vt:lpstr>Cambria Math</vt:lpstr>
      <vt:lpstr>Times New Roman</vt:lpstr>
      <vt:lpstr>Wingdings</vt:lpstr>
      <vt:lpstr>Office Theme</vt:lpstr>
      <vt:lpstr>Post-quantum Public Key Cryptosystem (PKC) (Code-based)</vt:lpstr>
      <vt:lpstr>Prediction: 2016</vt:lpstr>
      <vt:lpstr>Prediction: 2019</vt:lpstr>
      <vt:lpstr>PowerPoint Presentation</vt:lpstr>
      <vt:lpstr>Post-Quantum Cryptography (PQC) Standardization (Round-1)</vt:lpstr>
      <vt:lpstr>Post-Quantum Cryptography (PQC) Standardization (Round -2)</vt:lpstr>
      <vt:lpstr>Post-Quantum Cryptography (PQC) Standardization (Final Results)</vt:lpstr>
      <vt:lpstr>Why Code-based?</vt:lpstr>
      <vt:lpstr>Code-based Encryption</vt:lpstr>
      <vt:lpstr>Code-based Encryption</vt:lpstr>
      <vt:lpstr>Code-based Encryption</vt:lpstr>
      <vt:lpstr>Code-based Encryption</vt:lpstr>
      <vt:lpstr>Code-based Encryption</vt:lpstr>
      <vt:lpstr>Code-based Encryption</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Generator Matrix: G</vt:lpstr>
      <vt:lpstr>Non-singular Matrix: S</vt:lpstr>
      <vt:lpstr>Non-singular Matrix: S</vt:lpstr>
      <vt:lpstr>Permutation Matrix: P</vt:lpstr>
      <vt:lpstr>Permutation Matrix: P</vt:lpstr>
      <vt:lpstr>Code-based Encryption</vt:lpstr>
      <vt:lpstr>Code-based Encryption</vt:lpstr>
      <vt:lpstr>Code-based Encryption</vt:lpstr>
      <vt:lpstr>Code-based Encryption</vt:lpstr>
      <vt:lpstr>Code-based Encryption</vt:lpstr>
      <vt:lpstr>Code-based Encryption</vt:lpstr>
      <vt:lpstr>Code-based Encryption</vt:lpstr>
      <vt:lpstr>Decryption Algorithm</vt:lpstr>
      <vt:lpstr>Security: Key Space Exploration</vt:lpstr>
      <vt:lpstr>Security: Key Space Exploration</vt:lpstr>
      <vt:lpstr>Security: Key Space Exploration</vt:lpstr>
      <vt:lpstr>Implementation</vt:lpstr>
      <vt:lpstr>Code-based Encryption</vt:lpstr>
      <vt:lpstr>Any Questions?</vt:lpstr>
    </vt:vector>
  </TitlesOfParts>
  <Company>ASCS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 Kinsy</dc:creator>
  <cp:lastModifiedBy>Agrawal, Rashmi, Satishkumar</cp:lastModifiedBy>
  <cp:revision>565</cp:revision>
  <dcterms:created xsi:type="dcterms:W3CDTF">2016-07-13T17:18:51Z</dcterms:created>
  <dcterms:modified xsi:type="dcterms:W3CDTF">2019-06-25T12:17:31Z</dcterms:modified>
</cp:coreProperties>
</file>