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5"/>
  </p:notesMasterIdLst>
  <p:sldIdLst>
    <p:sldId id="256" r:id="rId2"/>
    <p:sldId id="274" r:id="rId3"/>
    <p:sldId id="288" r:id="rId4"/>
    <p:sldId id="303" r:id="rId5"/>
    <p:sldId id="296" r:id="rId6"/>
    <p:sldId id="298" r:id="rId7"/>
    <p:sldId id="302" r:id="rId8"/>
    <p:sldId id="299" r:id="rId9"/>
    <p:sldId id="300" r:id="rId10"/>
    <p:sldId id="301" r:id="rId11"/>
    <p:sldId id="304" r:id="rId12"/>
    <p:sldId id="295" r:id="rId13"/>
    <p:sldId id="30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כ"ב/אייר/תשע"ח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8145" y="489527"/>
            <a:ext cx="8719128" cy="3565237"/>
          </a:xfrm>
        </p:spPr>
        <p:txBody>
          <a:bodyPr>
            <a:normAutofit/>
          </a:bodyPr>
          <a:lstStyle/>
          <a:p>
            <a:pPr algn="ctr"/>
            <a: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المحرك                          الة التشفير (المُشَفِر)</a:t>
            </a:r>
            <a:endParaRPr lang="he-IL" sz="80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000" b="1" dirty="0" smtClean="0">
                <a:latin typeface="Ara Hamah Alislam" panose="00000500000000000000" pitchFamily="2" charset="-78"/>
              </a:rPr>
              <a:t> </a:t>
            </a:r>
            <a:r>
              <a:rPr lang="ar-EG" sz="4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حساب الخطوات – مثال </a:t>
            </a:r>
            <a:endParaRPr lang="he-IL" sz="4000" b="1" dirty="0" smtClean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120072" y="1536133"/>
            <a:ext cx="9153929" cy="6998267"/>
          </a:xfrm>
        </p:spPr>
        <p:txBody>
          <a:bodyPr>
            <a:normAutofit/>
          </a:bodyPr>
          <a:lstStyle/>
          <a:p>
            <a:pPr marL="1009650" lvl="1" indent="-609600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نقوم بحساب عدد الخطوات اللازمة لقطع مسافة متر واحد </a:t>
            </a:r>
          </a:p>
          <a:p>
            <a:pPr marL="1009650" lvl="1" indent="-609600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نقوم بوضع المعطيات في المعادلة </a:t>
            </a:r>
          </a:p>
          <a:p>
            <a:pPr marL="1009650" lvl="1" indent="-609600"/>
            <a:endParaRPr lang="he-IL" sz="4200" dirty="0" smtClean="0">
              <a:latin typeface="Ara Hamah Alislam" panose="00000500000000000000" pitchFamily="2" charset="-78"/>
            </a:endParaRPr>
          </a:p>
          <a:p>
            <a:pPr marL="1009650" lvl="1" indent="-609600">
              <a:buNone/>
            </a:pPr>
            <a:endParaRPr lang="ar-EG" sz="4200" dirty="0">
              <a:latin typeface="Ara Hamah Alislam" panose="00000500000000000000" pitchFamily="2" charset="-78"/>
            </a:endParaRPr>
          </a:p>
          <a:p>
            <a:pPr marL="1009650" lvl="1" indent="-609600">
              <a:buNone/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ونحصل على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he-IL" sz="3600" dirty="0" smtClean="0">
                <a:latin typeface="Ara Hamah Alislam" panose="00000500000000000000" pitchFamily="2" charset="-78"/>
              </a:rPr>
              <a:t>334~ =</a:t>
            </a:r>
          </a:p>
          <a:p>
            <a:pPr marL="1009650" lvl="1" indent="-609600"/>
            <a:r>
              <a:rPr lang="ar-EG" sz="3600" b="1" dirty="0" smtClean="0">
                <a:solidFill>
                  <a:srgbClr val="FF0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</a:rPr>
              <a:t>انتبهوا: يجب تدوير ومقاربة عدد الخطوات لان معيار الخطوات في أوامر </a:t>
            </a:r>
            <a:r>
              <a:rPr lang="ar-EG" sz="3600" b="1" dirty="0" err="1" smtClean="0">
                <a:solidFill>
                  <a:srgbClr val="FF0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</a:rPr>
              <a:t>السكراتش</a:t>
            </a:r>
            <a:r>
              <a:rPr lang="ar-EG" sz="3600" b="1" dirty="0" smtClean="0">
                <a:solidFill>
                  <a:srgbClr val="FF0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</a:rPr>
              <a:t> يتلقى اعداد كاملة فقط. (لا يوجد معنى لجزء من خطوة)</a:t>
            </a:r>
            <a:endParaRPr lang="he-IL" sz="5200" dirty="0" smtClean="0">
              <a:latin typeface="Ara Hamah Alislam" panose="00000500000000000000" pitchFamily="2" charset="-78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3455" y="3998710"/>
            <a:ext cx="3855165" cy="118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667" y="2762235"/>
            <a:ext cx="9857406" cy="11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52333" y="-90152"/>
            <a:ext cx="5219695" cy="1017431"/>
          </a:xfrm>
        </p:spPr>
        <p:txBody>
          <a:bodyPr>
            <a:normAutofit/>
          </a:bodyPr>
          <a:lstStyle/>
          <a:p>
            <a:pPr algn="r"/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ربط الروبوت بالحاسوب </a:t>
            </a:r>
            <a:endParaRPr lang="he-IL" sz="5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13692" y="700069"/>
            <a:ext cx="9496975" cy="6042021"/>
          </a:xfrm>
        </p:spPr>
        <p:txBody>
          <a:bodyPr>
            <a:noAutofit/>
          </a:bodyPr>
          <a:lstStyle/>
          <a:p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البطارية للمتحكم وتشغيل الروبوت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ربط الروبوتات بالحواسيب بواسطة سلك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تشغيل الملف "برنامج الارتباط"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FTSCRACHTXT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واختيار امكانية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الارتباط </a:t>
            </a:r>
            <a:r>
              <a:rPr lang="he-IL" sz="3600" dirty="0"/>
              <a:t>(</a:t>
            </a:r>
            <a:r>
              <a:rPr lang="en-US" sz="3600" dirty="0"/>
              <a:t>USB/BT/</a:t>
            </a:r>
            <a:r>
              <a:rPr lang="en-US" sz="3600" dirty="0" err="1"/>
              <a:t>WiFi</a:t>
            </a:r>
            <a:r>
              <a:rPr lang="he-IL" sz="3600" dirty="0"/>
              <a:t>)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الدخول الى موقع </a:t>
            </a:r>
            <a:r>
              <a:rPr lang="en-US" sz="3600" dirty="0" err="1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ScratchX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لتطبيق </a:t>
            </a:r>
            <a:r>
              <a:rPr lang="ar-EG" sz="3600" dirty="0" err="1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فيشرتكنيك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الموافقة على شروط </a:t>
            </a:r>
          </a:p>
          <a:p>
            <a:pPr marL="457200" lvl="1" indent="0">
              <a:buNone/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الاستخدام </a:t>
            </a:r>
            <a:endParaRPr lang="he-IL" sz="3200" dirty="0" smtClean="0"/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تأكد ان مصباح الدلالة على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وضع الروبوت أخضر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3169" y="4353540"/>
            <a:ext cx="2099080" cy="21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186" y="431705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70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– تمرين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321867"/>
          </a:xfrm>
        </p:spPr>
        <p:txBody>
          <a:bodyPr>
            <a:normAutofit fontScale="85000" lnSpcReduction="20000"/>
          </a:bodyPr>
          <a:lstStyle/>
          <a:p>
            <a:pPr marL="609600" indent="-609600"/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احسبوا عدد الخطوات اللازمة للسفر لمسافة متر ونصف (</a:t>
            </a:r>
            <a:r>
              <a:rPr lang="ar-EG" sz="3800" dirty="0" smtClean="0">
                <a:latin typeface="Ara Hamah Alislam" panose="00000500000000000000" pitchFamily="2" charset="-78"/>
              </a:rPr>
              <a:t>150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سم)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4800" dirty="0" err="1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سييروا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الروبوت لمسافة متر ونصف الى الامام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اكتشفوا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عدد الخطوات المطلوبة </a:t>
            </a:r>
            <a:r>
              <a:rPr lang="ar-EG" sz="4800" dirty="0" err="1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لادارة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عجل الروبوت حتى يقوم بالدوران بزاوية صحيحة الى الجانب (</a:t>
            </a:r>
            <a:r>
              <a:rPr lang="ar-EG" sz="3800" dirty="0">
                <a:latin typeface="Ara Hamah Alislam" panose="00000500000000000000" pitchFamily="2" charset="-78"/>
              </a:rPr>
              <a:t>90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درجة)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 marL="1009650" lvl="1" indent="-609600"/>
            <a:r>
              <a:rPr lang="ar-EG" sz="4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رمز: تجربة وخطأ </a:t>
            </a:r>
            <a:endParaRPr lang="he-IL" sz="46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برمجوا الروبوت للسفر على مربع طول ضلعه متر ونصف</a:t>
            </a:r>
            <a:endParaRPr lang="he-IL" sz="46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5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88149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ar-EG" sz="4000" dirty="0"/>
              <a:t> </a:t>
            </a:r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حفظ مشروع السكراتش </a:t>
            </a:r>
            <a:r>
              <a:rPr lang="en-US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اغلاق "النوافذ" في الحاسوب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إيقاف تشغيل الروبوت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نزع البطارية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قم بتوصيل البطارية الى محطة الشحن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رتب الروبوت قبل وضعه في الخزانة </a:t>
            </a:r>
            <a:endParaRPr lang="he-IL" sz="57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40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70000" lnSpcReduction="20000"/>
          </a:bodyPr>
          <a:lstStyle/>
          <a:p>
            <a:r>
              <a:rPr lang="ar-EG" sz="4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وتذكير </a:t>
            </a:r>
            <a:endParaRPr lang="en-US" sz="47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r>
              <a:rPr lang="ar-EG" sz="4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المحرك </a:t>
            </a:r>
            <a:endParaRPr lang="he-IL" sz="47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4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4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المشفر </a:t>
            </a:r>
            <a:endParaRPr lang="en-US" sz="47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lvl="1"/>
            <a:r>
              <a:rPr lang="he-IL" sz="4700" dirty="0" smtClean="0">
                <a:latin typeface="Ara Hamah Alislam" panose="00000500000000000000" pitchFamily="2" charset="-78"/>
              </a:rPr>
              <a:t> </a:t>
            </a:r>
            <a:r>
              <a:rPr lang="ar-EG" sz="4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توصيل المشفر للمتحكم </a:t>
            </a:r>
            <a:endParaRPr lang="he-IL" sz="47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700" dirty="0" smtClean="0">
                <a:latin typeface="Ara Hamah Alislam" panose="00000500000000000000" pitchFamily="2" charset="-78"/>
              </a:rPr>
              <a:t> </a:t>
            </a:r>
            <a:r>
              <a:rPr lang="ar-EG" sz="4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للمحرك + المشفر </a:t>
            </a:r>
            <a:endParaRPr lang="he-IL" sz="4700" dirty="0" smtClean="0">
              <a:latin typeface="Ara Hamah Alislam" panose="00000500000000000000" pitchFamily="2" charset="-78"/>
            </a:endParaRPr>
          </a:p>
          <a:p>
            <a:r>
              <a:rPr lang="he-IL" sz="4700" dirty="0" smtClean="0">
                <a:latin typeface="Ara Hamah Alislam" panose="00000500000000000000" pitchFamily="2" charset="-78"/>
              </a:rPr>
              <a:t> </a:t>
            </a:r>
            <a:r>
              <a:rPr lang="ar-EG" sz="4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حساب عدد الخطوات اللازمة لقطع مسافة محددة</a:t>
            </a:r>
            <a:endParaRPr lang="he-IL" sz="4700" dirty="0" smtClean="0">
              <a:latin typeface="Ara Hamah Alislam" panose="00000500000000000000" pitchFamily="2" charset="-78"/>
            </a:endParaRPr>
          </a:p>
          <a:p>
            <a:r>
              <a:rPr lang="he-IL" sz="4700" dirty="0" smtClean="0">
                <a:latin typeface="Ara Hamah Alislam" panose="00000500000000000000" pitchFamily="2" charset="-78"/>
              </a:rPr>
              <a:t> </a:t>
            </a:r>
            <a:r>
              <a:rPr lang="ar-EG" sz="4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هيا لنبرمج الروبوت ! </a:t>
            </a:r>
            <a:endParaRPr lang="he-IL" sz="47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4700" dirty="0" smtClean="0">
                <a:latin typeface="Ara Hamah Alislam" panose="00000500000000000000" pitchFamily="2" charset="-78"/>
              </a:rPr>
              <a:t> </a:t>
            </a:r>
            <a:r>
              <a:rPr lang="ar-EG" sz="4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تمرين تحريك يعتمد على </a:t>
            </a:r>
            <a:r>
              <a:rPr lang="ar-EG" sz="4700" dirty="0" err="1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مجسات</a:t>
            </a:r>
            <a:r>
              <a:rPr lang="ar-EG" sz="4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المحركات </a:t>
            </a:r>
            <a:endParaRPr lang="he-IL" sz="4700" dirty="0" smtClean="0">
              <a:latin typeface="Ara Hamah Alislam" panose="00000500000000000000" pitchFamily="2" charset="-78"/>
            </a:endParaRPr>
          </a:p>
          <a:p>
            <a:r>
              <a:rPr lang="ar-EG" sz="4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ونظافة </a:t>
            </a:r>
            <a:endParaRPr lang="he-IL" sz="47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وتذكير </a:t>
            </a:r>
            <a:endParaRPr lang="he-IL" sz="4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99076" y="1930400"/>
            <a:ext cx="8474926" cy="4474858"/>
          </a:xfrm>
        </p:spPr>
        <p:txBody>
          <a:bodyPr>
            <a:normAutofit/>
          </a:bodyPr>
          <a:lstStyle/>
          <a:p>
            <a:r>
              <a:rPr lang="ar-EG" sz="4000" dirty="0" err="1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مجسات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تناظرية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تعرف </a:t>
            </a:r>
            <a:endParaRPr lang="he-IL" sz="38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800" dirty="0" smtClean="0">
                <a:latin typeface="Ara Hamah Alislam" panose="00000500000000000000" pitchFamily="2" charset="-78"/>
              </a:rPr>
              <a:t> </a:t>
            </a:r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المسافة </a:t>
            </a:r>
            <a:endParaRPr lang="he-IL" sz="38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تكنولوجيا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2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تركيب وايصال الاسلاك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5400" b="1" dirty="0" smtClean="0">
                <a:latin typeface="Ara Hamah Alislam" panose="00000500000000000000" pitchFamily="2" charset="-78"/>
              </a:rPr>
              <a:t> </a:t>
            </a:r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مجس المحرك </a:t>
            </a:r>
            <a:endParaRPr lang="he-IL" sz="5400" b="1" dirty="0" smtClean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206411"/>
          </a:xfrm>
        </p:spPr>
        <p:txBody>
          <a:bodyPr>
            <a:normAutofit fontScale="92500"/>
          </a:bodyPr>
          <a:lstStyle/>
          <a:p>
            <a:pPr marL="1009650" lvl="1" indent="-609600"/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محركات الروبوت مزودة بمجس داخلي يدعى  (المُشَفِر) الذي ينقل الى المتحكم معطيات عن دورة محور المحرك </a:t>
            </a:r>
          </a:p>
          <a:p>
            <a:pPr marL="1009650" lvl="1" indent="-609600"/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المجس يعد عدد "الخطوات" التي تخطاها محور المحرك خلال دورانه, وكل دورة كاملة لمحور الحرك تعادل 63 خطوة </a:t>
            </a:r>
            <a:endParaRPr lang="he-IL" sz="4200" dirty="0" smtClean="0">
              <a:latin typeface="Ara Hamah Alislam" panose="00000500000000000000" pitchFamily="2" charset="-78"/>
            </a:endParaRPr>
          </a:p>
          <a:p>
            <a:pPr marL="1009650" lvl="1" indent="-609600"/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من اجل نقل المعطيات الى المتحكم يجب توصيله بالمجس بواسطة سلك خاص من ضمن عدة الروبوت </a:t>
            </a:r>
            <a:endParaRPr lang="he-IL" sz="4200" dirty="0" smtClean="0">
              <a:latin typeface="Ara Hamah Alislam" panose="00000500000000000000" pitchFamily="2" charset="-78"/>
            </a:endParaRPr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>
                <a:latin typeface="Ara Hamah Alislam" panose="00000500000000000000" pitchFamily="2" charset="-78"/>
              </a:rPr>
              <a:t> </a:t>
            </a:r>
            <a:r>
              <a:rPr lang="ar-EG" sz="4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إيصال المشفر بالمتحكم</a:t>
            </a:r>
            <a:endParaRPr lang="he-IL" sz="4400" b="1" dirty="0" smtClean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206411"/>
          </a:xfrm>
        </p:spPr>
        <p:txBody>
          <a:bodyPr>
            <a:normAutofit/>
          </a:bodyPr>
          <a:lstStyle/>
          <a:p>
            <a:pPr marL="1009650" lvl="1" indent="-609600"/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تحضير سلك الارتباط بالمتحكم </a:t>
            </a:r>
            <a:endParaRPr lang="he-IL" sz="4200" dirty="0" smtClean="0">
              <a:latin typeface="Ara Hamah Alislam" panose="00000500000000000000" pitchFamily="2" charset="-78"/>
            </a:endParaRPr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400050" lvl="1" indent="0">
              <a:buNone/>
            </a:pPr>
            <a:endParaRPr lang="he-IL" sz="4200" dirty="0" smtClean="0"/>
          </a:p>
          <a:p>
            <a:pPr marL="1009650" lvl="1" indent="-609600"/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اوصلوا طرف السلك (الأزرق) الى </a:t>
            </a:r>
          </a:p>
          <a:p>
            <a:pPr marL="800100" lvl="2" indent="0">
              <a:buNone/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مدخل المشفر في المحرك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1026" name="image625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74673"/>
            <a:ext cx="3287713" cy="165576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57236" y="2367132"/>
            <a:ext cx="6271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0" lvl="2" indent="-609600" algn="r" rtl="1">
              <a:spcBef>
                <a:spcPts val="1000"/>
              </a:spcBef>
              <a:buClr>
                <a:srgbClr val="0F6FC6"/>
              </a:buClr>
              <a:buSzPct val="80000"/>
              <a:buFont typeface="Wingdings 3" charset="2"/>
              <a:buChar char=""/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قوموا بثني الطرف النحاسي للسلك المكشوف الى الوراء ووضعه في الوصلات وشد البراغي على اطراف الاسلاك  </a:t>
            </a:r>
            <a:r>
              <a:rPr lang="he-IL" sz="3600" dirty="0" smtClean="0">
                <a:latin typeface="Ara Hamah Alislam" panose="00000500000000000000" pitchFamily="2" charset="-78"/>
              </a:rPr>
              <a:t>.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1027" name="image626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12073" y="4018558"/>
            <a:ext cx="1685638" cy="3309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>
                <a:latin typeface="Ara Hamah Alislam" panose="00000500000000000000" pitchFamily="2" charset="-78"/>
              </a:rPr>
              <a:t> </a:t>
            </a:r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إيصال المشفر بالم</a:t>
            </a:r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تحكم </a:t>
            </a:r>
            <a:r>
              <a:rPr lang="he-IL" sz="4400" b="1" dirty="0" smtClean="0">
                <a:latin typeface="Ara Hamah Alislam" panose="00000500000000000000" pitchFamily="2" charset="-78"/>
              </a:rPr>
              <a:t>– </a:t>
            </a:r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تكملة</a:t>
            </a:r>
            <a:endParaRPr lang="he-IL" sz="4400" b="1" dirty="0" smtClean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994631"/>
          </a:xfrm>
        </p:spPr>
        <p:txBody>
          <a:bodyPr>
            <a:normAutofit/>
          </a:bodyPr>
          <a:lstStyle/>
          <a:p>
            <a:pPr marL="1009650" lvl="1" indent="-609600"/>
            <a:r>
              <a:rPr lang="ar-EG" sz="4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اوصلوا سلك المشفر بالمتحكم </a:t>
            </a:r>
            <a:endParaRPr lang="he-IL" sz="4200" dirty="0" smtClean="0">
              <a:latin typeface="Ara Hamah Alislam" panose="00000500000000000000" pitchFamily="2" charset="-78"/>
            </a:endParaRPr>
          </a:p>
          <a:p>
            <a:pPr marL="1009650" lvl="1" indent="-609600"/>
            <a:endParaRPr lang="en-US" sz="4200" dirty="0" smtClean="0"/>
          </a:p>
          <a:p>
            <a:pPr marL="1009650" lvl="1" indent="-609600"/>
            <a:endParaRPr lang="en-US" sz="4200" dirty="0" smtClean="0"/>
          </a:p>
          <a:p>
            <a:pPr marL="1009650" lvl="1" indent="-609600"/>
            <a:endParaRPr lang="en-US" sz="4200" dirty="0" smtClean="0"/>
          </a:p>
          <a:p>
            <a:pPr marL="400050" lvl="1" indent="0">
              <a:buNone/>
            </a:pPr>
            <a:endParaRPr lang="en-US" sz="4200" dirty="0" smtClean="0"/>
          </a:p>
          <a:p>
            <a:pPr marL="1009650" lvl="1" indent="-609600">
              <a:buNone/>
            </a:pPr>
            <a:endParaRPr lang="en-US" sz="2600" b="1" dirty="0" smtClean="0">
              <a:solidFill>
                <a:srgbClr val="FF0000"/>
              </a:solidFill>
            </a:endParaRPr>
          </a:p>
          <a:p>
            <a:pPr marL="1009650" lvl="1" indent="-609600">
              <a:buNone/>
            </a:pPr>
            <a:endParaRPr lang="en-US" sz="1900" b="1" dirty="0" smtClean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968" y="2203213"/>
            <a:ext cx="3554268" cy="465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027054" y="2925779"/>
            <a:ext cx="654279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9650" lvl="1" indent="-609600" algn="ctr" rtl="1">
              <a:buNone/>
            </a:pPr>
            <a:r>
              <a:rPr lang="ar-EG" sz="4000" dirty="0" smtClean="0">
                <a:solidFill>
                  <a:srgbClr val="FF0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</a:rPr>
              <a:t>انتبهوا : ترتيب توصيل الاسلاك مهم ! </a:t>
            </a:r>
          </a:p>
          <a:p>
            <a:pPr marL="1009650" lvl="1" indent="-609600" algn="ctr" rtl="1">
              <a:buNone/>
            </a:pPr>
            <a:r>
              <a:rPr lang="ar-EG" sz="4000" dirty="0" smtClean="0">
                <a:solidFill>
                  <a:srgbClr val="FF0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المحرك الموصول بالمخرج </a:t>
            </a:r>
            <a:r>
              <a:rPr lang="en-US" sz="4000" dirty="0" smtClean="0">
                <a:solidFill>
                  <a:srgbClr val="FF0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</a:rPr>
              <a:t>M1 </a:t>
            </a:r>
            <a:r>
              <a:rPr lang="ar-EG" sz="4000" dirty="0" smtClean="0">
                <a:solidFill>
                  <a:srgbClr val="FF0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</a:rPr>
              <a:t> يجب توصيله الى المدخل </a:t>
            </a:r>
            <a:r>
              <a:rPr lang="en-US" sz="4000" dirty="0" smtClean="0">
                <a:solidFill>
                  <a:srgbClr val="FF0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</a:rPr>
              <a:t>C1</a:t>
            </a:r>
          </a:p>
          <a:p>
            <a:pPr marL="1009650" lvl="1" indent="-609600" algn="ctr" rtl="1">
              <a:buNone/>
            </a:pPr>
            <a:r>
              <a:rPr lang="ar-EG" sz="4000" dirty="0" smtClean="0">
                <a:solidFill>
                  <a:srgbClr val="FF0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المحرك الموصول بالمخرج </a:t>
            </a:r>
            <a:r>
              <a:rPr lang="en-US" sz="4000" dirty="0" smtClean="0">
                <a:solidFill>
                  <a:srgbClr val="FF0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</a:rPr>
              <a:t>M2 </a:t>
            </a:r>
            <a:r>
              <a:rPr lang="ar-EG" sz="4000" dirty="0" smtClean="0">
                <a:solidFill>
                  <a:srgbClr val="FF0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</a:rPr>
              <a:t> يجب توصيله الى المدخل </a:t>
            </a:r>
            <a:r>
              <a:rPr lang="en-US" sz="4000" dirty="0" smtClean="0">
                <a:solidFill>
                  <a:srgbClr val="FF0000"/>
                </a:solidFill>
                <a:latin typeface="Ara Hamah Alislam" panose="00000500000000000000" pitchFamily="2" charset="-78"/>
                <a:cs typeface="Ara Hamah Alislam" panose="00000500000000000000" pitchFamily="2" charset="-78"/>
              </a:rPr>
              <a:t>C2</a:t>
            </a:r>
            <a:endParaRPr lang="he-IL" sz="4000" dirty="0" smtClean="0">
              <a:solidFill>
                <a:srgbClr val="FF0000"/>
              </a:solidFill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المحرك + المشفر </a:t>
            </a:r>
            <a:endParaRPr lang="he-IL" sz="4400" b="1" dirty="0" smtClean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25843" y="1489057"/>
            <a:ext cx="9203796" cy="5206411"/>
          </a:xfrm>
        </p:spPr>
        <p:txBody>
          <a:bodyPr>
            <a:normAutofit lnSpcReduction="10000"/>
          </a:bodyPr>
          <a:lstStyle/>
          <a:p>
            <a:pPr marL="609600" indent="-609600"/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أوامر المحرك التي تشمل عدد الخطوات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marL="609600" indent="-609600"/>
            <a:endParaRPr lang="he-IL" sz="4400" dirty="0" smtClean="0"/>
          </a:p>
          <a:p>
            <a:pPr marL="609600" indent="-609600"/>
            <a:endParaRPr lang="he-IL" sz="4400" dirty="0" smtClean="0"/>
          </a:p>
          <a:p>
            <a:pPr marL="609600" indent="-609600"/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الأوامر تعمل بشكل جيد فقط عندما يكون المجس موصولا بالمتحكم كما يجب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الأوامر توقف عمل المحركات بشكل اوتوماتيكي عند بلوغ عدد الخطى المسجلة </a:t>
            </a:r>
            <a:endParaRPr lang="he-IL" sz="4000" b="1" dirty="0" smtClean="0">
              <a:latin typeface="Ara Hamah Alislam" panose="00000500000000000000" pitchFamily="2" charset="-78"/>
            </a:endParaRPr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05" y="2245895"/>
            <a:ext cx="7161634" cy="150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he-IL" sz="4000" b="1" dirty="0" smtClean="0"/>
              <a:t> </a:t>
            </a:r>
            <a:r>
              <a:rPr lang="ar-EG" sz="4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حساب عدد الخطوات عند السفر لمسافة محددة</a:t>
            </a:r>
            <a:endParaRPr lang="he-IL" sz="4000" b="1" dirty="0" smtClean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33"/>
            <a:ext cx="9274002" cy="5206411"/>
          </a:xfrm>
        </p:spPr>
        <p:txBody>
          <a:bodyPr>
            <a:normAutofit fontScale="92500" lnSpcReduction="20000"/>
          </a:bodyPr>
          <a:lstStyle/>
          <a:p>
            <a:pPr marL="609600" indent="-609600"/>
            <a:r>
              <a:rPr lang="ar-EG" sz="43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من اجل تنفيذ هذه العملية الحسابية سنقوم باستخدام المسافة التي يقطعها الروبوت بدورة محرك واحدة كاملة وعدد الخطوات التي ينفذها </a:t>
            </a:r>
            <a:r>
              <a:rPr lang="ar-EG" sz="4300" dirty="0" err="1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لاتمام</a:t>
            </a:r>
            <a:r>
              <a:rPr lang="ar-EG" sz="43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الدورة </a:t>
            </a:r>
            <a:endParaRPr lang="he-IL" sz="4300" dirty="0" smtClean="0">
              <a:latin typeface="Ara Hamah Alislam" panose="00000500000000000000" pitchFamily="2" charset="-78"/>
            </a:endParaRPr>
          </a:p>
          <a:p>
            <a:pPr marL="1009650" lvl="1" indent="-609600"/>
            <a:r>
              <a:rPr lang="ar-EG" sz="43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المسافة التي يقطعها الروبوت بدورة كاملة للمحرك = محيط العجل</a:t>
            </a:r>
            <a:endParaRPr lang="he-IL" sz="4300" dirty="0" smtClean="0">
              <a:latin typeface="Ara Hamah Alislam" panose="00000500000000000000" pitchFamily="2" charset="-78"/>
            </a:endParaRPr>
          </a:p>
          <a:p>
            <a:pPr marL="1409700" lvl="2" indent="-609600"/>
            <a:r>
              <a:rPr lang="ar-EG" sz="43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حساب محيط عجل السيارة :</a:t>
            </a:r>
          </a:p>
          <a:p>
            <a:pPr marL="800100" lvl="2" indent="0">
              <a:buNone/>
            </a:pPr>
            <a:r>
              <a:rPr lang="ar-EG" sz="43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المحيط = </a:t>
            </a:r>
            <a:r>
              <a:rPr lang="en-US" sz="43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2</a:t>
            </a:r>
            <a:r>
              <a:rPr lang="el-GR" sz="4300" dirty="0">
                <a:cs typeface="Ara Hamah Alislam" panose="00000500000000000000" pitchFamily="2" charset="-78"/>
              </a:rPr>
              <a:t>π</a:t>
            </a:r>
            <a:r>
              <a:rPr lang="en-US" sz="43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R</a:t>
            </a:r>
            <a:r>
              <a:rPr lang="he-IL" sz="4300" dirty="0" smtClean="0">
                <a:latin typeface="Ara Hamah Alislam" panose="00000500000000000000" pitchFamily="2" charset="-78"/>
                <a:cs typeface="Arial" panose="020B0604020202020204" pitchFamily="34" charset="0"/>
              </a:rPr>
              <a:t> </a:t>
            </a:r>
            <a:r>
              <a:rPr lang="ar-EG" sz="43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المحيط يساوي ضعفي قطر العجل (3 سم)  مضروبا بقيمة باي </a:t>
            </a:r>
            <a:r>
              <a:rPr lang="el-GR" sz="4300" dirty="0" smtClean="0">
                <a:cs typeface="Ara Hamah Alislam" panose="00000500000000000000" pitchFamily="2" charset="-78"/>
              </a:rPr>
              <a:t>π</a:t>
            </a:r>
            <a:r>
              <a:rPr lang="ar-EG" sz="4300" dirty="0" smtClean="0">
                <a:cs typeface="Ara Hamah Alislam" panose="00000500000000000000" pitchFamily="2" charset="-78"/>
              </a:rPr>
              <a:t> الثابتة </a:t>
            </a:r>
            <a:endParaRPr lang="he-IL" sz="4300" dirty="0" smtClean="0">
              <a:latin typeface="Ara Hamah Alislam" panose="00000500000000000000" pitchFamily="2" charset="-78"/>
            </a:endParaRPr>
          </a:p>
          <a:p>
            <a:pPr marL="1409700" lvl="2" indent="-609600"/>
            <a:r>
              <a:rPr lang="ar-EG" sz="43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محيط العجل = 3*3.14*2 = </a:t>
            </a:r>
            <a:r>
              <a:rPr lang="en-US" sz="4300" dirty="0" smtClean="0">
                <a:latin typeface="+mj-lt"/>
                <a:cs typeface="Ara Hamah Alislam" panose="00000500000000000000" pitchFamily="2" charset="-78"/>
              </a:rPr>
              <a:t>18.84</a:t>
            </a:r>
            <a:r>
              <a:rPr lang="ar-EG" sz="43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سم</a:t>
            </a:r>
            <a:endParaRPr lang="he-IL" sz="4300" dirty="0" smtClean="0">
              <a:latin typeface="Ara Hamah Alislam" panose="00000500000000000000" pitchFamily="2" charset="-78"/>
            </a:endParaRPr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>
                <a:latin typeface="Ara Hamah Alislam" panose="00000500000000000000" pitchFamily="2" charset="-78"/>
              </a:rPr>
              <a:t> </a:t>
            </a:r>
            <a:r>
              <a:rPr lang="ar-EG" sz="4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حساب الخطوات – تكملة </a:t>
            </a:r>
            <a:endParaRPr lang="he-IL" sz="4400" b="1" dirty="0" smtClean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433137" y="1407797"/>
            <a:ext cx="9605864" cy="6196162"/>
          </a:xfrm>
        </p:spPr>
        <p:txBody>
          <a:bodyPr>
            <a:normAutofit/>
          </a:bodyPr>
          <a:lstStyle/>
          <a:p>
            <a:pPr marL="609600" indent="-609600"/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نقوم بحساب عدد دورات المحرك اللازمة لقطع المسافة المطلوبة 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pPr marL="1009650" lvl="1" indent="-609600"/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لحساب عدد دورات المحرك اللازمة علينا تقسيم المسافة الكلية (سم) بالمسافة التي يقطعها الروبوت بدورة محرك واحدة (محيط العجل) 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لحساب عدد الخطوات المطلوبة لقطع المسافة الكلية نقوم بضرب عدد دورات المحرك المطلوبة بعدد الخطوات الثابتة التي يتمها المحرك بدورة واحدة كاملة (63 خطوة)</a:t>
            </a:r>
          </a:p>
          <a:p>
            <a:pPr marL="609600" indent="-609600"/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المعادلة النهائية لحساب عدد الخطوات لقطع مسافة محددة هي : </a:t>
            </a:r>
            <a:endParaRPr lang="ar-EG" sz="3200" dirty="0" smtClean="0">
              <a:latin typeface="Ara Hamah Alislam" panose="00000500000000000000" pitchFamily="2" charset="-78"/>
              <a:cs typeface="Ara Hamah Alislam" panose="00000500000000000000" pitchFamily="2" charset="-78"/>
            </a:endParaRPr>
          </a:p>
          <a:p>
            <a:pPr marL="609600" indent="-609600"/>
            <a:r>
              <a:rPr lang="ar-EG" sz="4400" dirty="0" smtClean="0"/>
              <a:t> </a:t>
            </a:r>
            <a:endParaRPr lang="he-IL" sz="4400" dirty="0" smtClean="0"/>
          </a:p>
          <a:p>
            <a:pPr marL="609600" indent="-609600"/>
            <a:endParaRPr lang="he-IL" sz="4400" dirty="0" smtClean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26" y="5496986"/>
            <a:ext cx="7714286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5675</TotalTime>
  <Words>557</Words>
  <Application>Microsoft Office PowerPoint</Application>
  <PresentationFormat>מסך רחב</PresentationFormat>
  <Paragraphs>88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21" baseType="lpstr">
      <vt:lpstr>Ara Hamah Alislam</vt:lpstr>
      <vt:lpstr>Arial</vt:lpstr>
      <vt:lpstr>Calibri</vt:lpstr>
      <vt:lpstr>Gisha</vt:lpstr>
      <vt:lpstr>Tahoma</vt:lpstr>
      <vt:lpstr>Trebuchet MS</vt:lpstr>
      <vt:lpstr>Wingdings 3</vt:lpstr>
      <vt:lpstr>פיאה</vt:lpstr>
      <vt:lpstr>مجس المحرك                          الة التشفير (المُشَفِر)</vt:lpstr>
      <vt:lpstr>قائمة المحتويات </vt:lpstr>
      <vt:lpstr>مراجعة وتذكير </vt:lpstr>
      <vt:lpstr> مجس المحرك </vt:lpstr>
      <vt:lpstr> إيصال المشفر بالمتحكم</vt:lpstr>
      <vt:lpstr> إيصال المشفر بالمتحكم – تكملة</vt:lpstr>
      <vt:lpstr>أوامر المحرك + المشفر </vt:lpstr>
      <vt:lpstr> حساب عدد الخطوات عند السفر لمسافة محددة</vt:lpstr>
      <vt:lpstr> حساب الخطوات – تكملة </vt:lpstr>
      <vt:lpstr> حساب الخطوات – مثال </vt:lpstr>
      <vt:lpstr>ربط الروبوت بالحاسوب </vt:lpstr>
      <vt:lpstr>برمجة الروبوت – تمرين </vt:lpstr>
      <vt:lpstr>الترتيب والنظافة </vt:lpstr>
    </vt:vector>
  </TitlesOfParts>
  <Company>Yaron'S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Shadi Habaib</cp:lastModifiedBy>
  <cp:revision>325</cp:revision>
  <dcterms:created xsi:type="dcterms:W3CDTF">2017-08-08T19:01:28Z</dcterms:created>
  <dcterms:modified xsi:type="dcterms:W3CDTF">2018-05-07T15:42:30Z</dcterms:modified>
</cp:coreProperties>
</file>