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87" r:id="rId5"/>
    <p:sldId id="288" r:id="rId6"/>
    <p:sldId id="276" r:id="rId7"/>
    <p:sldId id="277" r:id="rId8"/>
    <p:sldId id="278" r:id="rId9"/>
    <p:sldId id="279" r:id="rId10"/>
    <p:sldId id="281" r:id="rId11"/>
    <p:sldId id="285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11200" y="1204332"/>
            <a:ext cx="8562803" cy="3367668"/>
          </a:xfrm>
        </p:spPr>
        <p:txBody>
          <a:bodyPr>
            <a:normAutofit fontScale="90000"/>
          </a:bodyPr>
          <a:lstStyle/>
          <a:p>
            <a:pPr algn="ctr"/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إرسال الأوامر للروبوت </a:t>
            </a:r>
            <a:b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أهلا بكم الى سكراتش</a:t>
            </a:r>
            <a:endParaRPr lang="he-IL" sz="88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807973" y="0"/>
            <a:ext cx="11318723" cy="773151"/>
          </a:xfrm>
        </p:spPr>
        <p:txBody>
          <a:bodyPr>
            <a:no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التطوير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ScratchX</a:t>
            </a:r>
            <a:r>
              <a:rPr lang="he-IL" sz="4400" b="1" dirty="0" smtClean="0">
                <a:latin typeface="Ara Hamah Alislam" panose="00000500000000000000" pitchFamily="2" charset="-78"/>
              </a:rPr>
              <a:t> 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سكراتش </a:t>
            </a:r>
            <a:r>
              <a:rPr lang="en-US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he-IL" sz="4400" b="1" dirty="0" smtClean="0">
                <a:latin typeface="Ara Hamah Alislam" panose="00000500000000000000" pitchFamily="2" charset="-78"/>
              </a:rPr>
              <a:t>- </a:t>
            </a:r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وامر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1475" y="1159518"/>
            <a:ext cx="9665152" cy="5062654"/>
          </a:xfrm>
        </p:spPr>
        <p:txBody>
          <a:bodyPr>
            <a:noAutofit/>
          </a:bodyPr>
          <a:lstStyle/>
          <a:p>
            <a:r>
              <a:rPr lang="he-IL" sz="3200" dirty="0" smtClean="0"/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فئات الأوامر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لون مختلف لكل فئة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قاسم مشترك لكل فئة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نظام تشغيل الأوامر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نقرة مزدوجة لتشغيل فوري لمرة واحدة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الجر الى طاولة العمل من اجل تركيب سيناريو </a:t>
            </a:r>
            <a:endParaRPr lang="he-IL" sz="44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629578" y="261257"/>
            <a:ext cx="9903580" cy="773151"/>
          </a:xfrm>
        </p:spPr>
        <p:txBody>
          <a:bodyPr>
            <a:noAutofit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التطوير </a:t>
            </a:r>
            <a:r>
              <a:rPr lang="en-US" sz="4400" b="1" dirty="0">
                <a:latin typeface="Arial" pitchFamily="34" charset="0"/>
                <a:cs typeface="Arial" pitchFamily="34" charset="0"/>
              </a:rPr>
              <a:t>ScratchX</a:t>
            </a:r>
            <a:r>
              <a:rPr lang="he-IL" sz="4400" b="1" dirty="0">
                <a:latin typeface="Ara Hamah Alislam" panose="00000500000000000000" pitchFamily="2" charset="-78"/>
              </a:rPr>
              <a:t> </a:t>
            </a:r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سكراتش </a:t>
            </a:r>
            <a:r>
              <a:rPr lang="en-US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he-IL" sz="4400" b="1" dirty="0">
                <a:latin typeface="Ara Hamah Alislam" panose="00000500000000000000" pitchFamily="2" charset="-78"/>
              </a:rPr>
              <a:t>- </a:t>
            </a:r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254776"/>
            <a:ext cx="9274002" cy="5603223"/>
          </a:xfrm>
        </p:spPr>
        <p:txBody>
          <a:bodyPr>
            <a:noAutofit/>
          </a:bodyPr>
          <a:lstStyle/>
          <a:p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أنواع الأوامر </a:t>
            </a:r>
            <a:r>
              <a:rPr lang="he-IL" sz="5000" dirty="0" smtClean="0">
                <a:latin typeface="Ara Hamah Alislam" panose="00000500000000000000" pitchFamily="2" charset="-78"/>
              </a:rPr>
              <a:t>-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عام</a:t>
            </a:r>
            <a:endParaRPr lang="he-IL" sz="5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5000" dirty="0" smtClean="0">
                <a:latin typeface="Ara Hamah Alislam" panose="00000500000000000000" pitchFamily="2" charset="-78"/>
              </a:rPr>
              <a:t>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"قبعة" لابتداء عمليات </a:t>
            </a:r>
            <a:endParaRPr lang="he-IL" sz="50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5000" dirty="0" smtClean="0">
                <a:latin typeface="Ara Hamah Alislam" panose="00000500000000000000" pitchFamily="2" charset="-78"/>
              </a:rPr>
              <a:t>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حدث </a:t>
            </a:r>
            <a:r>
              <a:rPr lang="he-IL" sz="5000" dirty="0" smtClean="0">
                <a:latin typeface="Ara Hamah Alislam" panose="00000500000000000000" pitchFamily="2" charset="-78"/>
              </a:rPr>
              <a:t>–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يؤدي الى تفعيل  السيناريو </a:t>
            </a:r>
            <a:endParaRPr lang="he-IL" sz="5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5000" dirty="0" smtClean="0">
                <a:latin typeface="Ara Hamah Alislam" panose="00000500000000000000" pitchFamily="2" charset="-78"/>
              </a:rPr>
              <a:t>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شرطية لإجراء فحوصات </a:t>
            </a:r>
          </a:p>
          <a:p>
            <a:pPr lvl="1"/>
            <a:r>
              <a:rPr lang="he-IL" sz="5000" dirty="0" smtClean="0">
                <a:latin typeface="Ara Hamah Alislam" panose="00000500000000000000" pitchFamily="2" charset="-78"/>
              </a:rPr>
              <a:t>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شروط</a:t>
            </a:r>
            <a:r>
              <a:rPr lang="he-IL" sz="5000" dirty="0" smtClean="0">
                <a:latin typeface="Ara Hamah Alislam" panose="00000500000000000000" pitchFamily="2" charset="-78"/>
              </a:rPr>
              <a:t> –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"اذا" و "اذا لم.."</a:t>
            </a:r>
          </a:p>
          <a:p>
            <a:pPr lvl="1"/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أوامر لتنفيذ فعاليات </a:t>
            </a:r>
            <a:r>
              <a:rPr lang="en-US" sz="50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endParaRPr lang="he-IL" sz="5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ar-EG" sz="4800" dirty="0" smtClean="0"/>
              <a:t> </a:t>
            </a:r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</a:t>
            </a:r>
            <a:r>
              <a:rPr lang="ar-EG" sz="6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en-US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</a:p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6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4306" y="215321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21"/>
            <a:ext cx="9494466" cy="4953889"/>
          </a:xfrm>
        </p:spPr>
        <p:txBody>
          <a:bodyPr>
            <a:normAutofit fontScale="40000" lnSpcReduction="20000"/>
          </a:bodyPr>
          <a:lstStyle/>
          <a:p>
            <a:r>
              <a:rPr lang="he-IL" sz="114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114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وتذكرة </a:t>
            </a:r>
            <a:endParaRPr lang="he-IL" sz="11400" dirty="0" smtClean="0">
              <a:latin typeface="Ara Hamah Alislam" panose="00000500000000000000" pitchFamily="2" charset="-78"/>
            </a:endParaRPr>
          </a:p>
          <a:p>
            <a:r>
              <a:rPr lang="he-IL" sz="11400" dirty="0" smtClean="0">
                <a:latin typeface="Ara Hamah Alislam" panose="00000500000000000000" pitchFamily="2" charset="-78"/>
              </a:rPr>
              <a:t> 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ارسال الأوامر الى الروبوت </a:t>
            </a:r>
            <a:endParaRPr lang="he-IL" sz="11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11400" dirty="0" smtClean="0">
                <a:latin typeface="Ara Hamah Alislam" panose="00000500000000000000" pitchFamily="2" charset="-78"/>
              </a:rPr>
              <a:t> 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المعلم هو روبوت </a:t>
            </a:r>
            <a:endParaRPr lang="he-IL" sz="11400" dirty="0" smtClean="0">
              <a:latin typeface="Ara Hamah Alislam" panose="00000500000000000000" pitchFamily="2" charset="-78"/>
            </a:endParaRPr>
          </a:p>
          <a:p>
            <a:r>
              <a:rPr lang="he-IL" sz="8600" dirty="0" smtClean="0">
                <a:latin typeface="Ara Hamah Alislam" panose="00000500000000000000" pitchFamily="2" charset="-78"/>
              </a:rPr>
              <a:t> 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التطوير </a:t>
            </a:r>
            <a:r>
              <a:rPr lang="en-US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ScratchX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سكراتش</a:t>
            </a:r>
            <a:r>
              <a:rPr lang="en-US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11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11400" dirty="0" smtClean="0">
                <a:latin typeface="Ara Hamah Alislam" panose="00000500000000000000" pitchFamily="2" charset="-78"/>
              </a:rPr>
              <a:t> 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تعرف على </a:t>
            </a:r>
            <a:r>
              <a:rPr lang="ar-EG" sz="11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التطوير </a:t>
            </a:r>
            <a:endParaRPr lang="he-IL" sz="11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11400" dirty="0" smtClean="0">
                <a:latin typeface="Ara Hamah Alislam" panose="00000500000000000000" pitchFamily="2" charset="-78"/>
              </a:rPr>
              <a:t> 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تعرف على أنواع الأوامر </a:t>
            </a:r>
            <a:endParaRPr lang="he-IL" sz="11400" dirty="0" smtClean="0">
              <a:latin typeface="Ara Hamah Alislam" panose="00000500000000000000" pitchFamily="2" charset="-78"/>
            </a:endParaRPr>
          </a:p>
          <a:p>
            <a:r>
              <a:rPr lang="he-IL" sz="11400" dirty="0" smtClean="0">
                <a:latin typeface="Ara Hamah Alislam" panose="00000500000000000000" pitchFamily="2" charset="-78"/>
              </a:rPr>
              <a:t> 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114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24934" y="193018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8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8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68734" y="2014561"/>
            <a:ext cx="8474926" cy="3880773"/>
          </a:xfrm>
        </p:spPr>
        <p:txBody>
          <a:bodyPr>
            <a:normAutofit fontScale="92500" lnSpcReduction="20000"/>
          </a:bodyPr>
          <a:lstStyle/>
          <a:p>
            <a:r>
              <a:rPr lang="he-IL" sz="4000" dirty="0" smtClean="0"/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أنظمة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he-IL" sz="5400" dirty="0" smtClean="0">
                <a:latin typeface="Ara Hamah Alislam" panose="00000500000000000000" pitchFamily="2" charset="-78"/>
              </a:rPr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مُدخل – معالج – مُخرج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نظام محوسب ونظام روبوتي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he-IL" sz="5400" dirty="0" smtClean="0">
                <a:latin typeface="Ara Hamah Alislam" panose="00000500000000000000" pitchFamily="2" charset="-78"/>
              </a:rPr>
              <a:t> </a:t>
            </a:r>
            <a:r>
              <a:rPr lang="ar-EG" sz="5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وسائل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المُدخل والمُخرج في الروبوت </a:t>
            </a:r>
            <a:endParaRPr lang="he-IL" sz="54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3" y="215333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إرسال الأوامر للروبوت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3" y="1318418"/>
            <a:ext cx="8945637" cy="5539582"/>
          </a:xfrm>
        </p:spPr>
        <p:txBody>
          <a:bodyPr>
            <a:noAutofit/>
          </a:bodyPr>
          <a:lstStyle/>
          <a:p>
            <a:r>
              <a:rPr lang="he-IL" sz="3600" dirty="0" smtClean="0"/>
              <a:t> </a:t>
            </a:r>
            <a:r>
              <a:rPr lang="ar-EG" sz="42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المعلم هو 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روبوت ! </a:t>
            </a:r>
            <a:endParaRPr lang="he-IL" sz="42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يجب تكليف الروبوت بأداء مهمة </a:t>
            </a:r>
            <a:endParaRPr lang="he-IL" sz="42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200" dirty="0" smtClean="0">
                <a:latin typeface="Ara Hamah Alislam" panose="00000500000000000000" pitchFamily="2" charset="-78"/>
              </a:rPr>
              <a:t> 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مثلا: اكتب اسم طالب على اللوح </a:t>
            </a:r>
            <a:r>
              <a:rPr lang="he-IL" sz="4200" dirty="0" smtClean="0">
                <a:latin typeface="Ara Hamah Alislam" panose="00000500000000000000" pitchFamily="2" charset="-78"/>
              </a:rPr>
              <a:t> </a:t>
            </a:r>
          </a:p>
          <a:p>
            <a:pPr lvl="1"/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مثلا: اكتب أسماء 3 طلاب على اللوح </a:t>
            </a:r>
            <a:endParaRPr lang="he-IL" sz="42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مثلا</a:t>
            </a:r>
            <a:r>
              <a:rPr lang="he-IL" sz="4200" dirty="0" smtClean="0">
                <a:latin typeface="Ara Hamah Alislam" panose="00000500000000000000" pitchFamily="2" charset="-78"/>
              </a:rPr>
              <a:t>: 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العب معي "زوج او فرد" </a:t>
            </a:r>
            <a:endParaRPr lang="he-IL" sz="4200" dirty="0" smtClean="0">
              <a:latin typeface="Ara Hamah Alislam" panose="00000500000000000000" pitchFamily="2" charset="-78"/>
            </a:endParaRPr>
          </a:p>
          <a:p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الطالب هو روبوت !</a:t>
            </a:r>
            <a:endParaRPr lang="he-IL" sz="42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42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من يتطوع ان يكون المبرمج للروبوت ؟ </a:t>
            </a:r>
            <a:endParaRPr lang="he-IL" sz="42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8935" y="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ملخص التمرين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1320800"/>
            <a:ext cx="9799782" cy="5232401"/>
          </a:xfrm>
        </p:spPr>
        <p:txBody>
          <a:bodyPr>
            <a:noAutofit/>
          </a:bodyPr>
          <a:lstStyle/>
          <a:p>
            <a:pPr marL="609600" indent="-609600"/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لا يستطيع الروبوت ان يخمن ماذا كان قصدنا او ماذا اردنا , ولكنه يستطيع تنفيذ الأوامر التي ترسل اليه بدقة وبدون تأويل</a:t>
            </a:r>
            <a:r>
              <a:rPr lang="he-IL" sz="3400" dirty="0" smtClean="0">
                <a:latin typeface="Ara Hamah Alislam" panose="00000500000000000000" pitchFamily="2" charset="-78"/>
              </a:rPr>
              <a:t>.</a:t>
            </a:r>
          </a:p>
          <a:p>
            <a:pPr marL="609600" indent="-609600"/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اذا اردنا ان ينفذ الروبوت ما يطلب منه, فعلى الأوامر ان تكون كأنه "يفهمها" – أي, يستطيع تنفيذها  </a:t>
            </a:r>
          </a:p>
          <a:p>
            <a:pPr marL="609600" indent="-609600"/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اذا اردنا ان ينفذ الروبوت مهمة معقدة لا يعرف كيف ينفذها, علينا ان نجزئها الى مهام صغيرة  يستطيع الروبوت تنفيذها   </a:t>
            </a:r>
            <a:endParaRPr lang="he-IL" sz="34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تستطيع الروبوتات تنفيذ مهام معقدة جدا, وفي بعض الأحيان تستطيع تنفيذ مهام ووظائف للبشر </a:t>
            </a:r>
            <a:endParaRPr lang="he-IL" sz="34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391886" y="372769"/>
            <a:ext cx="10276114" cy="773151"/>
          </a:xfrm>
        </p:spPr>
        <p:txBody>
          <a:bodyPr>
            <a:noAutofit/>
          </a:bodyPr>
          <a:lstStyle/>
          <a:p>
            <a:pPr algn="r"/>
            <a:r>
              <a:rPr lang="ar-EG" sz="4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التطوير </a:t>
            </a:r>
            <a:r>
              <a:rPr lang="en-US" sz="4400" b="1" dirty="0" err="1" smtClean="0">
                <a:latin typeface="Arial" pitchFamily="34" charset="0"/>
                <a:cs typeface="Arial" pitchFamily="34" charset="0"/>
              </a:rPr>
              <a:t>ScratchX</a:t>
            </a:r>
            <a:r>
              <a:rPr lang="he-IL" sz="4400" b="1" dirty="0" smtClean="0">
                <a:latin typeface="Ara Hamah Alislam" panose="00000500000000000000" pitchFamily="2" charset="-78"/>
              </a:rPr>
              <a:t> 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سكراتش</a:t>
            </a:r>
            <a:r>
              <a:rPr lang="en-US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he-IL" sz="4400" b="1" dirty="0" smtClean="0">
                <a:latin typeface="Ara Hamah Alislam" panose="00000500000000000000" pitchFamily="2" charset="-78"/>
              </a:rPr>
              <a:t>– 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مصطلحات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145920"/>
            <a:ext cx="9772073" cy="5777394"/>
          </a:xfrm>
        </p:spPr>
        <p:txBody>
          <a:bodyPr>
            <a:noAutofit/>
          </a:bodyPr>
          <a:lstStyle/>
          <a:p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خوارزمية</a:t>
            </a:r>
            <a:r>
              <a:rPr lang="he-IL" sz="4000" dirty="0" smtClean="0">
                <a:latin typeface="Ara Hamah Alislam" panose="00000500000000000000" pitchFamily="2" charset="-78"/>
              </a:rPr>
              <a:t> - 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طريقة منهجية لتنفيذ مهمة معينة بعدد نهائي من الخطوات.</a:t>
            </a:r>
            <a:endParaRPr lang="en-US" sz="40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لغة برمجة </a:t>
            </a:r>
            <a:r>
              <a:rPr lang="he-IL" sz="4000" dirty="0" smtClean="0">
                <a:latin typeface="Ara Hamah Alislam" panose="00000500000000000000" pitchFamily="2" charset="-78"/>
              </a:rPr>
              <a:t>–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لغة لكتابة برامج حاسوب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برنامج حاسوب </a:t>
            </a:r>
            <a:r>
              <a:rPr lang="he-IL" sz="4000" dirty="0" smtClean="0">
                <a:latin typeface="Ara Hamah Alislam" panose="00000500000000000000" pitchFamily="2" charset="-78"/>
              </a:rPr>
              <a:t>–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سلسلة أ</a:t>
            </a:r>
            <a:r>
              <a:rPr lang="en-US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وامر بلغة البرمجة وظيفتها تنفيذ مهمة </a:t>
            </a:r>
            <a:r>
              <a:rPr lang="he-IL" sz="4000" dirty="0" smtClean="0">
                <a:latin typeface="Ara Hamah Alislam" panose="00000500000000000000" pitchFamily="2" charset="-78"/>
              </a:rPr>
              <a:t>(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تحقيق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الخوارزمية </a:t>
            </a:r>
            <a:r>
              <a:rPr lang="he-IL" sz="4000" dirty="0" smtClean="0">
                <a:latin typeface="Ara Hamah Alislam" panose="00000500000000000000" pitchFamily="2" charset="-78"/>
              </a:rPr>
              <a:t>).</a:t>
            </a: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سيناريو</a:t>
            </a:r>
            <a:r>
              <a:rPr lang="he-IL" sz="4000" dirty="0" smtClean="0">
                <a:latin typeface="Ara Hamah Alislam" panose="00000500000000000000" pitchFamily="2" charset="-78"/>
              </a:rPr>
              <a:t> –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كلمة مرادفة</a:t>
            </a:r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لبرنامج حاسوب بلغة البرمجة سكراتش (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Scratch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) </a:t>
            </a:r>
            <a:endParaRPr lang="he-IL" sz="40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6704" y="348343"/>
            <a:ext cx="9035177" cy="773151"/>
          </a:xfrm>
        </p:spPr>
        <p:txBody>
          <a:bodyPr>
            <a:noAutofit/>
          </a:bodyPr>
          <a:lstStyle/>
          <a:p>
            <a:pPr algn="r"/>
            <a:r>
              <a:rPr lang="ar-EG" sz="5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التطوير </a:t>
            </a:r>
            <a:r>
              <a:rPr lang="en-US" sz="5400" b="1" dirty="0" smtClean="0"/>
              <a:t>ScratchX</a:t>
            </a:r>
            <a:r>
              <a:rPr lang="ar-EG" sz="5400" b="1" dirty="0" smtClean="0"/>
              <a:t> </a:t>
            </a:r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سكراتش </a:t>
            </a:r>
            <a:r>
              <a:rPr lang="en-US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pic>
        <p:nvPicPr>
          <p:cNvPr id="4" name="Content Placeholder 3" descr="Scratchx איזורי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3" y="1583473"/>
            <a:ext cx="11017552" cy="4947808"/>
          </a:xfrm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13657" y="653143"/>
            <a:ext cx="8228973" cy="773151"/>
          </a:xfrm>
        </p:spPr>
        <p:txBody>
          <a:bodyPr>
            <a:noAutofit/>
          </a:bodyPr>
          <a:lstStyle/>
          <a:p>
            <a:pPr algn="r"/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التطوير </a:t>
            </a:r>
            <a:r>
              <a:rPr lang="en-US" sz="4800" b="1" dirty="0"/>
              <a:t>ScratchX</a:t>
            </a:r>
            <a:r>
              <a:rPr lang="ar-EG" sz="4800" b="1" dirty="0"/>
              <a:t> </a:t>
            </a:r>
            <a:r>
              <a:rPr lang="ar-EG" sz="48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سكراتش </a:t>
            </a:r>
            <a:r>
              <a:rPr lang="en-US" sz="48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4800" b="1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7" y="1639320"/>
            <a:ext cx="10752137" cy="4827006"/>
          </a:xfrm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35428"/>
            <a:ext cx="8596668" cy="773151"/>
          </a:xfrm>
        </p:spPr>
        <p:txBody>
          <a:bodyPr>
            <a:noAutofit/>
          </a:bodyPr>
          <a:lstStyle/>
          <a:p>
            <a:pPr algn="r"/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التطوير </a:t>
            </a:r>
            <a:r>
              <a:rPr lang="en-US" sz="4800" b="1" dirty="0"/>
              <a:t>ScratchX</a:t>
            </a:r>
            <a:r>
              <a:rPr lang="ar-EG" sz="4800" b="1" dirty="0"/>
              <a:t> </a:t>
            </a:r>
            <a:r>
              <a:rPr lang="ar-EG" sz="48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سكراتش </a:t>
            </a:r>
            <a:r>
              <a:rPr lang="en-US" sz="48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4800" b="1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9" y="1469837"/>
            <a:ext cx="10741693" cy="4822318"/>
          </a:xfrm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367</Words>
  <Application>Microsoft Office PowerPoint</Application>
  <PresentationFormat>Custom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פיאה</vt:lpstr>
      <vt:lpstr>إرسال الأوامر للروبوت  أهلا بكم الى سكراتش</vt:lpstr>
      <vt:lpstr>قائمة المحتويات </vt:lpstr>
      <vt:lpstr>مراجعة وتذكرة </vt:lpstr>
      <vt:lpstr>إرسال الأوامر للروبوت </vt:lpstr>
      <vt:lpstr>ملخص التمرين </vt:lpstr>
      <vt:lpstr>بيئة التطوير ScratchX سكراتشX – مصطلحات </vt:lpstr>
      <vt:lpstr>بيئة التطوير ScratchX سكراتش X</vt:lpstr>
      <vt:lpstr>بيئة التطوير ScratchX سكراتش X</vt:lpstr>
      <vt:lpstr>بيئة التطوير ScratchX سكراتش X</vt:lpstr>
      <vt:lpstr>بيئة التطوير ScratchX سكراتش X - أوامر</vt:lpstr>
      <vt:lpstr>بيئة التطوير ScratchX سكراتش X - أوامر</vt:lpstr>
      <vt:lpstr>الترتيب والنظافة 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77</cp:revision>
  <dcterms:created xsi:type="dcterms:W3CDTF">2017-08-08T19:01:28Z</dcterms:created>
  <dcterms:modified xsi:type="dcterms:W3CDTF">2018-05-08T05:51:27Z</dcterms:modified>
</cp:coreProperties>
</file>