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287" r:id="rId5"/>
    <p:sldId id="289" r:id="rId6"/>
    <p:sldId id="282" r:id="rId7"/>
    <p:sldId id="283" r:id="rId8"/>
    <p:sldId id="284" r:id="rId9"/>
    <p:sldId id="285" r:id="rId10"/>
    <p:sldId id="286" r:id="rId11"/>
    <p:sldId id="290" r:id="rId12"/>
    <p:sldId id="291" r:id="rId13"/>
    <p:sldId id="277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כדי</a:t>
            </a:r>
            <a:r>
              <a:rPr lang="he-IL" baseline="0" dirty="0" smtClean="0"/>
              <a:t> לצאת מהמבוך הרובוט צריך לחוש את סביבתו ולהבין היכן הוא נמצא ביחס אליה, כדי לקבל החלטה לאן להתקדם בכל רגע נתון.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הרובוט אמור לחוש את סביבתו ולזהות מכשולים בדרכו. בתכנות הרובוט נתכנן עקיפת מכשולים בזמן</a:t>
            </a:r>
            <a:r>
              <a:rPr lang="he-IL" baseline="0" dirty="0" smtClean="0"/>
              <a:t> בדיקה רציפה של המרחק שלנו מהם.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לתכנן</a:t>
            </a:r>
            <a:r>
              <a:rPr lang="he-IL" baseline="0" dirty="0" smtClean="0"/>
              <a:t> </a:t>
            </a:r>
            <a:r>
              <a:rPr lang="he-IL" dirty="0" smtClean="0"/>
              <a:t>משימות ייחודיות לרובוטים המתבססים על חישת סביבתם,</a:t>
            </a:r>
            <a:r>
              <a:rPr lang="he-IL" baseline="0" dirty="0" smtClean="0"/>
              <a:t> וכך נוכל למשל לתכנת את הרובוט הקוצר לעבוד רק על תבואה שלא נקצרה בזכות זיהוי אוטומטי של קו הגבול בינה לבין תבואה שכבר נקצרה.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זיהוי אוטומטי של פתחי</a:t>
            </a:r>
            <a:r>
              <a:rPr lang="he-IL" baseline="0" dirty="0" smtClean="0"/>
              <a:t> ההעמסה יאפשר מיכון ואוטומציה של תהליך שינוע סחורה, כך שהרובוט יזהה אוטומטית את הפתחים ויוכל להעמיס ולפרוק סחורה ללא צורך במגע יד אדם.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570094"/>
            <a:ext cx="8019969" cy="2466330"/>
          </a:xfrm>
        </p:spPr>
        <p:txBody>
          <a:bodyPr>
            <a:noAutofit/>
          </a:bodyPr>
          <a:lstStyle/>
          <a:p>
            <a:pPr algn="ctr"/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b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الهروب من المتاهة !</a:t>
            </a:r>
            <a:endParaRPr lang="he-IL" sz="72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D:\roboEdPresentation\forkho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2463800"/>
            <a:ext cx="638386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" descr="E:\Users\alonzo\PROJECTS\AMTS\doc\Powerpoint\Professional Images\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7801" y="2438401"/>
            <a:ext cx="349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978670" y="1397435"/>
            <a:ext cx="8017934" cy="798513"/>
            <a:chOff x="806" y="980"/>
            <a:chExt cx="3788" cy="503"/>
          </a:xfrm>
        </p:grpSpPr>
        <p:sp>
          <p:nvSpPr>
            <p:cNvPr id="717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806" y="980"/>
              <a:ext cx="331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اين فتحات التحميل للرافعة الشوكية ؟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7444" y="5270356"/>
            <a:ext cx="8052091" cy="1160462"/>
            <a:chOff x="3538" y="2850"/>
            <a:chExt cx="1864" cy="731"/>
          </a:xfrm>
        </p:grpSpPr>
        <p:sp>
          <p:nvSpPr>
            <p:cNvPr id="71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3620" y="2870"/>
              <a:ext cx="178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نقل البضائع اوتوماتيكيا بدون تدخل بشري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252331" y="32854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يستخدم الروبوت المجسات ؟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19425" y="1833313"/>
            <a:ext cx="9312486" cy="5024687"/>
          </a:xfrm>
        </p:spPr>
        <p:txBody>
          <a:bodyPr>
            <a:no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هي مكونات تستخدم كحواس للروبوتات.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تُمَكِن الروبوت من تلقي معلومات عن محيطه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تَجمَع البيانات بشكل متواصل من المحيط وترسله الى المُتَحكِم الموصولة به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برنامج الحاسوب المثبت في المُتَحكِم يقوم بفحص المعطيات ويقرر وفقها أي فعاليات يجب تنفيذها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endParaRPr lang="en-US" sz="3200" dirty="0" smtClean="0">
              <a:latin typeface="Calibri" pitchFamily="34" charset="0"/>
            </a:endParaRP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</a:t>
            </a:r>
            <a:r>
              <a:rPr lang="ar-EG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5991" y="4486043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946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763" y="236113"/>
            <a:ext cx="7791717" cy="773151"/>
          </a:xfrm>
        </p:spPr>
        <p:txBody>
          <a:bodyPr>
            <a:normAutofit fontScale="90000"/>
          </a:bodyPr>
          <a:lstStyle/>
          <a:p>
            <a:pPr algn="r"/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التحرك المبرمج داخل المتاهة</a:t>
            </a:r>
            <a:endParaRPr lang="he-IL" sz="4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3336" y="1106424"/>
            <a:ext cx="9137756" cy="5847063"/>
          </a:xfrm>
        </p:spPr>
        <p:txBody>
          <a:bodyPr>
            <a:noAutofit/>
          </a:bodyPr>
          <a:lstStyle/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خوارزمية للخروج من المتاهة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يجب تنفيذ تحرك وتوجهات لوقت محدد من اجل التحديد مسبقا كيفية خروج الروبوت من المتاهة 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اكتبوا سيناريو تحرك الروبوت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he-IL" sz="3000" dirty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نفذوا السيناريو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التجربة والخطأ : صححوا الخوارزمية , حَتلِنوا السناريو وجربوا من جديد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: هل نجحتم في التجربة الأولى ؟ ماذا يحصل اذا اردنا الخروج من متاهة أخرى؟ هل بإمكاننا كتابة برنامج واحد للخروج من اية متاهة ؟ اية معطيات يحتاج اليها الروبوت لتحقيق هذا الهدف؟</a:t>
            </a:r>
            <a:endParaRPr lang="he-IL" sz="3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r>
              <a:rPr lang="he-IL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35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11680" y="95941"/>
            <a:ext cx="5853928" cy="1320800"/>
          </a:xfrm>
        </p:spPr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5940" y="1627561"/>
            <a:ext cx="7770169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يحتاج الروبوت الى المجسات ؟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</a:t>
            </a:r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ي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ستخدم الروبوت المجسات ؟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الهروب من المتاهة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الترتيب والنظافة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3316" y="2519659"/>
            <a:ext cx="9556504" cy="2463822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مُرَكَب من فئة مُخرَج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برمجة الروبوت – أمر اضاءة المصباح </a:t>
            </a:r>
            <a:endParaRPr lang="he-IL" sz="48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-583869" y="196962"/>
            <a:ext cx="9472506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17762"/>
            <a:ext cx="9670474" cy="5321879"/>
          </a:xfrm>
        </p:spPr>
        <p:txBody>
          <a:bodyPr>
            <a:no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حتى الان قمنا بتنفيذ فعاليات ثابتة ومعروفة مسبقا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 التحرك لمدة زمنية ثابتة والتوجه حسب برمجة مسبقة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العديد من الأنظمة تعمل بدون مجسات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 أنظمة الري الاوتوماتيكية, الإشارات الضوئية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علينا تحديد مستوى (قوة) التشغيل والمدة الزمنية لكل مُرَكب, على أمل ألا تكون هنالك عقبات او اعاقات تمنع النظام من العمل كما أردنا. 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914371" y="381000"/>
            <a:ext cx="6805122" cy="1320800"/>
          </a:xfrm>
        </p:spPr>
        <p:txBody>
          <a:bodyPr>
            <a:no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241222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هنالك مهام تتطلب منا أن نفحص أولا ماذا يجري في محيط الروبوت لمعرفة كيفية العمل  </a:t>
            </a:r>
            <a:endParaRPr lang="he-IL" sz="40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معالجة الإعاقات لعمل النظام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العمل بصورة الية بدون تدخل انساني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اتخاذ القرارت خلال العمل وفقا لمحيط النظام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95072" y="4966611"/>
            <a:ext cx="1838086" cy="907200"/>
            <a:chOff x="4042" y="1105899"/>
            <a:chExt cx="1838086" cy="907200"/>
          </a:xfrm>
        </p:grpSpPr>
        <p:sp>
          <p:nvSpPr>
            <p:cNvPr id="33" name="Rounded Rectangle 32"/>
            <p:cNvSpPr/>
            <p:nvPr/>
          </p:nvSpPr>
          <p:spPr>
            <a:xfrm>
              <a:off x="4042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042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kern="1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استشعار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2911806" y="5040196"/>
            <a:ext cx="590732" cy="457630"/>
            <a:chOff x="2120776" y="1179484"/>
            <a:chExt cx="590732" cy="457630"/>
          </a:xfrm>
        </p:grpSpPr>
        <p:sp>
          <p:nvSpPr>
            <p:cNvPr id="29" name="Right Arrow 28"/>
            <p:cNvSpPr/>
            <p:nvPr/>
          </p:nvSpPr>
          <p:spPr>
            <a:xfrm>
              <a:off x="2120776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8"/>
            <p:cNvSpPr/>
            <p:nvPr/>
          </p:nvSpPr>
          <p:spPr>
            <a:xfrm>
              <a:off x="2120776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747748" y="4966611"/>
            <a:ext cx="1838086" cy="907200"/>
            <a:chOff x="2956718" y="1105899"/>
            <a:chExt cx="1838086" cy="907200"/>
          </a:xfrm>
        </p:grpSpPr>
        <p:sp>
          <p:nvSpPr>
            <p:cNvPr id="27" name="Rounded Rectangle 26"/>
            <p:cNvSpPr/>
            <p:nvPr/>
          </p:nvSpPr>
          <p:spPr>
            <a:xfrm>
              <a:off x="2956718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0"/>
            <p:cNvSpPr/>
            <p:nvPr/>
          </p:nvSpPr>
          <p:spPr>
            <a:xfrm>
              <a:off x="2956718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تخطيط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864482" y="5040196"/>
            <a:ext cx="590732" cy="457630"/>
            <a:chOff x="5073452" y="1179484"/>
            <a:chExt cx="590732" cy="457630"/>
          </a:xfrm>
        </p:grpSpPr>
        <p:sp>
          <p:nvSpPr>
            <p:cNvPr id="25" name="Right Arrow 24"/>
            <p:cNvSpPr/>
            <p:nvPr/>
          </p:nvSpPr>
          <p:spPr>
            <a:xfrm>
              <a:off x="5073452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13"/>
            <p:cNvSpPr/>
            <p:nvPr/>
          </p:nvSpPr>
          <p:spPr>
            <a:xfrm>
              <a:off x="5073452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6700424" y="4966611"/>
            <a:ext cx="1838086" cy="907200"/>
            <a:chOff x="5909394" y="1105899"/>
            <a:chExt cx="1838086" cy="907200"/>
          </a:xfrm>
        </p:grpSpPr>
        <p:sp>
          <p:nvSpPr>
            <p:cNvPr id="23" name="Rounded Rectangle 22"/>
            <p:cNvSpPr/>
            <p:nvPr/>
          </p:nvSpPr>
          <p:spPr>
            <a:xfrm>
              <a:off x="5909394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5"/>
            <p:cNvSpPr/>
            <p:nvPr/>
          </p:nvSpPr>
          <p:spPr>
            <a:xfrm>
              <a:off x="5909394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فعالية </a:t>
              </a:r>
              <a:endParaRPr lang="he-IL" sz="32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7076900" y="5571411"/>
            <a:ext cx="2058511" cy="1247400"/>
            <a:chOff x="6285870" y="1710699"/>
            <a:chExt cx="2058511" cy="1247400"/>
          </a:xfrm>
        </p:grpSpPr>
        <p:sp>
          <p:nvSpPr>
            <p:cNvPr id="21" name="Rounded Rectangle 20"/>
            <p:cNvSpPr/>
            <p:nvPr/>
          </p:nvSpPr>
          <p:spPr>
            <a:xfrm>
              <a:off x="6285870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17"/>
            <p:cNvSpPr/>
            <p:nvPr/>
          </p:nvSpPr>
          <p:spPr>
            <a:xfrm>
              <a:off x="6322405" y="1747234"/>
              <a:ext cx="202197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kern="12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تنفيذ الفعالية على المحيط</a:t>
              </a:r>
              <a:endParaRPr lang="he-IL" sz="24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171548" y="5571411"/>
            <a:ext cx="1838086" cy="1247400"/>
            <a:chOff x="380518" y="1710699"/>
            <a:chExt cx="1838086" cy="1247400"/>
          </a:xfrm>
        </p:grpSpPr>
        <p:sp>
          <p:nvSpPr>
            <p:cNvPr id="36" name="Rounded Rectangle 35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6"/>
            <p:cNvSpPr/>
            <p:nvPr/>
          </p:nvSpPr>
          <p:spPr>
            <a:xfrm>
              <a:off x="417053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جمع المعلومات عن المحيط </a:t>
              </a:r>
              <a:endParaRPr lang="he-IL" sz="2400" kern="1200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918856" y="5571411"/>
            <a:ext cx="2561143" cy="1247400"/>
            <a:chOff x="351956" y="1710699"/>
            <a:chExt cx="1866648" cy="1247400"/>
          </a:xfrm>
        </p:grpSpPr>
        <p:sp>
          <p:nvSpPr>
            <p:cNvPr id="39" name="Rounded Rectangle 38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6"/>
            <p:cNvSpPr/>
            <p:nvPr/>
          </p:nvSpPr>
          <p:spPr>
            <a:xfrm>
              <a:off x="351956" y="1747234"/>
              <a:ext cx="1830113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فحص المعلومات لاتخاذ قرار لتحديد الفعالية المطلوبة</a:t>
              </a:r>
              <a:endParaRPr lang="he-IL" sz="2400" dirty="0" smtClean="0">
                <a:latin typeface="Ara Hamah Alislam" panose="00000500000000000000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319" y="2185989"/>
            <a:ext cx="4684183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54719" y="1122365"/>
            <a:ext cx="8652933" cy="885826"/>
            <a:chOff x="1035" y="707"/>
            <a:chExt cx="4088" cy="558"/>
          </a:xfrm>
        </p:grpSpPr>
        <p:sp>
          <p:nvSpPr>
            <p:cNvPr id="30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35" y="855"/>
              <a:ext cx="408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82" name="Rectangle 5"/>
            <p:cNvSpPr>
              <a:spLocks noChangeArrowheads="1"/>
            </p:cNvSpPr>
            <p:nvPr/>
          </p:nvSpPr>
          <p:spPr bwMode="auto">
            <a:xfrm>
              <a:off x="2104" y="707"/>
              <a:ext cx="173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ما هي زاوية ذراعي </a:t>
              </a:r>
              <a:r>
                <a:rPr lang="he-IL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</a:rPr>
                <a:t>?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2465" y="3341325"/>
            <a:ext cx="17653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1573660" y="361952"/>
            <a:ext cx="6743084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4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12026" y="5876924"/>
            <a:ext cx="54726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00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معلومات عن النظام ومكوناته</a:t>
            </a:r>
            <a:endParaRPr lang="he-IL" sz="4800" dirty="0"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584" y="1688782"/>
            <a:ext cx="6974432" cy="436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:\roboEdPresentation\miniRob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9289" y="3456975"/>
            <a:ext cx="67733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0175" y="2775412"/>
            <a:ext cx="455560" cy="581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55444" y="6072243"/>
            <a:ext cx="7012518" cy="866776"/>
            <a:chOff x="833" y="3631"/>
            <a:chExt cx="3313" cy="546"/>
          </a:xfrm>
        </p:grpSpPr>
        <p:sp>
          <p:nvSpPr>
            <p:cNvPr id="41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3767"/>
              <a:ext cx="165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06" name="Rectangle 5"/>
            <p:cNvSpPr>
              <a:spLocks noChangeArrowheads="1"/>
            </p:cNvSpPr>
            <p:nvPr/>
          </p:nvSpPr>
          <p:spPr bwMode="auto">
            <a:xfrm>
              <a:off x="833" y="3631"/>
              <a:ext cx="331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48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إدراك المكان والوجهة نسبة الى المحيط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1154545" y="73932"/>
            <a:ext cx="7161593" cy="829484"/>
          </a:xfrm>
        </p:spPr>
        <p:txBody>
          <a:bodyPr>
            <a:noAutofit/>
          </a:bodyPr>
          <a:lstStyle/>
          <a:p>
            <a:pPr algn="r"/>
            <a:r>
              <a:rPr lang="ar-EG" sz="4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40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34328" y="749984"/>
            <a:ext cx="266722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اين انا ؟ </a:t>
            </a:r>
            <a:endParaRPr lang="he-IL" sz="4800" dirty="0">
              <a:solidFill>
                <a:srgbClr val="FF0000"/>
              </a:solidFill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roboEdPresentation\lawnm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004" y="2352676"/>
            <a:ext cx="514773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:\roboEdPresentation\rabb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8837" y="4286250"/>
            <a:ext cx="1016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1438837" y="5526547"/>
            <a:ext cx="5588001" cy="830263"/>
            <a:chOff x="1812" y="3510"/>
            <a:chExt cx="2640" cy="523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12" y="3510"/>
              <a:ext cx="26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 sz="5400">
                <a:latin typeface="Ara Hamah Alislam" panose="00000500000000000000" pitchFamily="2" charset="-78"/>
              </a:endParaRPr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2475" y="3510"/>
              <a:ext cx="197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54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التعرف على العقبات </a:t>
              </a:r>
              <a:endParaRPr lang="he-IL" sz="54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868218" y="519448"/>
            <a:ext cx="738683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0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59980" y="1419354"/>
            <a:ext cx="457978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4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هل بالإمكان التحرك بحرية ؟</a:t>
            </a:r>
            <a:endParaRPr lang="he-IL" sz="4400" dirty="0">
              <a:solidFill>
                <a:srgbClr val="FF0000"/>
              </a:solidFill>
              <a:latin typeface="Ara Hamah Alislam" panose="000005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roboEdPresentation\harves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4943" y="2416176"/>
            <a:ext cx="402166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D:\roboEdPresentation\crop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94" y="2438400"/>
            <a:ext cx="586104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251142" y="4478340"/>
            <a:ext cx="3945466" cy="1206501"/>
            <a:chOff x="3538" y="2821"/>
            <a:chExt cx="1864" cy="760"/>
          </a:xfrm>
        </p:grpSpPr>
        <p:sp>
          <p:nvSpPr>
            <p:cNvPr id="61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3538" y="2821"/>
              <a:ext cx="179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EG" sz="3600" b="1" dirty="0" smtClean="0">
                  <a:solidFill>
                    <a:srgbClr val="00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تنفيذ الحصاد الاوتوماتيكي</a:t>
              </a:r>
              <a:endParaRPr lang="he-IL" dirty="0">
                <a:latin typeface="Ara Hamah Alislam" panose="00000500000000000000" pitchFamily="2" charset="-78"/>
              </a:endParaRPr>
            </a:p>
          </p:txBody>
        </p:sp>
      </p:grpSp>
      <p:grpSp>
        <p:nvGrpSpPr>
          <p:cNvPr id="3" name="Group 9"/>
          <p:cNvGrpSpPr>
            <a:grpSpLocks noChangeAspect="1"/>
          </p:cNvGrpSpPr>
          <p:nvPr/>
        </p:nvGrpSpPr>
        <p:grpSpPr bwMode="auto">
          <a:xfrm>
            <a:off x="1024827" y="1287031"/>
            <a:ext cx="8407402" cy="928688"/>
            <a:chOff x="1418" y="898"/>
            <a:chExt cx="3972" cy="585"/>
          </a:xfrm>
        </p:grpSpPr>
        <p:sp>
          <p:nvSpPr>
            <p:cNvPr id="6151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endParaRPr lang="he-IL"/>
            </a:p>
          </p:txBody>
        </p: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1686" y="898"/>
              <a:ext cx="370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rtl="1"/>
              <a:r>
                <a:rPr lang="ar-EG" sz="4800" b="1" dirty="0" smtClean="0">
                  <a:solidFill>
                    <a:srgbClr val="FF0000"/>
                  </a:solidFill>
                  <a:latin typeface="Ara Hamah Alislam" panose="00000500000000000000" pitchFamily="2" charset="-78"/>
                  <a:cs typeface="Ara Hamah Alislam" panose="00000500000000000000" pitchFamily="2" charset="-78"/>
                </a:rPr>
                <a:t>مهمات مميزة: اين الحد الفاصل للمحصول ؟</a:t>
              </a:r>
              <a:endParaRPr lang="he-IL" sz="4800" dirty="0">
                <a:latin typeface="Ara Hamah Alislam" panose="00000500000000000000" pitchFamily="2" charset="-78"/>
              </a:endParaRPr>
            </a:p>
          </p:txBody>
        </p:sp>
      </p:grp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479248" y="36389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نحتاج الى المجسات </a:t>
            </a:r>
            <a:endParaRPr lang="he-I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</TotalTime>
  <Words>688</Words>
  <Application>Microsoft Office PowerPoint</Application>
  <PresentationFormat>Custom</PresentationFormat>
  <Paragraphs>87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פיאה</vt:lpstr>
      <vt:lpstr>مقدمة للمجسات  الهروب من المتاهة !</vt:lpstr>
      <vt:lpstr>قائمة المحتويات </vt:lpstr>
      <vt:lpstr>مراجعة وتذكرة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تحفيز – لماذا نحتاج الى المجسات </vt:lpstr>
      <vt:lpstr>كيف يستخدم الروبوت المجسات ؟</vt:lpstr>
      <vt:lpstr>ربط الروبوت بالحاسوب </vt:lpstr>
      <vt:lpstr>برمجة الروبوت – التحرك المبرمج داخل المتاهة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192</cp:revision>
  <dcterms:created xsi:type="dcterms:W3CDTF">2017-08-08T19:01:28Z</dcterms:created>
  <dcterms:modified xsi:type="dcterms:W3CDTF">2018-05-08T05:52:28Z</dcterms:modified>
</cp:coreProperties>
</file>