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6"/>
  </p:notesMasterIdLst>
  <p:sldIdLst>
    <p:sldId id="256" r:id="rId2"/>
    <p:sldId id="274" r:id="rId3"/>
    <p:sldId id="288" r:id="rId4"/>
    <p:sldId id="303" r:id="rId5"/>
    <p:sldId id="307" r:id="rId6"/>
    <p:sldId id="305" r:id="rId7"/>
    <p:sldId id="296" r:id="rId8"/>
    <p:sldId id="302" r:id="rId9"/>
    <p:sldId id="276" r:id="rId10"/>
    <p:sldId id="299" r:id="rId11"/>
    <p:sldId id="304" r:id="rId12"/>
    <p:sldId id="308" r:id="rId13"/>
    <p:sldId id="309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ט'/ניסן/תשע"ט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06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48145" y="489527"/>
            <a:ext cx="7976755" cy="3565237"/>
          </a:xfrm>
        </p:spPr>
        <p:txBody>
          <a:bodyPr>
            <a:normAutofit/>
          </a:bodyPr>
          <a:lstStyle/>
          <a:p>
            <a:pPr algn="ctr"/>
            <a:r>
              <a:rPr lang="ar-JO" dirty="0" smtClean="0"/>
              <a:t>مجس الأشعة تحت الحمراء</a:t>
            </a:r>
            <a:br>
              <a:rPr lang="ar-JO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58987" y="215333"/>
            <a:ext cx="9118215" cy="1320800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 smtClean="0"/>
              <a:t> </a:t>
            </a:r>
            <a:r>
              <a:rPr lang="ar-JO" sz="4400" b="1" dirty="0" smtClean="0"/>
              <a:t>تمرين</a:t>
            </a:r>
            <a:r>
              <a:rPr lang="he-IL" sz="4400" b="1" dirty="0" smtClean="0"/>
              <a:t> </a:t>
            </a:r>
            <a:r>
              <a:rPr lang="he-IL" sz="4400" b="1" dirty="0" smtClean="0"/>
              <a:t>– </a:t>
            </a:r>
            <a:r>
              <a:rPr lang="ar-JO" sz="4400" b="1" dirty="0" smtClean="0"/>
              <a:t>سيناريو السير بشكل متعرج على الطريق</a:t>
            </a:r>
            <a:r>
              <a:rPr lang="he-IL" sz="4400" b="1" dirty="0" smtClean="0"/>
              <a:t>			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0" y="1536133"/>
            <a:ext cx="9274002" cy="5206411"/>
          </a:xfrm>
        </p:spPr>
        <p:txBody>
          <a:bodyPr>
            <a:normAutofit fontScale="92500" lnSpcReduction="10000"/>
          </a:bodyPr>
          <a:lstStyle/>
          <a:p>
            <a:pPr marL="609600" indent="-609600"/>
            <a:r>
              <a:rPr lang="ar-JO" sz="4400" dirty="0" smtClean="0"/>
              <a:t>أوصلوا مجس الأشعة تحت الحمراء للمتحكم</a:t>
            </a:r>
            <a:endParaRPr lang="he-IL" sz="4400" dirty="0" smtClean="0"/>
          </a:p>
          <a:p>
            <a:pPr marL="609600" indent="-609600"/>
            <a:r>
              <a:rPr lang="ar-JO" sz="4400" dirty="0" smtClean="0"/>
              <a:t>حضروا </a:t>
            </a:r>
            <a:r>
              <a:rPr lang="ar-JO" sz="4400" dirty="0" smtClean="0"/>
              <a:t>مسارا </a:t>
            </a:r>
            <a:r>
              <a:rPr lang="ar-JO" sz="4400" dirty="0" smtClean="0"/>
              <a:t>اسودا على خلفية بيضاء</a:t>
            </a:r>
            <a:r>
              <a:rPr lang="he-IL" sz="4400" dirty="0" smtClean="0"/>
              <a:t> (</a:t>
            </a:r>
            <a:r>
              <a:rPr lang="ar-JO" sz="4400" dirty="0" smtClean="0"/>
              <a:t>او مسارا ابيضا على خلفية سوداء</a:t>
            </a:r>
            <a:r>
              <a:rPr lang="he-IL" sz="4400" dirty="0" smtClean="0"/>
              <a:t>)</a:t>
            </a:r>
          </a:p>
          <a:p>
            <a:pPr marL="609600" indent="-609600"/>
            <a:r>
              <a:rPr lang="ar-JO" sz="4400" dirty="0" smtClean="0"/>
              <a:t>ابنوا سيناري</a:t>
            </a:r>
            <a:r>
              <a:rPr lang="ar-JO" sz="4400" dirty="0" smtClean="0"/>
              <a:t>و </a:t>
            </a:r>
            <a:r>
              <a:rPr lang="ar-JO" sz="4400" dirty="0" smtClean="0"/>
              <a:t>فيه يوضع الروبوت على جانب المسار</a:t>
            </a:r>
            <a:r>
              <a:rPr lang="he-IL" sz="4400" dirty="0" smtClean="0"/>
              <a:t>, </a:t>
            </a:r>
            <a:r>
              <a:rPr lang="ar-JO" sz="4400" dirty="0" smtClean="0"/>
              <a:t>وعلى طول المسار عليه السير باتجاه ال</a:t>
            </a:r>
            <a:r>
              <a:rPr lang="ar-JO" sz="4400" dirty="0" smtClean="0"/>
              <a:t>مسار، وفي كل مرة يميز بها المسار يسير بالاتجاه الاخر</a:t>
            </a:r>
            <a:r>
              <a:rPr lang="ar-JO" sz="4400" dirty="0"/>
              <a:t>.</a:t>
            </a:r>
            <a:endParaRPr lang="he-IL" sz="4400" dirty="0" smtClean="0"/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5787" y="609600"/>
            <a:ext cx="9118215" cy="1320800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 smtClean="0"/>
              <a:t> </a:t>
            </a:r>
            <a:r>
              <a:rPr lang="ar-JO" sz="4400" b="1" dirty="0" smtClean="0"/>
              <a:t>توصيات</a:t>
            </a:r>
            <a:r>
              <a:rPr lang="he-IL" sz="4400" b="1" dirty="0" smtClean="0"/>
              <a:t> </a:t>
            </a:r>
            <a:r>
              <a:rPr lang="he-IL" sz="4400" b="1" dirty="0" smtClean="0"/>
              <a:t>– </a:t>
            </a:r>
            <a:r>
              <a:rPr lang="ar-JO" sz="4400" b="1" dirty="0" smtClean="0"/>
              <a:t>سيناريو السير بشكل متعرج</a:t>
            </a:r>
            <a:endParaRPr lang="he-IL" sz="4400" b="1" dirty="0" smtClean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21672" y="1536133"/>
            <a:ext cx="9052329" cy="5321867"/>
          </a:xfrm>
        </p:spPr>
        <p:txBody>
          <a:bodyPr>
            <a:normAutofit/>
          </a:bodyPr>
          <a:lstStyle/>
          <a:p>
            <a:pPr marL="1009650" lvl="1" indent="-609600"/>
            <a:r>
              <a:rPr lang="ar-JO" sz="3900" dirty="0" smtClean="0"/>
              <a:t>استخدموا </a:t>
            </a:r>
            <a:r>
              <a:rPr lang="he-IL" sz="3900" dirty="0" smtClean="0"/>
              <a:t>"</a:t>
            </a:r>
            <a:r>
              <a:rPr lang="ar-JO" sz="3900" dirty="0" smtClean="0"/>
              <a:t>كرر باستمرار</a:t>
            </a:r>
            <a:r>
              <a:rPr lang="he-IL" sz="3900" dirty="0" smtClean="0"/>
              <a:t>"</a:t>
            </a:r>
            <a:r>
              <a:rPr lang="ar-JO" sz="3900" dirty="0" smtClean="0"/>
              <a:t> لفحص وضع المجس وتقرر وفقا </a:t>
            </a:r>
            <a:r>
              <a:rPr lang="ar-JO" sz="3900" dirty="0" err="1" smtClean="0"/>
              <a:t>لاي</a:t>
            </a:r>
            <a:r>
              <a:rPr lang="ar-JO" sz="3900" dirty="0" smtClean="0"/>
              <a:t> اتجاه يسير</a:t>
            </a:r>
            <a:endParaRPr lang="he-IL" sz="3900" dirty="0" smtClean="0"/>
          </a:p>
          <a:p>
            <a:pPr marL="1009650" lvl="1" indent="-609600"/>
            <a:r>
              <a:rPr lang="ar-JO" sz="3900" dirty="0" smtClean="0"/>
              <a:t>حددوا مسبقا اين يوضع الروبوت على يمين المسار ام على يساره وبرمجوا حركة الروبوت وفقا لذلك</a:t>
            </a:r>
            <a:r>
              <a:rPr lang="he-IL" sz="3900" dirty="0" smtClean="0"/>
              <a:t> </a:t>
            </a:r>
          </a:p>
          <a:p>
            <a:pPr marL="1009650" lvl="1" indent="-609600"/>
            <a:r>
              <a:rPr lang="ar-JO" sz="3900" dirty="0" smtClean="0"/>
              <a:t>السير بالوقت </a:t>
            </a:r>
            <a:r>
              <a:rPr lang="he-IL" sz="3900" dirty="0" smtClean="0"/>
              <a:t>(</a:t>
            </a:r>
            <a:r>
              <a:rPr lang="ar-JO" sz="3900" dirty="0" smtClean="0"/>
              <a:t>الذي به لا </a:t>
            </a:r>
            <a:r>
              <a:rPr lang="he-IL" sz="3900" dirty="0"/>
              <a:t>"</a:t>
            </a:r>
            <a:r>
              <a:rPr lang="ar-JO" sz="3900" dirty="0" smtClean="0"/>
              <a:t>يهرب</a:t>
            </a:r>
            <a:r>
              <a:rPr lang="he-IL" sz="3900" dirty="0"/>
              <a:t>"</a:t>
            </a:r>
            <a:r>
              <a:rPr lang="ar-JO" sz="3900" dirty="0" smtClean="0"/>
              <a:t> المسار من الروبوت</a:t>
            </a:r>
            <a:r>
              <a:rPr lang="he-IL" sz="3900" dirty="0" smtClean="0"/>
              <a:t>)</a:t>
            </a:r>
            <a:endParaRPr lang="he-IL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5787" y="609600"/>
            <a:ext cx="9118215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 </a:t>
            </a:r>
            <a:r>
              <a:rPr lang="ar-JO" sz="4400" b="1" dirty="0" smtClean="0"/>
              <a:t>تمرين</a:t>
            </a:r>
            <a:r>
              <a:rPr lang="he-IL" sz="4400" b="1" dirty="0" smtClean="0"/>
              <a:t> </a:t>
            </a:r>
            <a:r>
              <a:rPr lang="he-IL" sz="4400" b="1" dirty="0" smtClean="0"/>
              <a:t>– </a:t>
            </a:r>
            <a:r>
              <a:rPr lang="ar-JO" sz="4400" b="1" dirty="0" smtClean="0"/>
              <a:t>سيناريو مجسين</a:t>
            </a:r>
            <a:r>
              <a:rPr lang="he-IL" sz="4400" b="1" dirty="0" smtClean="0"/>
              <a:t>			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0" y="1536133"/>
            <a:ext cx="9274002" cy="5206411"/>
          </a:xfrm>
        </p:spPr>
        <p:txBody>
          <a:bodyPr>
            <a:normAutofit fontScale="62500" lnSpcReduction="20000"/>
          </a:bodyPr>
          <a:lstStyle/>
          <a:p>
            <a:pPr marL="609600" indent="-609600"/>
            <a:r>
              <a:rPr lang="ar-JO" sz="4400" dirty="0" smtClean="0"/>
              <a:t>أوصلوا مجس الأشعة تحت الحمراء للمتحكم</a:t>
            </a:r>
            <a:endParaRPr lang="he-IL" sz="4400" dirty="0" smtClean="0"/>
          </a:p>
          <a:p>
            <a:pPr marL="609600" indent="-609600"/>
            <a:r>
              <a:rPr lang="ar-JO" sz="4400" dirty="0" smtClean="0"/>
              <a:t>حضروا مسارا اسودا على خلفية بيضاء(او مسارا ابيضا على خلفية سوداء – وعندها يجب ان تغيروا تمييز الأبيض/الأسود)</a:t>
            </a:r>
            <a:endParaRPr lang="he-IL" sz="4400" dirty="0" smtClean="0"/>
          </a:p>
          <a:p>
            <a:pPr marL="609600" indent="-609600"/>
            <a:r>
              <a:rPr lang="ar-JO" sz="4400" dirty="0" smtClean="0"/>
              <a:t>اكتبوا سيناريو وفيه الروبوت</a:t>
            </a:r>
            <a:endParaRPr lang="he-IL" sz="4400" dirty="0" smtClean="0"/>
          </a:p>
          <a:p>
            <a:pPr marL="1009650" lvl="1" indent="-609600"/>
            <a:r>
              <a:rPr lang="ar-JO" sz="4200" dirty="0" smtClean="0"/>
              <a:t>يسير بشكل مستقيم وذلك بعد ان يميز المجسين اللون الاسود</a:t>
            </a:r>
            <a:endParaRPr lang="he-IL" sz="4200" dirty="0" smtClean="0"/>
          </a:p>
          <a:p>
            <a:pPr marL="1009650" lvl="1" indent="-609600"/>
            <a:r>
              <a:rPr lang="ar-JO" sz="4200" dirty="0" smtClean="0"/>
              <a:t>يصلح مساره الى اليسار اذا ميز المجس الأيمن اللون الأبيض والمجس الايسر لا زال على المسار الاسود</a:t>
            </a:r>
            <a:endParaRPr lang="he-IL" sz="4200" dirty="0" smtClean="0"/>
          </a:p>
          <a:p>
            <a:pPr marL="1009650" lvl="1" indent="-609600"/>
            <a:r>
              <a:rPr lang="ar-JO" sz="4200" dirty="0" smtClean="0"/>
              <a:t>يصلح مساره الى اليمين اذا ميز المجس الايسر اللون الأبيض والمجس الأيمن لا زال على المسار الاسود</a:t>
            </a:r>
            <a:endParaRPr lang="he-IL" sz="4200" dirty="0" smtClean="0"/>
          </a:p>
          <a:p>
            <a:pPr marL="1009650" lvl="1" indent="-609600"/>
            <a:r>
              <a:rPr lang="ar-JO" sz="4200" dirty="0" smtClean="0"/>
              <a:t>يتوقف اذا ميز المجسين اللون الأبيض (خرج من المسار)</a:t>
            </a:r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5787" y="609600"/>
            <a:ext cx="9118215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 </a:t>
            </a:r>
            <a:r>
              <a:rPr lang="ar-JO" sz="4400" b="1" dirty="0" smtClean="0"/>
              <a:t>تو</a:t>
            </a:r>
            <a:r>
              <a:rPr lang="ar-JO" sz="4400" b="1" dirty="0" smtClean="0"/>
              <a:t>صيات</a:t>
            </a:r>
            <a:r>
              <a:rPr lang="he-IL" sz="4400" b="1" dirty="0" smtClean="0"/>
              <a:t> </a:t>
            </a:r>
            <a:r>
              <a:rPr lang="he-IL" sz="4400" b="1" dirty="0" smtClean="0"/>
              <a:t>– </a:t>
            </a:r>
            <a:r>
              <a:rPr lang="ar-JO" sz="4400" b="1" dirty="0" smtClean="0"/>
              <a:t>سيناريو مجسين</a:t>
            </a:r>
            <a:endParaRPr lang="he-IL" sz="4400" b="1" dirty="0" smtClean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21672" y="1536133"/>
            <a:ext cx="9052329" cy="5321867"/>
          </a:xfrm>
        </p:spPr>
        <p:txBody>
          <a:bodyPr>
            <a:normAutofit fontScale="92500" lnSpcReduction="20000"/>
          </a:bodyPr>
          <a:lstStyle/>
          <a:p>
            <a:pPr marL="1009650" lvl="1" indent="-609600"/>
            <a:r>
              <a:rPr lang="ar-JO" sz="3900" dirty="0" smtClean="0"/>
              <a:t>سر </a:t>
            </a:r>
            <a:r>
              <a:rPr lang="ar-JO" sz="3900" dirty="0" err="1" smtClean="0"/>
              <a:t>ببطىء</a:t>
            </a:r>
            <a:r>
              <a:rPr lang="ar-JO" sz="3900" dirty="0" smtClean="0"/>
              <a:t> لتسمح تصليح السير في الوقت المناسب</a:t>
            </a:r>
            <a:r>
              <a:rPr lang="he-IL" sz="3900" dirty="0" smtClean="0"/>
              <a:t> (</a:t>
            </a:r>
            <a:r>
              <a:rPr lang="ar-JO" sz="3900" dirty="0" smtClean="0"/>
              <a:t>كي لا </a:t>
            </a:r>
            <a:r>
              <a:rPr lang="he-IL" sz="3900" dirty="0" smtClean="0"/>
              <a:t>"</a:t>
            </a:r>
            <a:r>
              <a:rPr lang="ar-JO" sz="3900" dirty="0" smtClean="0"/>
              <a:t>يهرب</a:t>
            </a:r>
            <a:r>
              <a:rPr lang="he-IL" sz="3900" dirty="0"/>
              <a:t>"</a:t>
            </a:r>
            <a:r>
              <a:rPr lang="ar-JO" sz="3900" dirty="0" smtClean="0"/>
              <a:t> المسار من الروبوت)</a:t>
            </a:r>
            <a:endParaRPr lang="en-US" sz="3900" dirty="0" smtClean="0"/>
          </a:p>
          <a:p>
            <a:pPr marL="1009650" lvl="1" indent="-609600">
              <a:buClr>
                <a:srgbClr val="0F6FC6"/>
              </a:buClr>
            </a:pPr>
            <a:r>
              <a:rPr lang="ar-JO" sz="3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بالإمكان استخدام كرر باستمرار والتي تفحص في كل مرة 4 شروط السيناريو الواحد تلو الاخر او امر الشرط </a:t>
            </a:r>
            <a:r>
              <a:rPr lang="he-IL" sz="3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" </a:t>
            </a:r>
            <a:r>
              <a:rPr lang="ar-JO" sz="3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اذا واذا ليس</a:t>
            </a:r>
            <a:r>
              <a:rPr lang="he-IL" sz="3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" </a:t>
            </a:r>
            <a:r>
              <a:rPr lang="ar-JO" sz="3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لتقليل عدد الشروط الى 3</a:t>
            </a:r>
            <a:endParaRPr lang="he-IL" sz="3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009650" lvl="1" indent="-609600">
              <a:buClr>
                <a:srgbClr val="0F6FC6"/>
              </a:buClr>
            </a:pPr>
            <a:r>
              <a:rPr lang="ar-JO" sz="3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للمتقدمين: برمجوا تصرفا </a:t>
            </a:r>
            <a:r>
              <a:rPr lang="he-IL" sz="3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"</a:t>
            </a:r>
            <a:r>
              <a:rPr lang="ar-JO" sz="3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يبحث</a:t>
            </a:r>
            <a:r>
              <a:rPr lang="he-IL" sz="3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"</a:t>
            </a:r>
            <a:r>
              <a:rPr lang="ar-JO" sz="3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عن المسار بدلا من التوقف في حال خرج منه. (مثال سير بشكل دائري </a:t>
            </a:r>
            <a:r>
              <a:rPr lang="ar-JO" sz="39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ببطئ</a:t>
            </a:r>
            <a:r>
              <a:rPr lang="ar-JO" sz="3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لاحد الجوانب للبحث عن المسار)</a:t>
            </a:r>
            <a:endParaRPr lang="he-IL" sz="3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009650" lvl="1" indent="-609600">
              <a:buClr>
                <a:srgbClr val="0F6FC6"/>
              </a:buClr>
            </a:pPr>
            <a:endParaRPr lang="he-IL" sz="3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JO" sz="4400" b="1" dirty="0" smtClean="0"/>
              <a:t>نظافة وترتيب</a:t>
            </a:r>
            <a:endParaRPr lang="he-IL" sz="4400" b="1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677334" y="1651000"/>
            <a:ext cx="8596668" cy="4667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+mj-cs"/>
              </a:rPr>
              <a:t>حفظ مشروع </a:t>
            </a:r>
            <a:r>
              <a:rPr lang="ar-EG" sz="5700" dirty="0" err="1" smtClean="0">
                <a:latin typeface="Ara Hamah Alislam" panose="00000500000000000000" pitchFamily="2" charset="-78"/>
                <a:cs typeface="+mj-cs"/>
              </a:rPr>
              <a:t>السكراتش</a:t>
            </a:r>
            <a:r>
              <a:rPr lang="ar-EG" sz="5700" dirty="0" smtClean="0">
                <a:latin typeface="Ara Hamah Alislam" panose="00000500000000000000" pitchFamily="2" charset="-78"/>
                <a:cs typeface="+mj-cs"/>
              </a:rPr>
              <a:t> </a:t>
            </a:r>
            <a:r>
              <a:rPr lang="en-US" sz="5700" dirty="0" smtClean="0">
                <a:latin typeface="Ara Hamah Alislam" panose="00000500000000000000" pitchFamily="2" charset="-78"/>
                <a:cs typeface="+mj-cs"/>
              </a:rPr>
              <a:t>X</a:t>
            </a: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+mj-cs"/>
              </a:rPr>
              <a:t>اغلاق "النوافذ" في الحاسوب</a:t>
            </a:r>
            <a:endParaRPr lang="he-IL" sz="5700" dirty="0" smtClean="0">
              <a:latin typeface="Ara Hamah Alislam" panose="00000500000000000000" pitchFamily="2" charset="-78"/>
              <a:cs typeface="+mj-cs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+mj-cs"/>
              </a:rPr>
              <a:t>إيقاف تشغيل الروبوت </a:t>
            </a:r>
            <a:endParaRPr lang="he-IL" sz="5700" dirty="0" smtClean="0">
              <a:latin typeface="Ara Hamah Alislam" panose="00000500000000000000" pitchFamily="2" charset="-78"/>
              <a:cs typeface="+mj-cs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+mj-cs"/>
              </a:rPr>
              <a:t>ترتيب المعدات ومحطة العمل </a:t>
            </a:r>
            <a:endParaRPr lang="he-IL" sz="5700" dirty="0" smtClean="0">
              <a:latin typeface="Ara Hamah Alislam" panose="00000500000000000000" pitchFamily="2" charset="-78"/>
              <a:cs typeface="+mj-cs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+mj-cs"/>
              </a:rPr>
              <a:t>نزع البطارية </a:t>
            </a:r>
            <a:endParaRPr lang="he-IL" sz="5700" dirty="0" smtClean="0">
              <a:latin typeface="Ara Hamah Alislam" panose="00000500000000000000" pitchFamily="2" charset="-78"/>
              <a:cs typeface="+mj-cs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+mj-cs"/>
              </a:rPr>
              <a:t>قم بتوصيل البطارية الى محطة الشحن </a:t>
            </a:r>
            <a:endParaRPr lang="he-IL" sz="5700" dirty="0" smtClean="0">
              <a:latin typeface="Ara Hamah Alislam" panose="00000500000000000000" pitchFamily="2" charset="-78"/>
              <a:cs typeface="+mj-cs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+mj-cs"/>
              </a:rPr>
              <a:t>رتب الروبوت قبل وضعه في الخزانة </a:t>
            </a:r>
            <a:endParaRPr lang="he-IL" sz="5700" dirty="0" smtClean="0">
              <a:latin typeface="Ara Hamah Alislam" panose="00000500000000000000" pitchFamily="2" charset="-7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JO" sz="4400" b="1" dirty="0" smtClean="0"/>
              <a:t>قائمة المحتويات</a:t>
            </a:r>
            <a:endParaRPr lang="he-IL" sz="4400" b="1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738205" y="1412434"/>
            <a:ext cx="8474926" cy="49538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4000" dirty="0" smtClean="0"/>
              <a:t> </a:t>
            </a:r>
            <a:r>
              <a:rPr lang="ar-JO" sz="4000" dirty="0" smtClean="0"/>
              <a:t>مراجعة وتذكرة</a:t>
            </a:r>
            <a:endParaRPr lang="en-US" sz="4000" dirty="0" smtClean="0"/>
          </a:p>
          <a:p>
            <a:r>
              <a:rPr lang="he-IL" sz="4000" dirty="0" smtClean="0"/>
              <a:t> </a:t>
            </a:r>
            <a:r>
              <a:rPr lang="ar-JO" sz="4000" dirty="0" smtClean="0"/>
              <a:t>مجسّ الأشعة تحت الحمراء</a:t>
            </a:r>
            <a:endParaRPr lang="he-IL" sz="4000" dirty="0" smtClean="0"/>
          </a:p>
          <a:p>
            <a:pPr lvl="1"/>
            <a:r>
              <a:rPr lang="he-IL" sz="3400" dirty="0" smtClean="0"/>
              <a:t> </a:t>
            </a:r>
            <a:r>
              <a:rPr lang="ar-JO" sz="3400" dirty="0" smtClean="0"/>
              <a:t>تركيب المجسّ على الروبوت</a:t>
            </a:r>
            <a:endParaRPr lang="he-IL" sz="3400" dirty="0" smtClean="0"/>
          </a:p>
          <a:p>
            <a:pPr lvl="1"/>
            <a:r>
              <a:rPr lang="he-IL" sz="3400" dirty="0" smtClean="0"/>
              <a:t> </a:t>
            </a:r>
            <a:r>
              <a:rPr lang="ar-JO" sz="3400" dirty="0" smtClean="0"/>
              <a:t>توصيل المجسّ للمتحكم</a:t>
            </a:r>
            <a:endParaRPr lang="he-IL" sz="3400" dirty="0" smtClean="0"/>
          </a:p>
          <a:p>
            <a:pPr lvl="1"/>
            <a:r>
              <a:rPr lang="he-IL" sz="3400" dirty="0" smtClean="0"/>
              <a:t> </a:t>
            </a:r>
            <a:r>
              <a:rPr lang="ar-JO" sz="3400" dirty="0" smtClean="0"/>
              <a:t>أوامر مجسّ اللون</a:t>
            </a:r>
            <a:endParaRPr lang="he-IL" sz="3900" dirty="0" smtClean="0"/>
          </a:p>
          <a:p>
            <a:r>
              <a:rPr lang="he-IL" sz="4000" dirty="0" smtClean="0"/>
              <a:t> </a:t>
            </a:r>
            <a:r>
              <a:rPr lang="ar-JO" sz="4000" dirty="0" smtClean="0"/>
              <a:t>هيّا نبرمج الروبوت</a:t>
            </a:r>
            <a:r>
              <a:rPr lang="he-IL" sz="4000" dirty="0" smtClean="0"/>
              <a:t>! </a:t>
            </a:r>
          </a:p>
          <a:p>
            <a:pPr lvl="1"/>
            <a:r>
              <a:rPr lang="he-IL" sz="3800" dirty="0" smtClean="0"/>
              <a:t> </a:t>
            </a:r>
            <a:r>
              <a:rPr lang="ar-JO" sz="3800" dirty="0" smtClean="0"/>
              <a:t>تمرين -  سيناريو السير بشكل متعرج</a:t>
            </a:r>
            <a:endParaRPr lang="he-IL" sz="3800" dirty="0" smtClean="0"/>
          </a:p>
          <a:p>
            <a:pPr lvl="1"/>
            <a:r>
              <a:rPr lang="he-IL" sz="3800" dirty="0" smtClean="0"/>
              <a:t> </a:t>
            </a:r>
            <a:r>
              <a:rPr lang="ar-JO" sz="3800" dirty="0" smtClean="0"/>
              <a:t>نصائح</a:t>
            </a:r>
          </a:p>
          <a:p>
            <a:pPr lvl="1"/>
            <a:r>
              <a:rPr lang="ar-JO" sz="3800" dirty="0" smtClean="0"/>
              <a:t>تمرين-سيناريو مجسين</a:t>
            </a:r>
          </a:p>
          <a:p>
            <a:pPr lvl="1"/>
            <a:r>
              <a:rPr lang="ar-JO" sz="3800" dirty="0" smtClean="0"/>
              <a:t>نصائح لمجسين</a:t>
            </a:r>
            <a:endParaRPr lang="he-IL" sz="3800" dirty="0" smtClean="0"/>
          </a:p>
          <a:p>
            <a:r>
              <a:rPr lang="ar-JO" sz="4000" dirty="0" smtClean="0"/>
              <a:t>ترتيب ونظافة</a:t>
            </a:r>
            <a:endParaRPr lang="he-IL" sz="4000" dirty="0" smtClean="0"/>
          </a:p>
          <a:p>
            <a:pPr>
              <a:buFont typeface="Wingdings 3" charset="2"/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JO" sz="4400" b="1" dirty="0" smtClean="0"/>
              <a:t>مراجعة وتذكر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15636" y="1513818"/>
            <a:ext cx="8884481" cy="4840800"/>
          </a:xfrm>
        </p:spPr>
        <p:txBody>
          <a:bodyPr>
            <a:normAutofit/>
          </a:bodyPr>
          <a:lstStyle/>
          <a:p>
            <a:r>
              <a:rPr lang="ar-JO" sz="4000" dirty="0" smtClean="0"/>
              <a:t>مجس اللون</a:t>
            </a:r>
            <a:endParaRPr lang="he-IL" sz="4000" dirty="0" smtClean="0"/>
          </a:p>
          <a:p>
            <a:pPr lvl="1"/>
            <a:r>
              <a:rPr lang="he-IL" sz="3400" dirty="0" smtClean="0"/>
              <a:t> </a:t>
            </a:r>
            <a:r>
              <a:rPr lang="ar-JO" sz="3400" dirty="0" smtClean="0"/>
              <a:t>تركيب المجس على الروبوت</a:t>
            </a:r>
            <a:endParaRPr lang="he-IL" sz="3400" dirty="0" smtClean="0"/>
          </a:p>
          <a:p>
            <a:pPr lvl="1"/>
            <a:r>
              <a:rPr lang="he-IL" sz="3400" dirty="0" smtClean="0"/>
              <a:t> </a:t>
            </a:r>
            <a:r>
              <a:rPr lang="ar-JO" sz="3400" dirty="0" smtClean="0"/>
              <a:t>ربط المجس للمتحكم</a:t>
            </a:r>
            <a:endParaRPr lang="he-IL" sz="3400" dirty="0" smtClean="0"/>
          </a:p>
          <a:p>
            <a:pPr lvl="1"/>
            <a:r>
              <a:rPr lang="he-IL" sz="3400" dirty="0" smtClean="0"/>
              <a:t> </a:t>
            </a:r>
            <a:r>
              <a:rPr lang="ar-JO" sz="3400" dirty="0" smtClean="0"/>
              <a:t>أوامر مجس اللون</a:t>
            </a:r>
            <a:endParaRPr lang="he-IL" sz="3900" dirty="0" smtClean="0"/>
          </a:p>
          <a:p>
            <a:r>
              <a:rPr lang="he-IL" sz="4000" dirty="0" smtClean="0"/>
              <a:t> </a:t>
            </a:r>
            <a:r>
              <a:rPr lang="ar-JO" sz="4000" dirty="0" smtClean="0"/>
              <a:t>هيا نبرمج الروبوت</a:t>
            </a:r>
            <a:r>
              <a:rPr lang="he-IL" sz="4000" dirty="0" smtClean="0"/>
              <a:t>! </a:t>
            </a:r>
            <a:endParaRPr lang="he-IL" sz="4000" dirty="0" smtClean="0"/>
          </a:p>
          <a:p>
            <a:pPr lvl="1"/>
            <a:r>
              <a:rPr lang="he-IL" sz="3800" dirty="0" smtClean="0"/>
              <a:t> </a:t>
            </a:r>
            <a:r>
              <a:rPr lang="ar-JO" sz="3800" dirty="0" smtClean="0"/>
              <a:t>تمرن الحذر على الطرق</a:t>
            </a:r>
            <a:endParaRPr lang="he-IL" sz="3800" dirty="0" smtClean="0"/>
          </a:p>
          <a:p>
            <a:pPr lvl="1"/>
            <a:r>
              <a:rPr lang="he-IL" sz="3800" dirty="0" smtClean="0"/>
              <a:t> </a:t>
            </a:r>
            <a:r>
              <a:rPr lang="ar-JO" sz="3800" dirty="0" smtClean="0"/>
              <a:t>توصيات</a:t>
            </a:r>
            <a:endParaRPr lang="he-IL" sz="3800" dirty="0" smtClean="0"/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</a:t>
            </a:r>
            <a:r>
              <a:rPr lang="ar-JO" sz="4400" b="1" dirty="0" smtClean="0"/>
              <a:t>مجس الأشعة تحت الحمراء</a:t>
            </a:r>
            <a:endParaRPr lang="he-IL" sz="4400" b="1" dirty="0" smtClean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50982" y="1536133"/>
            <a:ext cx="8923020" cy="5206411"/>
          </a:xfrm>
        </p:spPr>
        <p:txBody>
          <a:bodyPr>
            <a:normAutofit/>
          </a:bodyPr>
          <a:lstStyle/>
          <a:p>
            <a:pPr marL="1009650" lvl="1" indent="-609600"/>
            <a:r>
              <a:rPr lang="ar-JO" sz="4200" dirty="0" smtClean="0"/>
              <a:t>كم</a:t>
            </a:r>
            <a:r>
              <a:rPr lang="ar-JO" sz="4200" dirty="0" smtClean="0"/>
              <a:t>ا نتذكر فإن </a:t>
            </a:r>
            <a:r>
              <a:rPr lang="ar-JO" sz="4200" dirty="0" err="1" smtClean="0"/>
              <a:t>المجسات</a:t>
            </a:r>
            <a:r>
              <a:rPr lang="ar-JO" sz="4200" dirty="0" smtClean="0"/>
              <a:t> الرقمية </a:t>
            </a:r>
            <a:r>
              <a:rPr lang="ar-JO" sz="4200" dirty="0" smtClean="0"/>
              <a:t>ترسل قيمة 0 أو 1 وفقا للوضع الذي تميزه.</a:t>
            </a:r>
            <a:endParaRPr lang="he-IL" sz="4200" dirty="0" smtClean="0"/>
          </a:p>
          <a:p>
            <a:pPr marL="1009650" lvl="1" indent="-609600"/>
            <a:r>
              <a:rPr lang="ar-JO" sz="4200" dirty="0" smtClean="0"/>
              <a:t>مجس الأشعة تحت الحمراء مبني من </a:t>
            </a:r>
            <a:r>
              <a:rPr lang="he-IL" sz="4200" dirty="0" smtClean="0"/>
              <a:t>"</a:t>
            </a:r>
            <a:r>
              <a:rPr lang="ar-JO" sz="4200" dirty="0" smtClean="0"/>
              <a:t>عينين اثنتين</a:t>
            </a:r>
            <a:r>
              <a:rPr lang="he-IL" sz="4200" dirty="0" smtClean="0"/>
              <a:t>", </a:t>
            </a:r>
            <a:r>
              <a:rPr lang="ar-JO" sz="4200" dirty="0" smtClean="0"/>
              <a:t>مجسين أشعة تحت الحمراء داخلية</a:t>
            </a:r>
            <a:endParaRPr lang="he-IL" sz="4200" dirty="0" smtClean="0"/>
          </a:p>
          <a:p>
            <a:pPr marL="1009650" lvl="1" indent="-609600">
              <a:buNone/>
            </a:pPr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</p:txBody>
      </p:sp>
      <p:grpSp>
        <p:nvGrpSpPr>
          <p:cNvPr id="4" name="קבוצה 3"/>
          <p:cNvGrpSpPr/>
          <p:nvPr/>
        </p:nvGrpSpPr>
        <p:grpSpPr>
          <a:xfrm>
            <a:off x="9080500" y="4445000"/>
            <a:ext cx="2171700" cy="2011799"/>
            <a:chOff x="9080500" y="4445000"/>
            <a:chExt cx="2171700" cy="201179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174883" y="4583838"/>
              <a:ext cx="1872961" cy="1872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9080500" y="4445000"/>
              <a:ext cx="2171700" cy="646331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ar-JO" dirty="0" smtClean="0">
                  <a:solidFill>
                    <a:schemeClr val="bg1"/>
                  </a:solidFill>
                </a:rPr>
                <a:t>زوج من </a:t>
              </a:r>
              <a:r>
                <a:rPr lang="ar-JO" dirty="0" err="1" smtClean="0">
                  <a:solidFill>
                    <a:schemeClr val="bg1"/>
                  </a:solidFill>
                </a:rPr>
                <a:t>المجسات</a:t>
              </a:r>
              <a:r>
                <a:rPr lang="ar-JO" dirty="0" smtClean="0">
                  <a:solidFill>
                    <a:schemeClr val="bg1"/>
                  </a:solidFill>
                </a:rPr>
                <a:t> الداخلية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sz="4400" b="1" dirty="0" smtClean="0"/>
              <a:t> </a:t>
            </a:r>
            <a:r>
              <a:rPr lang="ar-JO" sz="4400" b="1" dirty="0" smtClean="0"/>
              <a:t>مجس الأشعة ت</a:t>
            </a:r>
            <a:r>
              <a:rPr lang="ar-JO" sz="4400" b="1" dirty="0" smtClean="0"/>
              <a:t>حت الحمراء</a:t>
            </a:r>
            <a:r>
              <a:rPr lang="he-IL" sz="4400" b="1" dirty="0" smtClean="0"/>
              <a:t> </a:t>
            </a:r>
            <a:r>
              <a:rPr lang="he-IL" sz="4400" b="1" dirty="0" smtClean="0"/>
              <a:t>- </a:t>
            </a:r>
            <a:r>
              <a:rPr lang="ar-JO" sz="4400" b="1" dirty="0" smtClean="0"/>
              <a:t>كمالة</a:t>
            </a:r>
            <a:endParaRPr lang="he-IL" sz="4400" b="1" dirty="0" smtClean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50982" y="1536133"/>
            <a:ext cx="9466118" cy="5206411"/>
          </a:xfrm>
        </p:spPr>
        <p:txBody>
          <a:bodyPr>
            <a:normAutofit/>
          </a:bodyPr>
          <a:lstStyle/>
          <a:p>
            <a:pPr marL="1009650" lvl="1" indent="-609600"/>
            <a:r>
              <a:rPr lang="ar-JO" sz="4200" dirty="0" smtClean="0"/>
              <a:t>كل عين في مجس الأشعة تحت الحمراء ترسل قيمة رقمية 0/1 وفقا </a:t>
            </a:r>
            <a:r>
              <a:rPr lang="ar-JO" sz="4200" dirty="0" smtClean="0"/>
              <a:t>لمستوى السطوع للمسطح الذي أمامه:</a:t>
            </a:r>
            <a:endParaRPr lang="he-IL" sz="4200" dirty="0" smtClean="0"/>
          </a:p>
          <a:p>
            <a:pPr marL="1409700" lvl="2" indent="-609600"/>
            <a:r>
              <a:rPr lang="he-IL" sz="4000" dirty="0" smtClean="0"/>
              <a:t>0 </a:t>
            </a:r>
            <a:r>
              <a:rPr lang="he-IL" sz="4000" dirty="0" smtClean="0"/>
              <a:t>= </a:t>
            </a:r>
            <a:r>
              <a:rPr lang="ar-JO" sz="4000" dirty="0" smtClean="0"/>
              <a:t>غامق</a:t>
            </a:r>
            <a:r>
              <a:rPr lang="he-IL" sz="4000" dirty="0" smtClean="0"/>
              <a:t> (</a:t>
            </a:r>
            <a:r>
              <a:rPr lang="ar-JO" sz="4000" dirty="0" smtClean="0"/>
              <a:t>أسود</a:t>
            </a:r>
            <a:r>
              <a:rPr lang="he-IL" sz="4000" dirty="0" smtClean="0"/>
              <a:t>) </a:t>
            </a:r>
            <a:r>
              <a:rPr lang="he-IL" sz="4000" dirty="0" smtClean="0"/>
              <a:t>= </a:t>
            </a:r>
            <a:r>
              <a:rPr lang="he-IL" sz="4000" dirty="0" smtClean="0"/>
              <a:t>"</a:t>
            </a:r>
            <a:r>
              <a:rPr lang="ar-JO" sz="4000" dirty="0" smtClean="0"/>
              <a:t>المجس مفت</a:t>
            </a:r>
            <a:r>
              <a:rPr lang="ar-JO" sz="4000" dirty="0" smtClean="0"/>
              <a:t>وح</a:t>
            </a:r>
            <a:r>
              <a:rPr lang="he-IL" sz="4000" dirty="0" smtClean="0"/>
              <a:t>"</a:t>
            </a:r>
            <a:endParaRPr lang="he-IL" sz="4000" dirty="0" smtClean="0"/>
          </a:p>
          <a:p>
            <a:pPr marL="1409700" lvl="2" indent="-609600"/>
            <a:r>
              <a:rPr lang="he-IL" sz="4000" dirty="0" smtClean="0"/>
              <a:t>1 = </a:t>
            </a:r>
            <a:r>
              <a:rPr lang="ar-JO" sz="4000" dirty="0" smtClean="0"/>
              <a:t>فاتح</a:t>
            </a:r>
            <a:r>
              <a:rPr lang="he-IL" sz="4000" dirty="0" smtClean="0"/>
              <a:t> (</a:t>
            </a:r>
            <a:r>
              <a:rPr lang="ar-JO" sz="4000" dirty="0" smtClean="0"/>
              <a:t>أبيض</a:t>
            </a:r>
            <a:r>
              <a:rPr lang="he-IL" sz="4000" dirty="0" smtClean="0"/>
              <a:t>) </a:t>
            </a:r>
            <a:r>
              <a:rPr lang="he-IL" sz="4000" dirty="0" smtClean="0"/>
              <a:t>= </a:t>
            </a:r>
            <a:r>
              <a:rPr lang="he-IL" sz="4000" dirty="0" smtClean="0"/>
              <a:t>"</a:t>
            </a:r>
            <a:r>
              <a:rPr lang="ar-JO" sz="4000" dirty="0" smtClean="0"/>
              <a:t>المجس مغلق</a:t>
            </a:r>
            <a:r>
              <a:rPr lang="he-IL" sz="4000" dirty="0" smtClean="0"/>
              <a:t>"</a:t>
            </a:r>
            <a:endParaRPr lang="he-IL" sz="4000" dirty="0" smtClean="0"/>
          </a:p>
          <a:p>
            <a:pPr marL="1009650" lvl="1" indent="-609600">
              <a:buNone/>
            </a:pPr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</p:txBody>
      </p:sp>
      <p:pic>
        <p:nvPicPr>
          <p:cNvPr id="10242" name="Picture 2" descr="https://adihadas.github.io/ftscratch/images/I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7100" y="4139338"/>
            <a:ext cx="1381509" cy="17436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90586" y="434446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 </a:t>
            </a:r>
            <a:r>
              <a:rPr lang="ar-JO" sz="4400" b="1" dirty="0" smtClean="0"/>
              <a:t>تركيب المجس على الروبوت</a:t>
            </a:r>
            <a:endParaRPr lang="he-IL" sz="44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238539" y="4676072"/>
            <a:ext cx="98274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09650" lvl="1" indent="-609600" algn="r"/>
            <a:r>
              <a:rPr lang="ar-JO" sz="3200" dirty="0" smtClean="0"/>
              <a:t>مجس الأشعة تحت الحمراء يُربط بأسفل الروبوت باتجاه الأرضية (على بعد سنتمتر واحد تقريبا) وذلك لفحص مدى سطوع المسطح الذي يسير الروبوت عليه وللتمييز بين اللونين الأبيض والأسود</a:t>
            </a:r>
            <a:endParaRPr lang="he-IL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8284" y="1431124"/>
            <a:ext cx="4371518" cy="327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</a:t>
            </a:r>
            <a:r>
              <a:rPr lang="ar-JO" sz="4400" b="1" dirty="0" smtClean="0"/>
              <a:t>توصيل المجس للمتحكم</a:t>
            </a:r>
            <a:endParaRPr lang="he-IL" sz="4400" b="1" dirty="0" smtClean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8500" y="1753899"/>
            <a:ext cx="69246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32280" y="198499"/>
            <a:ext cx="8596668" cy="1320800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 smtClean="0"/>
              <a:t> </a:t>
            </a:r>
            <a:r>
              <a:rPr lang="ar-JO" sz="4400" b="1" dirty="0" smtClean="0"/>
              <a:t>أوامر مجس الأشعة تحت الحمراء</a:t>
            </a:r>
            <a:endParaRPr lang="he-IL" sz="4400" b="1" dirty="0" smtClean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22801" y="1031177"/>
            <a:ext cx="9006147" cy="5206411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ar-JO" sz="4400" dirty="0" smtClean="0"/>
              <a:t>الأوامر الابتدائية لتعريف المجس</a:t>
            </a:r>
          </a:p>
          <a:p>
            <a:pPr marL="609600" indent="-609600"/>
            <a:endParaRPr lang="ar-JO" sz="4400" dirty="0" smtClean="0"/>
          </a:p>
          <a:p>
            <a:pPr marL="609600" indent="-609600"/>
            <a:endParaRPr lang="ar-JO" sz="4400" dirty="0"/>
          </a:p>
          <a:p>
            <a:pPr marL="609600" indent="-609600">
              <a:buNone/>
            </a:pPr>
            <a:r>
              <a:rPr lang="he-IL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ar-JO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هناك حاجة لأمرين لتهيئة المدخلين الذين يرسلهما </a:t>
            </a:r>
            <a:endParaRPr lang="he-IL" sz="4400" dirty="0" smtClean="0"/>
          </a:p>
          <a:p>
            <a:pPr marL="609600" indent="-609600"/>
            <a:r>
              <a:rPr lang="ar-JO" sz="4400" dirty="0" smtClean="0"/>
              <a:t>أمر القبعة والذي يهتم بالتغيير بمدى سطوع المسطح الذي يسير عليه الروبوت من ابيض لاسود او بالعكس</a:t>
            </a:r>
          </a:p>
          <a:p>
            <a:pPr marL="0" indent="0">
              <a:buNone/>
            </a:pPr>
            <a:endParaRPr lang="he-IL" sz="4400" dirty="0" smtClean="0"/>
          </a:p>
          <a:p>
            <a:pPr marL="609600" indent="-609600">
              <a:buNone/>
            </a:pPr>
            <a:r>
              <a:rPr lang="he-IL" sz="2800" dirty="0" smtClean="0"/>
              <a:t>	</a:t>
            </a:r>
            <a:r>
              <a:rPr lang="ar-JO" sz="2800" dirty="0" smtClean="0"/>
              <a:t>السيناريو ينفذ مرة واحد</a:t>
            </a:r>
            <a:r>
              <a:rPr lang="ar-JO" sz="2800" dirty="0" smtClean="0"/>
              <a:t>ة في كل مرة  يميز المتحكم تغييرا</a:t>
            </a:r>
            <a:r>
              <a:rPr lang="he-IL" sz="2800" dirty="0" smtClean="0"/>
              <a:t> (</a:t>
            </a:r>
            <a:r>
              <a:rPr lang="ar-JO" sz="2800" dirty="0" smtClean="0"/>
              <a:t>مفتوح</a:t>
            </a:r>
            <a:r>
              <a:rPr lang="he-IL" sz="2800" dirty="0" smtClean="0"/>
              <a:t> </a:t>
            </a:r>
            <a:r>
              <a:rPr lang="he-IL" sz="2800" dirty="0" smtClean="0"/>
              <a:t>= </a:t>
            </a:r>
            <a:r>
              <a:rPr lang="ar-JO" sz="2800" dirty="0" smtClean="0"/>
              <a:t>تغير من ابيض لاسود</a:t>
            </a:r>
            <a:r>
              <a:rPr lang="he-IL" sz="2800" dirty="0" smtClean="0"/>
              <a:t>, </a:t>
            </a:r>
            <a:r>
              <a:rPr lang="ar-JO" sz="2800" dirty="0" smtClean="0"/>
              <a:t>مغلق</a:t>
            </a:r>
            <a:r>
              <a:rPr lang="he-IL" sz="2800" dirty="0" smtClean="0"/>
              <a:t> </a:t>
            </a:r>
            <a:r>
              <a:rPr lang="he-IL" sz="2800" dirty="0" smtClean="0"/>
              <a:t>= </a:t>
            </a:r>
            <a:r>
              <a:rPr lang="ar-JO" sz="2800" dirty="0" smtClean="0"/>
              <a:t>من اسود لابيض</a:t>
            </a:r>
            <a:r>
              <a:rPr lang="he-IL" sz="2800" dirty="0" smtClean="0"/>
              <a:t>)</a:t>
            </a:r>
            <a:endParaRPr lang="he-IL" sz="2800" dirty="0" smtClean="0"/>
          </a:p>
          <a:p>
            <a:pPr marL="609600" indent="-609600"/>
            <a:r>
              <a:rPr lang="ar-JO" sz="4400" dirty="0" smtClean="0"/>
              <a:t>أمر لفح</a:t>
            </a:r>
            <a:r>
              <a:rPr lang="ar-JO" sz="4400" dirty="0" smtClean="0"/>
              <a:t>ص القيمة الحالية لمجس الأشعة تحت الحمراء</a:t>
            </a:r>
            <a:r>
              <a:rPr lang="he-IL" sz="4400" dirty="0" smtClean="0"/>
              <a:t> (</a:t>
            </a:r>
            <a:r>
              <a:rPr lang="ar-JO" sz="4400" dirty="0" smtClean="0"/>
              <a:t>يرسل صدق اذا ميز المجس لون ابيض</a:t>
            </a:r>
            <a:r>
              <a:rPr lang="he-IL" sz="4400" dirty="0" smtClean="0"/>
              <a:t>)  </a:t>
            </a:r>
            <a:endParaRPr lang="he-IL" sz="4400" dirty="0" smtClean="0"/>
          </a:p>
          <a:p>
            <a:pPr marL="609600" indent="-609600"/>
            <a:endParaRPr lang="he-IL" sz="4400" dirty="0" smtClean="0"/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827" y="1519299"/>
            <a:ext cx="4002183" cy="910909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086" y="3848566"/>
            <a:ext cx="3457575" cy="67627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789" y="6230410"/>
            <a:ext cx="32956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51934" y="2921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JO" sz="4400" b="1" dirty="0" smtClean="0"/>
              <a:t>توصيل الروبوت للحاسوب</a:t>
            </a:r>
            <a:endParaRPr lang="he-IL" sz="4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3264" y="4495280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513" y="463521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651934" y="1148477"/>
            <a:ext cx="9496975" cy="6042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EG" sz="3600" dirty="0" smtClean="0">
                <a:latin typeface="Ara Hamah Alislam" panose="00000500000000000000" pitchFamily="2" charset="-78"/>
                <a:cs typeface="+mj-cs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وصل البطارية للمتحكم وتشغيل الروبوت</a:t>
            </a:r>
          </a:p>
          <a:p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 ربط الروبوتات بالحواسيب بواسطة سلك </a:t>
            </a:r>
            <a:r>
              <a:rPr lang="he-IL" sz="3200" dirty="0" smtClean="0">
                <a:latin typeface="Ara Hamah Alislam" panose="00000500000000000000" pitchFamily="2" charset="-78"/>
                <a:cs typeface="+mj-cs"/>
              </a:rPr>
              <a:t> </a:t>
            </a:r>
            <a:r>
              <a:rPr lang="en-US" sz="3200" dirty="0" smtClean="0">
                <a:latin typeface="Ara Hamah Alislam" panose="00000500000000000000" pitchFamily="2" charset="-78"/>
                <a:cs typeface="+mj-cs"/>
              </a:rPr>
              <a:t>USB</a:t>
            </a:r>
            <a:endParaRPr lang="he-IL" sz="3200" dirty="0" smtClean="0">
              <a:latin typeface="Ara Hamah Alislam" panose="00000500000000000000" pitchFamily="2" charset="-78"/>
              <a:cs typeface="+mj-cs"/>
            </a:endParaRPr>
          </a:p>
          <a:p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 تشغيل الملف "برنامج الارتباط" </a:t>
            </a:r>
            <a:r>
              <a:rPr lang="he-IL" sz="3200" dirty="0" smtClean="0">
                <a:latin typeface="Ara Hamah Alislam" panose="00000500000000000000" pitchFamily="2" charset="-78"/>
                <a:cs typeface="+mj-cs"/>
              </a:rPr>
              <a:t> </a:t>
            </a:r>
            <a:r>
              <a:rPr lang="en-US" sz="3200" dirty="0" smtClean="0">
                <a:latin typeface="Ara Hamah Alislam" panose="00000500000000000000" pitchFamily="2" charset="-78"/>
                <a:cs typeface="+mj-cs"/>
              </a:rPr>
              <a:t>FTSCRACHTXT</a:t>
            </a:r>
            <a:r>
              <a:rPr lang="he-IL" sz="3200" dirty="0" smtClean="0">
                <a:latin typeface="Ara Hamah Alislam" panose="00000500000000000000" pitchFamily="2" charset="-78"/>
                <a:cs typeface="+mj-cs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واختيار امكانية</a:t>
            </a:r>
            <a:r>
              <a:rPr lang="he-IL" sz="3200" dirty="0" smtClean="0">
                <a:latin typeface="Ara Hamah Alislam" panose="00000500000000000000" pitchFamily="2" charset="-78"/>
                <a:cs typeface="+mj-cs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الارتباط </a:t>
            </a:r>
            <a:r>
              <a:rPr lang="he-IL" sz="3200" dirty="0" smtClean="0">
                <a:cs typeface="+mj-cs"/>
              </a:rPr>
              <a:t>(</a:t>
            </a:r>
            <a:r>
              <a:rPr lang="en-US" sz="3200" dirty="0" smtClean="0">
                <a:cs typeface="+mj-cs"/>
              </a:rPr>
              <a:t>USB/BT/</a:t>
            </a:r>
            <a:r>
              <a:rPr lang="en-US" sz="3200" dirty="0" err="1" smtClean="0">
                <a:cs typeface="+mj-cs"/>
              </a:rPr>
              <a:t>WiFi</a:t>
            </a:r>
            <a:r>
              <a:rPr lang="he-IL" sz="3200" dirty="0" smtClean="0">
                <a:cs typeface="+mj-cs"/>
              </a:rPr>
              <a:t>)</a:t>
            </a:r>
          </a:p>
          <a:p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 الدخول الى موقع </a:t>
            </a:r>
            <a:r>
              <a:rPr lang="en-US" sz="3200" dirty="0" err="1" smtClean="0">
                <a:latin typeface="Ara Hamah Alislam" panose="00000500000000000000" pitchFamily="2" charset="-78"/>
                <a:cs typeface="+mj-cs"/>
              </a:rPr>
              <a:t>ScratchX</a:t>
            </a:r>
            <a:r>
              <a:rPr lang="he-IL" sz="3200" dirty="0" smtClean="0">
                <a:latin typeface="Ara Hamah Alislam" panose="00000500000000000000" pitchFamily="2" charset="-78"/>
                <a:cs typeface="+mj-cs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لتطبيق </a:t>
            </a:r>
            <a:r>
              <a:rPr lang="ar-EG" sz="3200" dirty="0" err="1" smtClean="0">
                <a:latin typeface="Ara Hamah Alislam" panose="00000500000000000000" pitchFamily="2" charset="-78"/>
                <a:cs typeface="+mj-cs"/>
              </a:rPr>
              <a:t>فيشرتكنيك</a:t>
            </a:r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 </a:t>
            </a:r>
            <a:endParaRPr lang="he-IL" sz="3200" dirty="0" smtClean="0">
              <a:latin typeface="Ara Hamah Alislam" panose="00000500000000000000" pitchFamily="2" charset="-78"/>
              <a:cs typeface="+mj-cs"/>
            </a:endParaRPr>
          </a:p>
          <a:p>
            <a:pPr lvl="1"/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 الموافقة على شروط </a:t>
            </a:r>
          </a:p>
          <a:p>
            <a:pPr marL="457200" lvl="1" indent="0">
              <a:buFont typeface="Wingdings 3" charset="2"/>
              <a:buNone/>
            </a:pPr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الاستخدام </a:t>
            </a:r>
            <a:endParaRPr lang="he-IL" sz="2800" dirty="0" smtClean="0">
              <a:cs typeface="+mj-cs"/>
            </a:endParaRPr>
          </a:p>
          <a:p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تأكد ان مصباح الدلالة على</a:t>
            </a:r>
          </a:p>
          <a:p>
            <a:pPr marL="0" indent="0">
              <a:buNone/>
            </a:pPr>
            <a:r>
              <a:rPr lang="ar-JO" sz="3200" dirty="0">
                <a:latin typeface="Ara Hamah Alislam" panose="00000500000000000000" pitchFamily="2" charset="-78"/>
                <a:cs typeface="+mj-cs"/>
              </a:rPr>
              <a:t> </a:t>
            </a:r>
            <a:r>
              <a:rPr lang="ar-JO" sz="3200" dirty="0" smtClean="0">
                <a:latin typeface="Ara Hamah Alislam" panose="00000500000000000000" pitchFamily="2" charset="-78"/>
                <a:cs typeface="+mj-cs"/>
              </a:rPr>
              <a:t>  </a:t>
            </a:r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وضع الروبوت أخضر </a:t>
            </a:r>
            <a:endParaRPr lang="he-IL" sz="3200" dirty="0" smtClean="0">
              <a:latin typeface="Ara Hamah Alislam" panose="00000500000000000000" pitchFamily="2" charset="-7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9418</TotalTime>
  <Words>569</Words>
  <Application>Microsoft Office PowerPoint</Application>
  <PresentationFormat>מסך רחב</PresentationFormat>
  <Paragraphs>83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2" baseType="lpstr">
      <vt:lpstr>Ara Hamah Alislam</vt:lpstr>
      <vt:lpstr>Arial</vt:lpstr>
      <vt:lpstr>Calibri</vt:lpstr>
      <vt:lpstr>Gisha</vt:lpstr>
      <vt:lpstr>Tahoma</vt:lpstr>
      <vt:lpstr>Trebuchet MS</vt:lpstr>
      <vt:lpstr>Wingdings 3</vt:lpstr>
      <vt:lpstr>פיאה</vt:lpstr>
      <vt:lpstr>مجس الأشعة تحت الحمراء </vt:lpstr>
      <vt:lpstr>قائمة المحتويات</vt:lpstr>
      <vt:lpstr>مراجعة وتذكر</vt:lpstr>
      <vt:lpstr> مجس الأشعة تحت الحمراء</vt:lpstr>
      <vt:lpstr> مجس الأشعة تحت الحمراء - كمالة</vt:lpstr>
      <vt:lpstr> تركيب المجس على الروبوت</vt:lpstr>
      <vt:lpstr> توصيل المجس للمتحكم</vt:lpstr>
      <vt:lpstr> أوامر مجس الأشعة تحت الحمراء</vt:lpstr>
      <vt:lpstr>توصيل الروبوت للحاسوب</vt:lpstr>
      <vt:lpstr> تمرين – سيناريو السير بشكل متعرج على الطريق   </vt:lpstr>
      <vt:lpstr> توصيات – سيناريو السير بشكل متعرج</vt:lpstr>
      <vt:lpstr> تمرين – سيناريو مجسين   </vt:lpstr>
      <vt:lpstr> توصيات – سيناريو مجسين</vt:lpstr>
      <vt:lpstr>نظافة وترتيب</vt:lpstr>
    </vt:vector>
  </TitlesOfParts>
  <Company>Yaron'S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Windows User</cp:lastModifiedBy>
  <cp:revision>352</cp:revision>
  <dcterms:created xsi:type="dcterms:W3CDTF">2017-08-08T19:01:28Z</dcterms:created>
  <dcterms:modified xsi:type="dcterms:W3CDTF">2019-04-16T16:41:52Z</dcterms:modified>
</cp:coreProperties>
</file>