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7"/>
  </p:notesMasterIdLst>
  <p:sldIdLst>
    <p:sldId id="256" r:id="rId2"/>
    <p:sldId id="274" r:id="rId3"/>
    <p:sldId id="275" r:id="rId4"/>
    <p:sldId id="287" r:id="rId5"/>
    <p:sldId id="288" r:id="rId6"/>
    <p:sldId id="276" r:id="rId7"/>
    <p:sldId id="289" r:id="rId8"/>
    <p:sldId id="277" r:id="rId9"/>
    <p:sldId id="278" r:id="rId10"/>
    <p:sldId id="279" r:id="rId11"/>
    <p:sldId id="281" r:id="rId12"/>
    <p:sldId id="285" r:id="rId13"/>
    <p:sldId id="291" r:id="rId14"/>
    <p:sldId id="293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B7CB9-7F8D-49C9-9ED4-01D0EC92DD82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50299-9245-4F2F-9C44-9ACBD9CCB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tscratch3.com/?locale=he" TargetMode="External"/><Relationship Id="rId2" Type="http://schemas.openxmlformats.org/officeDocument/2006/relationships/hyperlink" Target="https://pub.skillz-edu.org/portal/playgroun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522514" y="1263709"/>
            <a:ext cx="9274003" cy="3367668"/>
          </a:xfrm>
        </p:spPr>
        <p:txBody>
          <a:bodyPr>
            <a:normAutofit fontScale="90000"/>
          </a:bodyPr>
          <a:lstStyle/>
          <a:p>
            <a:r>
              <a:rPr lang="he-IL" sz="8000" dirty="0" smtClean="0"/>
              <a:t>מתן הוראות לרובוט</a:t>
            </a:r>
            <a:br>
              <a:rPr lang="he-IL" sz="8000" dirty="0" smtClean="0"/>
            </a:br>
            <a:r>
              <a:rPr lang="he-IL" sz="8000" dirty="0" smtClean="0"/>
              <a:t>ברוכים הבאים לסקראץ' 3</a:t>
            </a:r>
            <a:br>
              <a:rPr lang="he-IL" sz="8000" dirty="0" smtClean="0"/>
            </a:br>
            <a:endParaRPr lang="he-IL" sz="8000" dirty="0"/>
          </a:p>
        </p:txBody>
      </p:sp>
    </p:spTree>
    <p:extLst>
      <p:ext uri="{BB962C8B-B14F-4D97-AF65-F5344CB8AC3E}">
        <p14:creationId xmlns=""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 3</a:t>
            </a:r>
            <a:endParaRPr lang="he-IL" sz="4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4415" y="1393348"/>
            <a:ext cx="7657703" cy="5464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 3</a:t>
            </a:r>
            <a:r>
              <a:rPr lang="he-IL" sz="4400" b="1" dirty="0" smtClean="0"/>
              <a:t> - פקודות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3"/>
            <a:ext cx="9274002" cy="5062654"/>
          </a:xfrm>
        </p:spPr>
        <p:txBody>
          <a:bodyPr>
            <a:noAutofit/>
          </a:bodyPr>
          <a:lstStyle/>
          <a:p>
            <a:r>
              <a:rPr lang="he-IL" sz="4000" dirty="0" smtClean="0"/>
              <a:t> משפחות הפקודות</a:t>
            </a:r>
          </a:p>
          <a:p>
            <a:pPr lvl="1"/>
            <a:r>
              <a:rPr lang="he-IL" sz="3800" dirty="0" smtClean="0"/>
              <a:t> </a:t>
            </a:r>
            <a:r>
              <a:rPr lang="he-IL" sz="3200" dirty="0" smtClean="0"/>
              <a:t>צבע שונה לכל משפחה</a:t>
            </a:r>
          </a:p>
          <a:p>
            <a:pPr lvl="1"/>
            <a:r>
              <a:rPr lang="he-IL" sz="3200" dirty="0" smtClean="0"/>
              <a:t> מכנה משותף לכל משפחה</a:t>
            </a:r>
          </a:p>
          <a:p>
            <a:r>
              <a:rPr lang="he-IL" sz="4000" dirty="0" smtClean="0"/>
              <a:t> מנגנון הפעלת פקודות</a:t>
            </a:r>
          </a:p>
          <a:p>
            <a:pPr lvl="1"/>
            <a:r>
              <a:rPr lang="he-IL" sz="4200" dirty="0" smtClean="0"/>
              <a:t> </a:t>
            </a:r>
            <a:r>
              <a:rPr lang="he-IL" sz="3200" dirty="0" smtClean="0"/>
              <a:t>לחיצה כפולה להפעלה חד-פעמית מיידית</a:t>
            </a:r>
          </a:p>
          <a:p>
            <a:pPr lvl="1"/>
            <a:r>
              <a:rPr lang="he-IL" sz="3200" dirty="0" smtClean="0"/>
              <a:t> גרירה לשולחן העבודה לשם הרכבת תסריט</a:t>
            </a:r>
            <a:endParaRPr lang="he-IL" sz="3600" dirty="0" smtClean="0"/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 3</a:t>
            </a:r>
            <a:r>
              <a:rPr lang="he-IL" sz="4400" b="1" dirty="0" smtClean="0"/>
              <a:t> - פקודות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3"/>
            <a:ext cx="9274002" cy="5062654"/>
          </a:xfrm>
        </p:spPr>
        <p:txBody>
          <a:bodyPr>
            <a:noAutofit/>
          </a:bodyPr>
          <a:lstStyle/>
          <a:p>
            <a:r>
              <a:rPr lang="he-IL" sz="4000" dirty="0" smtClean="0"/>
              <a:t> סוגי פקודות - כללי</a:t>
            </a:r>
          </a:p>
          <a:p>
            <a:pPr lvl="1"/>
            <a:r>
              <a:rPr lang="he-IL" sz="3800" dirty="0" smtClean="0"/>
              <a:t> פקודות כובע להתחלת תהליכים</a:t>
            </a:r>
          </a:p>
          <a:p>
            <a:pPr lvl="2"/>
            <a:r>
              <a:rPr lang="he-IL" sz="3600" dirty="0" smtClean="0"/>
              <a:t> אירוע – מתניע את התסריט</a:t>
            </a:r>
          </a:p>
          <a:p>
            <a:pPr lvl="1"/>
            <a:r>
              <a:rPr lang="he-IL" sz="3800" dirty="0" smtClean="0"/>
              <a:t> פקודות תנאי לביצוע בדיקות</a:t>
            </a:r>
          </a:p>
          <a:p>
            <a:pPr lvl="2"/>
            <a:r>
              <a:rPr lang="he-IL" sz="3600" dirty="0" smtClean="0"/>
              <a:t> תנאים – אם ואם לא</a:t>
            </a:r>
          </a:p>
          <a:p>
            <a:pPr lvl="1"/>
            <a:r>
              <a:rPr lang="he-IL" sz="3800" dirty="0" smtClean="0"/>
              <a:t> פקודות לביצוע פעולות</a:t>
            </a:r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הוספת הרחבה למשפחות הפקודות</a:t>
            </a:r>
            <a:endParaRPr lang="he-IL" sz="4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0634" y="1483696"/>
            <a:ext cx="8953368" cy="3880773"/>
          </a:xfrm>
        </p:spPr>
        <p:txBody>
          <a:bodyPr>
            <a:normAutofit/>
          </a:bodyPr>
          <a:lstStyle/>
          <a:p>
            <a:r>
              <a:rPr lang="he-IL" sz="2400" dirty="0" smtClean="0"/>
              <a:t>להוספת משפחת פקודות הרובוט (גם ללא רובוט המחובר למחשב) - לאחר לחיצה על כפתור הוספת הרחבה למשפחת הפקודות – נבחר  בהרחבה של בקר ה-</a:t>
            </a:r>
            <a:r>
              <a:rPr lang="en-US" sz="2400" dirty="0" smtClean="0"/>
              <a:t>TXT</a:t>
            </a:r>
            <a:r>
              <a:rPr lang="he-IL" sz="2400" dirty="0" smtClean="0"/>
              <a:t> של פישרטקניק</a:t>
            </a:r>
            <a:endParaRPr lang="en-US" sz="24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811" y="2928066"/>
            <a:ext cx="10267269" cy="327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הוספת הרחבה למשפחות הפקודות</a:t>
            </a:r>
            <a:endParaRPr lang="he-IL" sz="4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483696"/>
            <a:ext cx="8596668" cy="3880773"/>
          </a:xfrm>
        </p:spPr>
        <p:txBody>
          <a:bodyPr>
            <a:normAutofit/>
          </a:bodyPr>
          <a:lstStyle/>
          <a:p>
            <a:r>
              <a:rPr lang="he-IL" sz="2400" dirty="0" smtClean="0"/>
              <a:t>נחפש את הרובוט (תוכנת הקישור </a:t>
            </a:r>
            <a:r>
              <a:rPr lang="en-US" sz="2400" dirty="0" err="1" smtClean="0"/>
              <a:t>FTScratchTXT</a:t>
            </a:r>
            <a:r>
              <a:rPr lang="he-IL" sz="2400" dirty="0" smtClean="0"/>
              <a:t> השחורה אמורה לרוץ ברקע) ונחזור לסביבה אליה התווספה משפחת פקודות הבקר.</a:t>
            </a:r>
          </a:p>
          <a:p>
            <a:pPr lvl="2"/>
            <a:r>
              <a:rPr lang="he-IL" sz="2000" dirty="0" smtClean="0"/>
              <a:t>אם הרובוט לא מחובר עדין ניתן להוסיף משפחת הפקודות, ומחוון החיבור לא יציג </a:t>
            </a:r>
            <a:r>
              <a:rPr lang="en-US" sz="2000" dirty="0" smtClean="0"/>
              <a:t>V</a:t>
            </a:r>
            <a:r>
              <a:rPr lang="he-IL" sz="2000" dirty="0" smtClean="0"/>
              <a:t> אלא סימן שאלה כתום (שלחיצה עליו תתחיל שוב את תהליך החיבור)</a:t>
            </a:r>
            <a:endParaRPr lang="en-US" sz="2000" dirty="0"/>
          </a:p>
        </p:txBody>
      </p:sp>
      <p:sp>
        <p:nvSpPr>
          <p:cNvPr id="6" name="Right Arrow 5"/>
          <p:cNvSpPr/>
          <p:nvPr/>
        </p:nvSpPr>
        <p:spPr>
          <a:xfrm>
            <a:off x="3918845" y="4500745"/>
            <a:ext cx="427512" cy="2731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250" y="3455716"/>
            <a:ext cx="3338101" cy="250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1559" y="3415379"/>
            <a:ext cx="3408032" cy="2571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>
          <a:xfrm>
            <a:off x="8441369" y="4510641"/>
            <a:ext cx="427512" cy="2731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48775" y="1057275"/>
            <a:ext cx="294322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/>
          </a:bodyPr>
          <a:lstStyle/>
          <a:p>
            <a:pPr marL="609600" indent="-609600"/>
            <a:r>
              <a:rPr lang="he-IL" sz="4800" dirty="0" smtClean="0"/>
              <a:t>שמירת פרוייקט ה-</a:t>
            </a:r>
            <a:r>
              <a:rPr lang="en-US" sz="4800" dirty="0" smtClean="0"/>
              <a:t>SCRATCH 3 </a:t>
            </a:r>
          </a:p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סוגרים את החלונות במחשב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fontScale="77500" lnSpcReduction="20000"/>
          </a:bodyPr>
          <a:lstStyle/>
          <a:p>
            <a:r>
              <a:rPr lang="he-IL" sz="4000" dirty="0" smtClean="0"/>
              <a:t> חזרה ותזכורת</a:t>
            </a:r>
          </a:p>
          <a:p>
            <a:r>
              <a:rPr lang="he-IL" sz="4000" dirty="0" smtClean="0"/>
              <a:t> לתת הוראות לרובוט</a:t>
            </a:r>
          </a:p>
          <a:p>
            <a:pPr lvl="1"/>
            <a:r>
              <a:rPr lang="he-IL" sz="3600" dirty="0" smtClean="0"/>
              <a:t> תרגיל – המורה הוא רובוט</a:t>
            </a:r>
          </a:p>
          <a:p>
            <a:r>
              <a:rPr lang="he-IL" sz="4000" dirty="0" smtClean="0"/>
              <a:t> סביבת הפיתוח 3 </a:t>
            </a:r>
            <a:r>
              <a:rPr lang="en-US" sz="4000" dirty="0" smtClean="0"/>
              <a:t>Scratch</a:t>
            </a:r>
          </a:p>
          <a:p>
            <a:pPr lvl="1"/>
            <a:r>
              <a:rPr lang="he-IL" sz="3800" dirty="0" smtClean="0"/>
              <a:t>מושגים</a:t>
            </a:r>
          </a:p>
          <a:p>
            <a:pPr lvl="1"/>
            <a:r>
              <a:rPr lang="he-IL" sz="3800" dirty="0" smtClean="0"/>
              <a:t>כניסה לסביבת הפיתוח</a:t>
            </a:r>
          </a:p>
          <a:p>
            <a:pPr lvl="1"/>
            <a:r>
              <a:rPr lang="he-IL" sz="3800" dirty="0" smtClean="0"/>
              <a:t> היכרות עם הסביבה</a:t>
            </a:r>
          </a:p>
          <a:p>
            <a:pPr lvl="1"/>
            <a:r>
              <a:rPr lang="he-IL" sz="3800" dirty="0" smtClean="0"/>
              <a:t> היכרות עם סוגי פקודות</a:t>
            </a:r>
          </a:p>
          <a:p>
            <a:pPr lvl="1"/>
            <a:r>
              <a:rPr lang="he-IL" sz="3800" dirty="0" smtClean="0"/>
              <a:t>הוספת משפחת פקודות הרובוט</a:t>
            </a:r>
          </a:p>
          <a:p>
            <a:r>
              <a:rPr lang="he-IL" sz="4000" dirty="0" smtClean="0"/>
              <a:t> סדר וניקיון</a:t>
            </a: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13818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מערכות</a:t>
            </a:r>
          </a:p>
          <a:p>
            <a:r>
              <a:rPr lang="he-IL" sz="4000" dirty="0" smtClean="0"/>
              <a:t> קלט-מעבד-פלט</a:t>
            </a:r>
          </a:p>
          <a:p>
            <a:r>
              <a:rPr lang="he-IL" sz="4000" dirty="0" smtClean="0"/>
              <a:t> מערכת מיחשוב ומערכת רובוטיקה</a:t>
            </a:r>
          </a:p>
          <a:p>
            <a:r>
              <a:rPr lang="he-IL" sz="4000" dirty="0" smtClean="0"/>
              <a:t> אמצעי קלט ופלט ברובוט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לתת הוראות לרובוט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Autofit/>
          </a:bodyPr>
          <a:lstStyle/>
          <a:p>
            <a:r>
              <a:rPr lang="he-IL" sz="3600" dirty="0" smtClean="0"/>
              <a:t> תרגיל - המורה הוא רובוט!</a:t>
            </a:r>
          </a:p>
          <a:p>
            <a:pPr lvl="1"/>
            <a:r>
              <a:rPr lang="he-IL" sz="3200" dirty="0" smtClean="0"/>
              <a:t>יש לתת לרובוט משימה לביצוע.</a:t>
            </a:r>
          </a:p>
          <a:p>
            <a:pPr lvl="1"/>
            <a:r>
              <a:rPr lang="he-IL" sz="3200" dirty="0" smtClean="0"/>
              <a:t>דוגמא: כתוב שם של תלמיד על הלוח </a:t>
            </a:r>
          </a:p>
          <a:p>
            <a:pPr lvl="1"/>
            <a:r>
              <a:rPr lang="he-IL" sz="3200" dirty="0" smtClean="0"/>
              <a:t>דוגמא: כתוב שמות של 3 תלמידים על הלוח</a:t>
            </a:r>
          </a:p>
          <a:p>
            <a:pPr lvl="1"/>
            <a:r>
              <a:rPr lang="he-IL" sz="3200" dirty="0" smtClean="0"/>
              <a:t>דוגמא: שחק איתי "זוג או פרט"</a:t>
            </a:r>
            <a:endParaRPr lang="he-IL" sz="3600" dirty="0" smtClean="0"/>
          </a:p>
          <a:p>
            <a:r>
              <a:rPr lang="he-IL" sz="3600" dirty="0" smtClean="0"/>
              <a:t>התלמיד הוא רובוט! </a:t>
            </a:r>
          </a:p>
          <a:p>
            <a:pPr lvl="1"/>
            <a:r>
              <a:rPr lang="he-IL" sz="3200" dirty="0" smtClean="0"/>
              <a:t>מי מתנדב להיות המתכנת שלו?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סיכום תרגיל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Autofit/>
          </a:bodyPr>
          <a:lstStyle/>
          <a:p>
            <a:pPr marL="609600" indent="-609600"/>
            <a:r>
              <a:rPr lang="he-IL" sz="2800" dirty="0" smtClean="0"/>
              <a:t>הרובוט לא יכול לנחש למה התכוונו או מה רצינו אלא רק מבצע את ההוראות שניתנו לו בצורה מדוייקת ללא פרשנות.</a:t>
            </a:r>
          </a:p>
          <a:p>
            <a:pPr marL="609600" indent="-609600"/>
            <a:r>
              <a:rPr lang="he-IL" sz="2800" dirty="0" smtClean="0"/>
              <a:t>בכדי שהרובוט יבצע את מה שמורים לו, הפקודות צריכות להיות כאלו שהוא "מבין" – כלומר, יודע לבצע</a:t>
            </a:r>
          </a:p>
          <a:p>
            <a:pPr marL="609600" indent="-609600"/>
            <a:r>
              <a:rPr lang="he-IL" sz="2800" dirty="0" smtClean="0"/>
              <a:t>אם רוצים שרובוט יבצע משימה מורכבת שאותה הוא לא יודע לבצע, צריך לפרק אותה לתתי משימות שאותן הוא כן יודע לבצע.</a:t>
            </a:r>
          </a:p>
          <a:p>
            <a:pPr marL="609600" indent="-609600"/>
            <a:r>
              <a:rPr lang="he-IL" sz="2800" dirty="0" smtClean="0"/>
              <a:t>רובוטים יכולים לבצע משימות מאוד מורכבות, ולפעמים הם יכולים לבצע תפקידים של בני אדם</a:t>
            </a:r>
          </a:p>
          <a:p>
            <a:pPr marL="609600" indent="-609600"/>
            <a:endParaRPr lang="he-IL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 3</a:t>
            </a:r>
            <a:r>
              <a:rPr lang="he-IL" sz="4400" b="1" dirty="0" smtClean="0"/>
              <a:t> - מושגים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3"/>
            <a:ext cx="9274002" cy="5062654"/>
          </a:xfrm>
        </p:spPr>
        <p:txBody>
          <a:bodyPr>
            <a:noAutofit/>
          </a:bodyPr>
          <a:lstStyle/>
          <a:p>
            <a:r>
              <a:rPr lang="he-IL" sz="4000" dirty="0" smtClean="0"/>
              <a:t>אלגוריתם -  דרך שיטתית לביצוע משימה מסוימת במספר סופי של צעדים.</a:t>
            </a:r>
          </a:p>
          <a:p>
            <a:r>
              <a:rPr lang="he-IL" sz="4000" dirty="0" smtClean="0"/>
              <a:t>שפת תכנות – שפה לכתיבת תכניות מחשב. </a:t>
            </a:r>
          </a:p>
          <a:p>
            <a:r>
              <a:rPr lang="he-IL" sz="4000" dirty="0" smtClean="0"/>
              <a:t>תכנית מחשב - רצף הוראות בשפת תכנות שנועדו לביצוע משימה (מימוש אלגוריתם).</a:t>
            </a:r>
          </a:p>
          <a:p>
            <a:r>
              <a:rPr lang="he-IL" sz="4000" dirty="0" smtClean="0"/>
              <a:t>תסריט - מילה נרדפת לתכנית מחשב  בשפת התכנות סקרטץ׳ (</a:t>
            </a:r>
            <a:r>
              <a:rPr lang="en-US" sz="4000" dirty="0" smtClean="0"/>
              <a:t>Scratch</a:t>
            </a:r>
            <a:r>
              <a:rPr lang="he-IL" sz="4000" dirty="0" smtClean="0"/>
              <a:t>).</a:t>
            </a:r>
            <a:endParaRPr lang="he-IL" sz="4000" dirty="0"/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 smtClean="0"/>
              <a:t>Scratch 3</a:t>
            </a:r>
            <a:r>
              <a:rPr lang="he-IL" sz="4400" b="1" dirty="0" smtClean="0"/>
              <a:t> – כניסה לסביבת הפיתוח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2"/>
            <a:ext cx="9274002" cy="5363737"/>
          </a:xfrm>
        </p:spPr>
        <p:txBody>
          <a:bodyPr>
            <a:noAutofit/>
          </a:bodyPr>
          <a:lstStyle/>
          <a:p>
            <a:r>
              <a:rPr lang="he-IL" sz="2000" dirty="0" smtClean="0"/>
              <a:t>לתלמידים עם הזדהות אחידה – הכניסה דרך </a:t>
            </a:r>
            <a:r>
              <a:rPr lang="he-IL" sz="2000" dirty="0" smtClean="0">
                <a:hlinkClick r:id="rId2"/>
              </a:rPr>
              <a:t>מגרש המשחקים של משרד החינוך</a:t>
            </a:r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r>
              <a:rPr lang="he-IL" sz="2000" dirty="0" smtClean="0"/>
              <a:t>לכל השאר – הכניסה דרך </a:t>
            </a:r>
            <a:r>
              <a:rPr lang="he-IL" sz="2000" dirty="0" smtClean="0">
                <a:hlinkClick r:id="rId3"/>
              </a:rPr>
              <a:t>האתר הייעודי של פישרטקניק</a:t>
            </a:r>
            <a:endParaRPr lang="he-IL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26983" y="1911927"/>
            <a:ext cx="3645711" cy="2505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54486" y="4892021"/>
            <a:ext cx="2910197" cy="196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 3</a:t>
            </a:r>
            <a:endParaRPr lang="he-IL" sz="44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0655" y="1383531"/>
            <a:ext cx="7671460" cy="547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 3</a:t>
            </a:r>
            <a:endParaRPr lang="he-IL" sz="4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5531" y="1389412"/>
            <a:ext cx="7646577" cy="545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458</Words>
  <Application>Microsoft Office PowerPoint</Application>
  <PresentationFormat>Custom</PresentationFormat>
  <Paragraphs>70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פיאה</vt:lpstr>
      <vt:lpstr>מתן הוראות לרובוט ברוכים הבאים לסקראץ' 3 </vt:lpstr>
      <vt:lpstr>תוכן עניינים</vt:lpstr>
      <vt:lpstr>חזרה ותזכורת</vt:lpstr>
      <vt:lpstr>לתת הוראות לרובוט</vt:lpstr>
      <vt:lpstr>סיכום תרגיל</vt:lpstr>
      <vt:lpstr>סביבת הפיתוח Scratch 3 - מושגים</vt:lpstr>
      <vt:lpstr>Scratch 3 – כניסה לסביבת הפיתוח</vt:lpstr>
      <vt:lpstr>סביבת הפיתוח Scratch 3</vt:lpstr>
      <vt:lpstr>סביבת הפיתוח Scratch 3</vt:lpstr>
      <vt:lpstr>סביבת הפיתוח Scratch 3</vt:lpstr>
      <vt:lpstr>סביבת הפיתוח Scratch 3 - פקודות</vt:lpstr>
      <vt:lpstr>סביבת הפיתוח Scratch 3 - פקודות</vt:lpstr>
      <vt:lpstr>הוספת הרחבה למשפחות הפקודות</vt:lpstr>
      <vt:lpstr>הוספת הרחבה למשפחות הפקודות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49</cp:revision>
  <dcterms:created xsi:type="dcterms:W3CDTF">2017-08-08T19:01:28Z</dcterms:created>
  <dcterms:modified xsi:type="dcterms:W3CDTF">2019-11-14T17:11:06Z</dcterms:modified>
</cp:coreProperties>
</file>