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8"/>
  </p:notesMasterIdLst>
  <p:sldIdLst>
    <p:sldId id="256" r:id="rId2"/>
    <p:sldId id="269" r:id="rId3"/>
    <p:sldId id="270" r:id="rId4"/>
    <p:sldId id="281" r:id="rId5"/>
    <p:sldId id="282" r:id="rId6"/>
    <p:sldId id="283" r:id="rId7"/>
    <p:sldId id="284" r:id="rId8"/>
    <p:sldId id="285" r:id="rId9"/>
    <p:sldId id="286" r:id="rId10"/>
    <p:sldId id="288" r:id="rId11"/>
    <p:sldId id="291" r:id="rId12"/>
    <p:sldId id="287" r:id="rId13"/>
    <p:sldId id="293" r:id="rId14"/>
    <p:sldId id="294" r:id="rId15"/>
    <p:sldId id="268"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5" d="100"/>
          <a:sy n="55" d="100"/>
        </p:scale>
        <p:origin x="-1051"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A7985-D558-4B92-8DCF-845D884FBDE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708150AC-4B92-4E26-8362-A75755F2AED6}">
      <dgm:prSet phldrT="[טקסט]"/>
      <dgm:spPr/>
      <dgm:t>
        <a:bodyPr/>
        <a:lstStyle/>
        <a:p>
          <a:pPr rtl="1"/>
          <a:r>
            <a:rPr lang="he-IL" dirty="0" smtClean="0"/>
            <a:t>חישה</a:t>
          </a:r>
          <a:endParaRPr lang="he-IL" dirty="0"/>
        </a:p>
      </dgm:t>
    </dgm:pt>
    <dgm:pt modelId="{2BDAF2D3-5C5B-430A-BFAE-5EE30EEE7CF4}" type="parTrans" cxnId="{AA8A956A-C9FB-4E4A-AE15-4AD46222C2CE}">
      <dgm:prSet/>
      <dgm:spPr/>
      <dgm:t>
        <a:bodyPr/>
        <a:lstStyle/>
        <a:p>
          <a:pPr rtl="1"/>
          <a:endParaRPr lang="he-IL"/>
        </a:p>
      </dgm:t>
    </dgm:pt>
    <dgm:pt modelId="{EBA95626-9BF9-436D-896F-DDF1D1429D5A}" type="sibTrans" cxnId="{AA8A956A-C9FB-4E4A-AE15-4AD46222C2CE}">
      <dgm:prSet/>
      <dgm:spPr/>
      <dgm:t>
        <a:bodyPr/>
        <a:lstStyle/>
        <a:p>
          <a:pPr rtl="1"/>
          <a:endParaRPr lang="he-IL"/>
        </a:p>
      </dgm:t>
    </dgm:pt>
    <dgm:pt modelId="{C7C802A6-ECB5-4619-8B89-AC82B7804E1E}">
      <dgm:prSet phldrT="[טקסט]"/>
      <dgm:spPr/>
      <dgm:t>
        <a:bodyPr/>
        <a:lstStyle/>
        <a:p>
          <a:pPr rtl="1"/>
          <a:r>
            <a:rPr lang="he-IL" dirty="0" smtClean="0"/>
            <a:t>אינפורמציה על הסביבה</a:t>
          </a:r>
          <a:endParaRPr lang="he-IL" dirty="0"/>
        </a:p>
      </dgm:t>
    </dgm:pt>
    <dgm:pt modelId="{BC8221B1-84F6-4110-A026-D112EE97FCFD}" type="parTrans" cxnId="{850C349E-AFAC-40CC-86A3-4AD2022BEF21}">
      <dgm:prSet/>
      <dgm:spPr/>
      <dgm:t>
        <a:bodyPr/>
        <a:lstStyle/>
        <a:p>
          <a:pPr rtl="1"/>
          <a:endParaRPr lang="he-IL"/>
        </a:p>
      </dgm:t>
    </dgm:pt>
    <dgm:pt modelId="{CFEF91A2-E619-48ED-A7EE-45C8CE4180CC}" type="sibTrans" cxnId="{850C349E-AFAC-40CC-86A3-4AD2022BEF21}">
      <dgm:prSet/>
      <dgm:spPr/>
      <dgm:t>
        <a:bodyPr/>
        <a:lstStyle/>
        <a:p>
          <a:pPr rtl="1"/>
          <a:endParaRPr lang="he-IL"/>
        </a:p>
      </dgm:t>
    </dgm:pt>
    <dgm:pt modelId="{F81C3147-906A-4D3F-B95B-72B1F1303997}">
      <dgm:prSet phldrT="[טקסט]"/>
      <dgm:spPr/>
      <dgm:t>
        <a:bodyPr/>
        <a:lstStyle/>
        <a:p>
          <a:pPr rtl="1"/>
          <a:r>
            <a:rPr lang="he-IL" dirty="0" smtClean="0"/>
            <a:t>תכנון</a:t>
          </a:r>
          <a:endParaRPr lang="he-IL" dirty="0"/>
        </a:p>
      </dgm:t>
    </dgm:pt>
    <dgm:pt modelId="{EF6B8491-D36C-4C94-BE9B-003D413FF517}" type="parTrans" cxnId="{BFE6A0D0-A2A5-413C-8F08-A5D4E9558276}">
      <dgm:prSet/>
      <dgm:spPr/>
      <dgm:t>
        <a:bodyPr/>
        <a:lstStyle/>
        <a:p>
          <a:pPr rtl="1"/>
          <a:endParaRPr lang="he-IL"/>
        </a:p>
      </dgm:t>
    </dgm:pt>
    <dgm:pt modelId="{8A27BF9A-CBEC-462C-8CC1-BBF9918E498B}" type="sibTrans" cxnId="{BFE6A0D0-A2A5-413C-8F08-A5D4E9558276}">
      <dgm:prSet/>
      <dgm:spPr/>
      <dgm:t>
        <a:bodyPr/>
        <a:lstStyle/>
        <a:p>
          <a:pPr rtl="1"/>
          <a:endParaRPr lang="he-IL"/>
        </a:p>
      </dgm:t>
    </dgm:pt>
    <dgm:pt modelId="{C2665EBE-9028-41A3-9C38-F02D0552083F}">
      <dgm:prSet phldrT="[טקסט]"/>
      <dgm:spPr/>
      <dgm:t>
        <a:bodyPr/>
        <a:lstStyle/>
        <a:p>
          <a:pPr rtl="1"/>
          <a:r>
            <a:rPr lang="he-IL" dirty="0" smtClean="0"/>
            <a:t>פעולה</a:t>
          </a:r>
          <a:endParaRPr lang="he-IL" dirty="0"/>
        </a:p>
      </dgm:t>
    </dgm:pt>
    <dgm:pt modelId="{8798296E-D277-4C45-985A-AB4F919C16C1}" type="parTrans" cxnId="{26018CAE-8D8A-4287-B729-FDA5554A3B14}">
      <dgm:prSet/>
      <dgm:spPr/>
      <dgm:t>
        <a:bodyPr/>
        <a:lstStyle/>
        <a:p>
          <a:pPr rtl="1"/>
          <a:endParaRPr lang="he-IL"/>
        </a:p>
      </dgm:t>
    </dgm:pt>
    <dgm:pt modelId="{EF88D870-4B51-4191-A58A-CB0BA1D7C0E9}" type="sibTrans" cxnId="{26018CAE-8D8A-4287-B729-FDA5554A3B14}">
      <dgm:prSet/>
      <dgm:spPr/>
      <dgm:t>
        <a:bodyPr/>
        <a:lstStyle/>
        <a:p>
          <a:pPr rtl="1"/>
          <a:endParaRPr lang="he-IL"/>
        </a:p>
      </dgm:t>
    </dgm:pt>
    <dgm:pt modelId="{7189279A-AF79-4F2C-9EE5-64D38B3D52F7}">
      <dgm:prSet phldrT="[טקסט]"/>
      <dgm:spPr/>
      <dgm:t>
        <a:bodyPr/>
        <a:lstStyle/>
        <a:p>
          <a:pPr rtl="1"/>
          <a:r>
            <a:rPr lang="he-IL" dirty="0" smtClean="0"/>
            <a:t>ביצוע פעולה על הסביבה</a:t>
          </a:r>
          <a:endParaRPr lang="he-IL" dirty="0"/>
        </a:p>
      </dgm:t>
    </dgm:pt>
    <dgm:pt modelId="{BB0F1DFB-5C83-440D-A00D-7D17EB681352}" type="parTrans" cxnId="{2FDAD0E0-9AB3-4B07-8A9D-35006168CBAA}">
      <dgm:prSet/>
      <dgm:spPr/>
      <dgm:t>
        <a:bodyPr/>
        <a:lstStyle/>
        <a:p>
          <a:pPr rtl="1"/>
          <a:endParaRPr lang="he-IL"/>
        </a:p>
      </dgm:t>
    </dgm:pt>
    <dgm:pt modelId="{C5279621-A9BE-43F0-B7B0-67DD28D8BF78}" type="sibTrans" cxnId="{2FDAD0E0-9AB3-4B07-8A9D-35006168CBAA}">
      <dgm:prSet/>
      <dgm:spPr/>
      <dgm:t>
        <a:bodyPr/>
        <a:lstStyle/>
        <a:p>
          <a:pPr rtl="1"/>
          <a:endParaRPr lang="he-IL"/>
        </a:p>
      </dgm:t>
    </dgm:pt>
    <dgm:pt modelId="{CCEC235F-0BC1-4FA9-A609-46EFF8B04D99}" type="pres">
      <dgm:prSet presAssocID="{75FA7985-D558-4B92-8DCF-845D884FBDEA}" presName="linearFlow" presStyleCnt="0">
        <dgm:presLayoutVars>
          <dgm:dir/>
          <dgm:animLvl val="lvl"/>
          <dgm:resizeHandles val="exact"/>
        </dgm:presLayoutVars>
      </dgm:prSet>
      <dgm:spPr/>
      <dgm:t>
        <a:bodyPr/>
        <a:lstStyle/>
        <a:p>
          <a:pPr rtl="1"/>
          <a:endParaRPr lang="he-IL"/>
        </a:p>
      </dgm:t>
    </dgm:pt>
    <dgm:pt modelId="{BE03D603-6372-437A-82CE-28D20420E6C7}" type="pres">
      <dgm:prSet presAssocID="{708150AC-4B92-4E26-8362-A75755F2AED6}" presName="composite" presStyleCnt="0"/>
      <dgm:spPr/>
    </dgm:pt>
    <dgm:pt modelId="{5C702A3B-8586-4736-BB89-DA034F3EB16F}" type="pres">
      <dgm:prSet presAssocID="{708150AC-4B92-4E26-8362-A75755F2AED6}" presName="parTx" presStyleLbl="node1" presStyleIdx="0" presStyleCnt="3">
        <dgm:presLayoutVars>
          <dgm:chMax val="0"/>
          <dgm:chPref val="0"/>
          <dgm:bulletEnabled val="1"/>
        </dgm:presLayoutVars>
      </dgm:prSet>
      <dgm:spPr/>
      <dgm:t>
        <a:bodyPr/>
        <a:lstStyle/>
        <a:p>
          <a:pPr rtl="1"/>
          <a:endParaRPr lang="he-IL"/>
        </a:p>
      </dgm:t>
    </dgm:pt>
    <dgm:pt modelId="{300AE5F5-0755-4406-AFA4-27549C789807}" type="pres">
      <dgm:prSet presAssocID="{708150AC-4B92-4E26-8362-A75755F2AED6}" presName="parSh" presStyleLbl="node1" presStyleIdx="0" presStyleCnt="3"/>
      <dgm:spPr/>
      <dgm:t>
        <a:bodyPr/>
        <a:lstStyle/>
        <a:p>
          <a:pPr rtl="1"/>
          <a:endParaRPr lang="he-IL"/>
        </a:p>
      </dgm:t>
    </dgm:pt>
    <dgm:pt modelId="{7ACD1E12-1065-446E-8EAA-033577DBA48F}" type="pres">
      <dgm:prSet presAssocID="{708150AC-4B92-4E26-8362-A75755F2AED6}" presName="desTx" presStyleLbl="fgAcc1" presStyleIdx="0" presStyleCnt="3">
        <dgm:presLayoutVars>
          <dgm:bulletEnabled val="1"/>
        </dgm:presLayoutVars>
      </dgm:prSet>
      <dgm:spPr/>
      <dgm:t>
        <a:bodyPr/>
        <a:lstStyle/>
        <a:p>
          <a:pPr rtl="1"/>
          <a:endParaRPr lang="he-IL"/>
        </a:p>
      </dgm:t>
    </dgm:pt>
    <dgm:pt modelId="{0CCF3F83-7DDF-4447-B198-48A071DEF64D}" type="pres">
      <dgm:prSet presAssocID="{EBA95626-9BF9-436D-896F-DDF1D1429D5A}" presName="sibTrans" presStyleLbl="sibTrans2D1" presStyleIdx="0" presStyleCnt="2"/>
      <dgm:spPr/>
      <dgm:t>
        <a:bodyPr/>
        <a:lstStyle/>
        <a:p>
          <a:pPr rtl="1"/>
          <a:endParaRPr lang="he-IL"/>
        </a:p>
      </dgm:t>
    </dgm:pt>
    <dgm:pt modelId="{6DEA8A96-3FE7-4375-B814-33AB28AAC484}" type="pres">
      <dgm:prSet presAssocID="{EBA95626-9BF9-436D-896F-DDF1D1429D5A}" presName="connTx" presStyleLbl="sibTrans2D1" presStyleIdx="0" presStyleCnt="2"/>
      <dgm:spPr/>
      <dgm:t>
        <a:bodyPr/>
        <a:lstStyle/>
        <a:p>
          <a:pPr rtl="1"/>
          <a:endParaRPr lang="he-IL"/>
        </a:p>
      </dgm:t>
    </dgm:pt>
    <dgm:pt modelId="{9BE04006-49CE-42D9-903C-07C4472B5C07}" type="pres">
      <dgm:prSet presAssocID="{F81C3147-906A-4D3F-B95B-72B1F1303997}" presName="composite" presStyleCnt="0"/>
      <dgm:spPr/>
    </dgm:pt>
    <dgm:pt modelId="{327A23E0-ACD8-49A1-8786-3EEBB8BCEF6E}" type="pres">
      <dgm:prSet presAssocID="{F81C3147-906A-4D3F-B95B-72B1F1303997}" presName="parTx" presStyleLbl="node1" presStyleIdx="0" presStyleCnt="3">
        <dgm:presLayoutVars>
          <dgm:chMax val="0"/>
          <dgm:chPref val="0"/>
          <dgm:bulletEnabled val="1"/>
        </dgm:presLayoutVars>
      </dgm:prSet>
      <dgm:spPr/>
      <dgm:t>
        <a:bodyPr/>
        <a:lstStyle/>
        <a:p>
          <a:pPr rtl="1"/>
          <a:endParaRPr lang="he-IL"/>
        </a:p>
      </dgm:t>
    </dgm:pt>
    <dgm:pt modelId="{C107C50D-EBB8-47D4-90D7-5DB0CE66F1C8}" type="pres">
      <dgm:prSet presAssocID="{F81C3147-906A-4D3F-B95B-72B1F1303997}" presName="parSh" presStyleLbl="node1" presStyleIdx="1" presStyleCnt="3"/>
      <dgm:spPr/>
      <dgm:t>
        <a:bodyPr/>
        <a:lstStyle/>
        <a:p>
          <a:pPr rtl="1"/>
          <a:endParaRPr lang="he-IL"/>
        </a:p>
      </dgm:t>
    </dgm:pt>
    <dgm:pt modelId="{FDA53EE3-71E1-4DAF-A793-705261D96139}" type="pres">
      <dgm:prSet presAssocID="{F81C3147-906A-4D3F-B95B-72B1F1303997}" presName="desTx" presStyleLbl="fgAcc1" presStyleIdx="1" presStyleCnt="3">
        <dgm:presLayoutVars>
          <dgm:bulletEnabled val="1"/>
        </dgm:presLayoutVars>
      </dgm:prSet>
      <dgm:spPr/>
      <dgm:t>
        <a:bodyPr/>
        <a:lstStyle/>
        <a:p>
          <a:pPr rtl="1"/>
          <a:endParaRPr lang="he-IL"/>
        </a:p>
      </dgm:t>
    </dgm:pt>
    <dgm:pt modelId="{8D70D118-5F50-4F34-9D91-3455A974B96D}" type="pres">
      <dgm:prSet presAssocID="{8A27BF9A-CBEC-462C-8CC1-BBF9918E498B}" presName="sibTrans" presStyleLbl="sibTrans2D1" presStyleIdx="1" presStyleCnt="2"/>
      <dgm:spPr/>
      <dgm:t>
        <a:bodyPr/>
        <a:lstStyle/>
        <a:p>
          <a:pPr rtl="1"/>
          <a:endParaRPr lang="he-IL"/>
        </a:p>
      </dgm:t>
    </dgm:pt>
    <dgm:pt modelId="{EF69D69B-889C-4BA2-921F-A5D2A7596C2F}" type="pres">
      <dgm:prSet presAssocID="{8A27BF9A-CBEC-462C-8CC1-BBF9918E498B}" presName="connTx" presStyleLbl="sibTrans2D1" presStyleIdx="1" presStyleCnt="2"/>
      <dgm:spPr/>
      <dgm:t>
        <a:bodyPr/>
        <a:lstStyle/>
        <a:p>
          <a:pPr rtl="1"/>
          <a:endParaRPr lang="he-IL"/>
        </a:p>
      </dgm:t>
    </dgm:pt>
    <dgm:pt modelId="{CAF7D576-00CB-4BDA-BD42-2687639E7553}" type="pres">
      <dgm:prSet presAssocID="{C2665EBE-9028-41A3-9C38-F02D0552083F}" presName="composite" presStyleCnt="0"/>
      <dgm:spPr/>
    </dgm:pt>
    <dgm:pt modelId="{C6DD5CFE-58B7-4851-B1FF-45AB645024FD}" type="pres">
      <dgm:prSet presAssocID="{C2665EBE-9028-41A3-9C38-F02D0552083F}" presName="parTx" presStyleLbl="node1" presStyleIdx="1" presStyleCnt="3">
        <dgm:presLayoutVars>
          <dgm:chMax val="0"/>
          <dgm:chPref val="0"/>
          <dgm:bulletEnabled val="1"/>
        </dgm:presLayoutVars>
      </dgm:prSet>
      <dgm:spPr/>
      <dgm:t>
        <a:bodyPr/>
        <a:lstStyle/>
        <a:p>
          <a:pPr rtl="1"/>
          <a:endParaRPr lang="he-IL"/>
        </a:p>
      </dgm:t>
    </dgm:pt>
    <dgm:pt modelId="{E1DD3BD0-FEE8-4ECF-B2C3-DD7A3A238BA3}" type="pres">
      <dgm:prSet presAssocID="{C2665EBE-9028-41A3-9C38-F02D0552083F}" presName="parSh" presStyleLbl="node1" presStyleIdx="2" presStyleCnt="3"/>
      <dgm:spPr/>
      <dgm:t>
        <a:bodyPr/>
        <a:lstStyle/>
        <a:p>
          <a:pPr rtl="1"/>
          <a:endParaRPr lang="he-IL"/>
        </a:p>
      </dgm:t>
    </dgm:pt>
    <dgm:pt modelId="{60411B89-6F7A-49B4-9E73-62EDB71D3F07}" type="pres">
      <dgm:prSet presAssocID="{C2665EBE-9028-41A3-9C38-F02D0552083F}" presName="desTx" presStyleLbl="fgAcc1" presStyleIdx="2" presStyleCnt="3">
        <dgm:presLayoutVars>
          <dgm:bulletEnabled val="1"/>
        </dgm:presLayoutVars>
      </dgm:prSet>
      <dgm:spPr/>
      <dgm:t>
        <a:bodyPr/>
        <a:lstStyle/>
        <a:p>
          <a:pPr rtl="1"/>
          <a:endParaRPr lang="he-IL"/>
        </a:p>
      </dgm:t>
    </dgm:pt>
  </dgm:ptLst>
  <dgm:cxnLst>
    <dgm:cxn modelId="{4DA62101-65AA-45F8-BF21-CCAEC26661AC}" type="presOf" srcId="{F81C3147-906A-4D3F-B95B-72B1F1303997}" destId="{C107C50D-EBB8-47D4-90D7-5DB0CE66F1C8}" srcOrd="1" destOrd="0" presId="urn:microsoft.com/office/officeart/2005/8/layout/process3"/>
    <dgm:cxn modelId="{0E40B7C5-0DEE-4C92-A5E8-40B10FBBC39D}" type="presOf" srcId="{C2665EBE-9028-41A3-9C38-F02D0552083F}" destId="{C6DD5CFE-58B7-4851-B1FF-45AB645024FD}" srcOrd="0" destOrd="0" presId="urn:microsoft.com/office/officeart/2005/8/layout/process3"/>
    <dgm:cxn modelId="{C92888F4-7B18-485F-B7E3-1DA2C7CD91CE}" type="presOf" srcId="{F81C3147-906A-4D3F-B95B-72B1F1303997}" destId="{327A23E0-ACD8-49A1-8786-3EEBB8BCEF6E}" srcOrd="0" destOrd="0" presId="urn:microsoft.com/office/officeart/2005/8/layout/process3"/>
    <dgm:cxn modelId="{9BC0572F-E13C-4441-9A8E-0C6F3A66DB35}" type="presOf" srcId="{EBA95626-9BF9-436D-896F-DDF1D1429D5A}" destId="{0CCF3F83-7DDF-4447-B198-48A071DEF64D}" srcOrd="0" destOrd="0" presId="urn:microsoft.com/office/officeart/2005/8/layout/process3"/>
    <dgm:cxn modelId="{6AAA847B-7834-4AA5-A53A-4C8325DAEDF7}" type="presOf" srcId="{8A27BF9A-CBEC-462C-8CC1-BBF9918E498B}" destId="{EF69D69B-889C-4BA2-921F-A5D2A7596C2F}" srcOrd="1" destOrd="0" presId="urn:microsoft.com/office/officeart/2005/8/layout/process3"/>
    <dgm:cxn modelId="{2FDAD0E0-9AB3-4B07-8A9D-35006168CBAA}" srcId="{C2665EBE-9028-41A3-9C38-F02D0552083F}" destId="{7189279A-AF79-4F2C-9EE5-64D38B3D52F7}" srcOrd="0" destOrd="0" parTransId="{BB0F1DFB-5C83-440D-A00D-7D17EB681352}" sibTransId="{C5279621-A9BE-43F0-B7B0-67DD28D8BF78}"/>
    <dgm:cxn modelId="{980E92D8-C75E-4111-915E-7E86F72CD51F}" type="presOf" srcId="{708150AC-4B92-4E26-8362-A75755F2AED6}" destId="{5C702A3B-8586-4736-BB89-DA034F3EB16F}" srcOrd="0" destOrd="0" presId="urn:microsoft.com/office/officeart/2005/8/layout/process3"/>
    <dgm:cxn modelId="{24E24B9D-E802-4EA0-BBA8-CB2372C680A6}" type="presOf" srcId="{708150AC-4B92-4E26-8362-A75755F2AED6}" destId="{300AE5F5-0755-4406-AFA4-27549C789807}" srcOrd="1" destOrd="0" presId="urn:microsoft.com/office/officeart/2005/8/layout/process3"/>
    <dgm:cxn modelId="{9001F03A-B354-4E97-8CD0-456DCE060062}" type="presOf" srcId="{C2665EBE-9028-41A3-9C38-F02D0552083F}" destId="{E1DD3BD0-FEE8-4ECF-B2C3-DD7A3A238BA3}" srcOrd="1" destOrd="0" presId="urn:microsoft.com/office/officeart/2005/8/layout/process3"/>
    <dgm:cxn modelId="{BFE6A0D0-A2A5-413C-8F08-A5D4E9558276}" srcId="{75FA7985-D558-4B92-8DCF-845D884FBDEA}" destId="{F81C3147-906A-4D3F-B95B-72B1F1303997}" srcOrd="1" destOrd="0" parTransId="{EF6B8491-D36C-4C94-BE9B-003D413FF517}" sibTransId="{8A27BF9A-CBEC-462C-8CC1-BBF9918E498B}"/>
    <dgm:cxn modelId="{9FC68E7C-0A60-4933-B5C1-BC36D38AE789}" type="presOf" srcId="{C7C802A6-ECB5-4619-8B89-AC82B7804E1E}" destId="{7ACD1E12-1065-446E-8EAA-033577DBA48F}" srcOrd="0" destOrd="0" presId="urn:microsoft.com/office/officeart/2005/8/layout/process3"/>
    <dgm:cxn modelId="{26018CAE-8D8A-4287-B729-FDA5554A3B14}" srcId="{75FA7985-D558-4B92-8DCF-845D884FBDEA}" destId="{C2665EBE-9028-41A3-9C38-F02D0552083F}" srcOrd="2" destOrd="0" parTransId="{8798296E-D277-4C45-985A-AB4F919C16C1}" sibTransId="{EF88D870-4B51-4191-A58A-CB0BA1D7C0E9}"/>
    <dgm:cxn modelId="{850C349E-AFAC-40CC-86A3-4AD2022BEF21}" srcId="{708150AC-4B92-4E26-8362-A75755F2AED6}" destId="{C7C802A6-ECB5-4619-8B89-AC82B7804E1E}" srcOrd="0" destOrd="0" parTransId="{BC8221B1-84F6-4110-A026-D112EE97FCFD}" sibTransId="{CFEF91A2-E619-48ED-A7EE-45C8CE4180CC}"/>
    <dgm:cxn modelId="{BED1DF8D-7D1F-4835-B50A-B6F25AE6A13A}" type="presOf" srcId="{8A27BF9A-CBEC-462C-8CC1-BBF9918E498B}" destId="{8D70D118-5F50-4F34-9D91-3455A974B96D}" srcOrd="0" destOrd="0" presId="urn:microsoft.com/office/officeart/2005/8/layout/process3"/>
    <dgm:cxn modelId="{3CA1F8AD-AAEE-47F4-8419-FBD48E4B7D3F}" type="presOf" srcId="{75FA7985-D558-4B92-8DCF-845D884FBDEA}" destId="{CCEC235F-0BC1-4FA9-A609-46EFF8B04D99}" srcOrd="0" destOrd="0" presId="urn:microsoft.com/office/officeart/2005/8/layout/process3"/>
    <dgm:cxn modelId="{AA8A956A-C9FB-4E4A-AE15-4AD46222C2CE}" srcId="{75FA7985-D558-4B92-8DCF-845D884FBDEA}" destId="{708150AC-4B92-4E26-8362-A75755F2AED6}" srcOrd="0" destOrd="0" parTransId="{2BDAF2D3-5C5B-430A-BFAE-5EE30EEE7CF4}" sibTransId="{EBA95626-9BF9-436D-896F-DDF1D1429D5A}"/>
    <dgm:cxn modelId="{F928D7EC-1CC8-4981-B56F-8A7C2FBFC7AC}" type="presOf" srcId="{7189279A-AF79-4F2C-9EE5-64D38B3D52F7}" destId="{60411B89-6F7A-49B4-9E73-62EDB71D3F07}" srcOrd="0" destOrd="0" presId="urn:microsoft.com/office/officeart/2005/8/layout/process3"/>
    <dgm:cxn modelId="{9B074A0E-2652-4E79-B157-29FBCCB3947A}" type="presOf" srcId="{EBA95626-9BF9-436D-896F-DDF1D1429D5A}" destId="{6DEA8A96-3FE7-4375-B814-33AB28AAC484}" srcOrd="1" destOrd="0" presId="urn:microsoft.com/office/officeart/2005/8/layout/process3"/>
    <dgm:cxn modelId="{2CEEFBDE-8F3F-4DBD-B9E8-A2CA200D5A7D}" type="presParOf" srcId="{CCEC235F-0BC1-4FA9-A609-46EFF8B04D99}" destId="{BE03D603-6372-437A-82CE-28D20420E6C7}" srcOrd="0" destOrd="0" presId="urn:microsoft.com/office/officeart/2005/8/layout/process3"/>
    <dgm:cxn modelId="{58487EE2-B88C-4E70-955E-D866404FBC73}" type="presParOf" srcId="{BE03D603-6372-437A-82CE-28D20420E6C7}" destId="{5C702A3B-8586-4736-BB89-DA034F3EB16F}" srcOrd="0" destOrd="0" presId="urn:microsoft.com/office/officeart/2005/8/layout/process3"/>
    <dgm:cxn modelId="{151FEC33-3E25-417B-9BA1-B7A84956CE06}" type="presParOf" srcId="{BE03D603-6372-437A-82CE-28D20420E6C7}" destId="{300AE5F5-0755-4406-AFA4-27549C789807}" srcOrd="1" destOrd="0" presId="urn:microsoft.com/office/officeart/2005/8/layout/process3"/>
    <dgm:cxn modelId="{FFF4601B-8848-4F1F-88B6-92E02F341E3B}" type="presParOf" srcId="{BE03D603-6372-437A-82CE-28D20420E6C7}" destId="{7ACD1E12-1065-446E-8EAA-033577DBA48F}" srcOrd="2" destOrd="0" presId="urn:microsoft.com/office/officeart/2005/8/layout/process3"/>
    <dgm:cxn modelId="{262D3B6C-1F42-4CA0-AB25-28E6B484F8FF}" type="presParOf" srcId="{CCEC235F-0BC1-4FA9-A609-46EFF8B04D99}" destId="{0CCF3F83-7DDF-4447-B198-48A071DEF64D}" srcOrd="1" destOrd="0" presId="urn:microsoft.com/office/officeart/2005/8/layout/process3"/>
    <dgm:cxn modelId="{C191B7F2-C3AF-487D-B6B8-CED6FD9EDD78}" type="presParOf" srcId="{0CCF3F83-7DDF-4447-B198-48A071DEF64D}" destId="{6DEA8A96-3FE7-4375-B814-33AB28AAC484}" srcOrd="0" destOrd="0" presId="urn:microsoft.com/office/officeart/2005/8/layout/process3"/>
    <dgm:cxn modelId="{DD21976D-9733-4BAE-9062-50BDDEE55F7D}" type="presParOf" srcId="{CCEC235F-0BC1-4FA9-A609-46EFF8B04D99}" destId="{9BE04006-49CE-42D9-903C-07C4472B5C07}" srcOrd="2" destOrd="0" presId="urn:microsoft.com/office/officeart/2005/8/layout/process3"/>
    <dgm:cxn modelId="{32357834-F799-4103-B486-E17CFC0CDD73}" type="presParOf" srcId="{9BE04006-49CE-42D9-903C-07C4472B5C07}" destId="{327A23E0-ACD8-49A1-8786-3EEBB8BCEF6E}" srcOrd="0" destOrd="0" presId="urn:microsoft.com/office/officeart/2005/8/layout/process3"/>
    <dgm:cxn modelId="{6D024B06-2C67-42FB-955A-81B337DB7855}" type="presParOf" srcId="{9BE04006-49CE-42D9-903C-07C4472B5C07}" destId="{C107C50D-EBB8-47D4-90D7-5DB0CE66F1C8}" srcOrd="1" destOrd="0" presId="urn:microsoft.com/office/officeart/2005/8/layout/process3"/>
    <dgm:cxn modelId="{B5665D30-AD63-4958-8810-DC9AD8950230}" type="presParOf" srcId="{9BE04006-49CE-42D9-903C-07C4472B5C07}" destId="{FDA53EE3-71E1-4DAF-A793-705261D96139}" srcOrd="2" destOrd="0" presId="urn:microsoft.com/office/officeart/2005/8/layout/process3"/>
    <dgm:cxn modelId="{50993F04-C0D4-49C9-854D-ACAC742C3823}" type="presParOf" srcId="{CCEC235F-0BC1-4FA9-A609-46EFF8B04D99}" destId="{8D70D118-5F50-4F34-9D91-3455A974B96D}" srcOrd="3" destOrd="0" presId="urn:microsoft.com/office/officeart/2005/8/layout/process3"/>
    <dgm:cxn modelId="{DD442E92-EDB0-4617-AB07-BF992CC96CBF}" type="presParOf" srcId="{8D70D118-5F50-4F34-9D91-3455A974B96D}" destId="{EF69D69B-889C-4BA2-921F-A5D2A7596C2F}" srcOrd="0" destOrd="0" presId="urn:microsoft.com/office/officeart/2005/8/layout/process3"/>
    <dgm:cxn modelId="{7ABF35B8-0040-48DA-B889-49CCB1CF3DFA}" type="presParOf" srcId="{CCEC235F-0BC1-4FA9-A609-46EFF8B04D99}" destId="{CAF7D576-00CB-4BDA-BD42-2687639E7553}" srcOrd="4" destOrd="0" presId="urn:microsoft.com/office/officeart/2005/8/layout/process3"/>
    <dgm:cxn modelId="{51B39310-AB3D-459B-8864-0A7ADAC4C1C6}" type="presParOf" srcId="{CAF7D576-00CB-4BDA-BD42-2687639E7553}" destId="{C6DD5CFE-58B7-4851-B1FF-45AB645024FD}" srcOrd="0" destOrd="0" presId="urn:microsoft.com/office/officeart/2005/8/layout/process3"/>
    <dgm:cxn modelId="{8B25B5F5-8203-4D5C-88CF-C6BB610D3CE5}" type="presParOf" srcId="{CAF7D576-00CB-4BDA-BD42-2687639E7553}" destId="{E1DD3BD0-FEE8-4ECF-B2C3-DD7A3A238BA3}" srcOrd="1" destOrd="0" presId="urn:microsoft.com/office/officeart/2005/8/layout/process3"/>
    <dgm:cxn modelId="{85EA308D-7B76-42B9-B843-05807EF2A022}" type="presParOf" srcId="{CAF7D576-00CB-4BDA-BD42-2687639E7553}" destId="{60411B89-6F7A-49B4-9E73-62EDB71D3F07}"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0AE5F5-0755-4406-AFA4-27549C789807}">
      <dsp:nvSpPr>
        <dsp:cNvPr id="0" name=""/>
        <dsp:cNvSpPr/>
      </dsp:nvSpPr>
      <dsp:spPr>
        <a:xfrm>
          <a:off x="4042"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חישה</a:t>
          </a:r>
          <a:endParaRPr lang="he-IL" sz="2100" kern="1200" dirty="0"/>
        </a:p>
      </dsp:txBody>
      <dsp:txXfrm>
        <a:off x="4042" y="1105899"/>
        <a:ext cx="1838086" cy="604800"/>
      </dsp:txXfrm>
    </dsp:sp>
    <dsp:sp modelId="{7ACD1E12-1065-446E-8EAA-033577DBA48F}">
      <dsp:nvSpPr>
        <dsp:cNvPr id="0" name=""/>
        <dsp:cNvSpPr/>
      </dsp:nvSpPr>
      <dsp:spPr>
        <a:xfrm>
          <a:off x="380518"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אינפורמציה על הסביבה</a:t>
          </a:r>
          <a:endParaRPr lang="he-IL" sz="2100" kern="1200" dirty="0"/>
        </a:p>
      </dsp:txBody>
      <dsp:txXfrm>
        <a:off x="380518" y="1710699"/>
        <a:ext cx="1838086" cy="1247400"/>
      </dsp:txXfrm>
    </dsp:sp>
    <dsp:sp modelId="{0CCF3F83-7DDF-4447-B198-48A071DEF64D}">
      <dsp:nvSpPr>
        <dsp:cNvPr id="0" name=""/>
        <dsp:cNvSpPr/>
      </dsp:nvSpPr>
      <dsp:spPr>
        <a:xfrm>
          <a:off x="2120776"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2120776" y="1179484"/>
        <a:ext cx="590732" cy="457630"/>
      </dsp:txXfrm>
    </dsp:sp>
    <dsp:sp modelId="{C107C50D-EBB8-47D4-90D7-5DB0CE66F1C8}">
      <dsp:nvSpPr>
        <dsp:cNvPr id="0" name=""/>
        <dsp:cNvSpPr/>
      </dsp:nvSpPr>
      <dsp:spPr>
        <a:xfrm>
          <a:off x="2956718"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תכנון</a:t>
          </a:r>
          <a:endParaRPr lang="he-IL" sz="2100" kern="1200" dirty="0"/>
        </a:p>
      </dsp:txBody>
      <dsp:txXfrm>
        <a:off x="2956718" y="1105899"/>
        <a:ext cx="1838086" cy="604800"/>
      </dsp:txXfrm>
    </dsp:sp>
    <dsp:sp modelId="{FDA53EE3-71E1-4DAF-A793-705261D96139}">
      <dsp:nvSpPr>
        <dsp:cNvPr id="0" name=""/>
        <dsp:cNvSpPr/>
      </dsp:nvSpPr>
      <dsp:spPr>
        <a:xfrm>
          <a:off x="3333194"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70D118-5F50-4F34-9D91-3455A974B96D}">
      <dsp:nvSpPr>
        <dsp:cNvPr id="0" name=""/>
        <dsp:cNvSpPr/>
      </dsp:nvSpPr>
      <dsp:spPr>
        <a:xfrm>
          <a:off x="5073452"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5073452" y="1179484"/>
        <a:ext cx="590732" cy="457630"/>
      </dsp:txXfrm>
    </dsp:sp>
    <dsp:sp modelId="{E1DD3BD0-FEE8-4ECF-B2C3-DD7A3A238BA3}">
      <dsp:nvSpPr>
        <dsp:cNvPr id="0" name=""/>
        <dsp:cNvSpPr/>
      </dsp:nvSpPr>
      <dsp:spPr>
        <a:xfrm>
          <a:off x="5909394"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פעולה</a:t>
          </a:r>
          <a:endParaRPr lang="he-IL" sz="2100" kern="1200" dirty="0"/>
        </a:p>
      </dsp:txBody>
      <dsp:txXfrm>
        <a:off x="5909394" y="1105899"/>
        <a:ext cx="1838086" cy="604800"/>
      </dsp:txXfrm>
    </dsp:sp>
    <dsp:sp modelId="{60411B89-6F7A-49B4-9E73-62EDB71D3F07}">
      <dsp:nvSpPr>
        <dsp:cNvPr id="0" name=""/>
        <dsp:cNvSpPr/>
      </dsp:nvSpPr>
      <dsp:spPr>
        <a:xfrm>
          <a:off x="6285870"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ביצוע פעולה על הסביבה</a:t>
          </a:r>
          <a:endParaRPr lang="he-IL" sz="2100" kern="1200" dirty="0"/>
        </a:p>
      </dsp:txBody>
      <dsp:txXfrm>
        <a:off x="6285870" y="1710699"/>
        <a:ext cx="1838086" cy="1247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י"ז/אדר ב/תשע"ט</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חיישן שבודק באופן קבוע מה זווית זרוע הרובוט מאפשר תכנות גמיש וקבלת החלטות בזמן אמת</a:t>
            </a:r>
            <a:r>
              <a:rPr lang="he-IL" baseline="0" dirty="0" smtClean="0"/>
              <a:t> בהתאם לזוית הזרוע הנוכחית. כך ניתן לקבוע מתי ייעצרו תנועות פתיחת וסגירת הזרוע בהתאם לנדרש ממנה.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r" defTabSz="914400" rtl="1" eaLnBrk="1" fontAlgn="auto" latinLnBrk="0" hangingPunct="1">
              <a:lnSpc>
                <a:spcPct val="100000"/>
              </a:lnSpc>
              <a:spcBef>
                <a:spcPts val="0"/>
              </a:spcBef>
              <a:spcAft>
                <a:spcPts val="0"/>
              </a:spcAft>
              <a:buClrTx/>
              <a:buSzTx/>
              <a:buFontTx/>
              <a:buNone/>
              <a:tabLst/>
              <a:defRPr/>
            </a:pPr>
            <a:r>
              <a:rPr lang="he-IL" sz="3600" dirty="0" smtClean="0">
                <a:latin typeface="Calibri" pitchFamily="34" charset="0"/>
              </a:rPr>
              <a:t>אם ייחצה מחסום האור החיישן ישנה את מצבו מ-1 ל-0,</a:t>
            </a:r>
            <a:r>
              <a:rPr lang="he-IL" sz="3600" baseline="0" dirty="0" smtClean="0">
                <a:latin typeface="Calibri" pitchFamily="34" charset="0"/>
              </a:rPr>
              <a:t> ובבדיקה רצופה בתכנית (לולאה) הבקר יוכל להגיב בזמן אמת ברגע שהשינוי קורה.</a:t>
            </a:r>
            <a:endParaRPr lang="he-IL" sz="36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14</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תוכניות הדוגמא לדגם נמצאות ב</a:t>
            </a:r>
          </a:p>
          <a:p>
            <a:r>
              <a:rPr lang="he-IL" dirty="0" smtClean="0"/>
              <a:t> </a:t>
            </a:r>
            <a:r>
              <a:rPr lang="en-US" dirty="0" smtClean="0"/>
              <a:t>"C:\Program Files (x86)\ROBOPro\Sample Programs\ROBOTICS TXT Discovery Set\Hand_dryer_1.rpp"</a:t>
            </a:r>
            <a:endParaRPr lang="he-IL" dirty="0" smtClean="0"/>
          </a:p>
          <a:p>
            <a:r>
              <a:rPr lang="en-US" dirty="0" smtClean="0"/>
              <a:t>"C:\Program Files (x86)\ROBOPro\Sample Programs\ROBOTICS TXT Discovery Set\Hand_dryer_2.rpp"</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15</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כדי</a:t>
            </a:r>
            <a:r>
              <a:rPr lang="he-IL" baseline="0" dirty="0" smtClean="0"/>
              <a:t> לצאת מהמבוך הרובוט צריך לחוש את סביבתו ולהבין היכן הוא נמצא ביחס אליה, כדי לקבל החלטה לאן להתקדם בכל רגע נתון.</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הרובוט אמור לחוש את סביבתו ולזהות מכשולים בדרכו. בתכנות הרובוט נתכנן עקיפת מכשולים בזמן</a:t>
            </a:r>
            <a:r>
              <a:rPr lang="he-IL" baseline="0" dirty="0" smtClean="0"/>
              <a:t> בדיקה רציפה של המרחק שלנו מהם.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ניתן לתכנן</a:t>
            </a:r>
            <a:r>
              <a:rPr lang="he-IL" baseline="0" dirty="0" smtClean="0"/>
              <a:t> </a:t>
            </a:r>
            <a:r>
              <a:rPr lang="he-IL" dirty="0" smtClean="0"/>
              <a:t>משימות ייחודיות לרובוטים המתבססים על חישת סביבתם,</a:t>
            </a:r>
            <a:r>
              <a:rPr lang="he-IL" baseline="0" dirty="0" smtClean="0"/>
              <a:t> וכך נוכל למשל לתכנת את הרובוט הקוצר לעבוד רק על תבואה שלא נקצרה בזכות זיהוי אוטומטי של קו הגבול בינה לבין תבואה שכבר נקצרה.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זיהוי אוטומטי של פתחי</a:t>
            </a:r>
            <a:r>
              <a:rPr lang="he-IL" baseline="0" dirty="0" smtClean="0"/>
              <a:t> ההעמסה יאפשר מיכון ואוטומציה של תהליך שינוע סחורה, כך שהרובוט יזהה אוטומטית את הפתחים ויוכל להעמיס ולפרוק סחורה ללא צורך במגע יד אדם.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10</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11</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כדי להגיב לתנאי סביבה משתנים (לדוגמא – התקרבות למכשול, הגעת גוף ליעדו, שינויי טמפרטורה, שינוי בצבעי הסביבה בה נמצא הרובוט) למערכת הבקרה חייבים להיות </a:t>
            </a:r>
            <a:r>
              <a:rPr lang="he-IL" sz="1200" dirty="0" smtClean="0">
                <a:solidFill>
                  <a:srgbClr val="FF0000"/>
                </a:solidFill>
                <a:latin typeface="Calibri" pitchFamily="34" charset="0"/>
              </a:rPr>
              <a:t>"חושים"</a:t>
            </a:r>
            <a:r>
              <a:rPr lang="he-IL" sz="1200" dirty="0" smtClean="0">
                <a:latin typeface="Calibri" pitchFamily="34" charset="0"/>
              </a:rPr>
              <a:t>.</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12</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חיישנים דיגיטליים מסוגלים לזהות שני מצבים שונים ולהחזיר 0 או 1 בהתאם</a:t>
            </a:r>
            <a:r>
              <a:rPr lang="he-IL" sz="1200" baseline="0" dirty="0" smtClean="0">
                <a:latin typeface="Calibri" pitchFamily="34" charset="0"/>
              </a:rPr>
              <a:t> למצב הנוכחי.</a:t>
            </a:r>
          </a:p>
          <a:p>
            <a:r>
              <a:rPr lang="he-IL" sz="1200" baseline="0" dirty="0" smtClean="0">
                <a:latin typeface="Calibri" pitchFamily="34" charset="0"/>
              </a:rPr>
              <a:t>חיישן מגע מזהה מצבים בהם הכפתור שלו לחוץ </a:t>
            </a:r>
            <a:r>
              <a:rPr lang="en-US" sz="1200" baseline="0" dirty="0" smtClean="0">
                <a:latin typeface="Calibri" pitchFamily="34" charset="0"/>
              </a:rPr>
              <a:t>/</a:t>
            </a:r>
            <a:r>
              <a:rPr lang="he-IL" sz="1200" baseline="0" dirty="0" smtClean="0">
                <a:latin typeface="Calibri" pitchFamily="34" charset="0"/>
              </a:rPr>
              <a:t> לא לחוץ.</a:t>
            </a:r>
          </a:p>
          <a:p>
            <a:r>
              <a:rPr lang="he-IL" sz="1200" baseline="0" dirty="0" smtClean="0">
                <a:latin typeface="Calibri" pitchFamily="34" charset="0"/>
              </a:rPr>
              <a:t>חיישן אור מזהה מצבים בהם הוא מואר </a:t>
            </a:r>
            <a:r>
              <a:rPr lang="en-US" sz="1200" baseline="0" dirty="0" smtClean="0">
                <a:latin typeface="Calibri" pitchFamily="34" charset="0"/>
              </a:rPr>
              <a:t>/</a:t>
            </a:r>
            <a:r>
              <a:rPr lang="he-IL" sz="1200" baseline="0" dirty="0" smtClean="0">
                <a:latin typeface="Calibri" pitchFamily="34" charset="0"/>
              </a:rPr>
              <a:t> לא מואר.</a:t>
            </a:r>
          </a:p>
          <a:p>
            <a:r>
              <a:rPr lang="he-IL" sz="1200" baseline="0" dirty="0" smtClean="0">
                <a:latin typeface="Calibri" pitchFamily="34" charset="0"/>
              </a:rPr>
              <a:t>חיישן מגנטיות מזהה מצבים בהם הוא יש שדה מגנטי קרוב </a:t>
            </a:r>
            <a:r>
              <a:rPr lang="en-US" sz="1200" baseline="0" dirty="0" smtClean="0">
                <a:latin typeface="Calibri" pitchFamily="34" charset="0"/>
              </a:rPr>
              <a:t>/</a:t>
            </a:r>
            <a:r>
              <a:rPr lang="he-IL" sz="1200" baseline="0" dirty="0" smtClean="0">
                <a:latin typeface="Calibri" pitchFamily="34" charset="0"/>
              </a:rPr>
              <a:t> אין שדה מגנטי קרוב.</a:t>
            </a:r>
          </a:p>
          <a:p>
            <a:r>
              <a:rPr lang="he-IL" sz="1200" baseline="0" dirty="0" smtClean="0">
                <a:latin typeface="Calibri" pitchFamily="34" charset="0"/>
              </a:rPr>
              <a:t>חיישן המסלול מזהה מצבים בהם הוא נמצא מול איזור בהיר (לבן) </a:t>
            </a:r>
            <a:r>
              <a:rPr lang="en-US" sz="1200" baseline="0" dirty="0" smtClean="0">
                <a:latin typeface="Calibri" pitchFamily="34" charset="0"/>
              </a:rPr>
              <a:t>/</a:t>
            </a:r>
            <a:r>
              <a:rPr lang="he-IL" sz="1200" baseline="0" dirty="0" smtClean="0">
                <a:latin typeface="Calibri" pitchFamily="34" charset="0"/>
              </a:rPr>
              <a:t> כהה (שחור) . חיישן המסלול הוא היחידי שמחזיר 2 נתונים דיגיטליים מ-2 ה"עיניים" שלו – ימין ושמאל. הסיבה לכך היא לאפשר מימוש אלגוריתם זיהוי מסלול בו יוכל הבקר לזהות איזו מהעיניים שינתה את מצבה מכהה לבהיר (ירדה מהמסלול השחור) וכך ידע לאיזה כיוון נדרש לתקן את תנועת הרובוט כדי שיישאר על המסלול.</a:t>
            </a:r>
          </a:p>
          <a:p>
            <a:endParaRPr lang="he-IL" sz="1200" baseline="0" dirty="0" smtClean="0">
              <a:latin typeface="Calibri" pitchFamily="34" charset="0"/>
            </a:endParaRPr>
          </a:p>
          <a:p>
            <a:r>
              <a:rPr lang="he-IL" sz="1200" baseline="0" dirty="0" smtClean="0">
                <a:latin typeface="Calibri" pitchFamily="34" charset="0"/>
              </a:rPr>
              <a:t>נקודה לדיון בכיתה: אלו אלגוריתמים למשל ניתן לממש עם החיישנים השונים?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13</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חיישנים</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פתוח</a:t>
            </a:r>
          </a:p>
          <a:p>
            <a:pPr lvl="1"/>
            <a:r>
              <a:rPr lang="he-IL" sz="3600" dirty="0" smtClean="0">
                <a:latin typeface="Calibri" pitchFamily="34" charset="0"/>
              </a:rPr>
              <a:t> המערכת מבוקרת ללא חיישנים</a:t>
            </a:r>
            <a:endParaRPr lang="en-US" sz="3600" dirty="0" smtClean="0">
              <a:latin typeface="Calibri" pitchFamily="34" charset="0"/>
            </a:endParaRPr>
          </a:p>
          <a:p>
            <a:pPr lvl="1"/>
            <a:r>
              <a:rPr lang="he-IL" sz="3600" dirty="0" smtClean="0">
                <a:latin typeface="Calibri" pitchFamily="34" charset="0"/>
              </a:rPr>
              <a:t>יש להגדיר מראש את צורת פעולת המערכת</a:t>
            </a:r>
          </a:p>
          <a:p>
            <a:pPr lvl="1"/>
            <a:r>
              <a:rPr lang="he-IL" sz="3600" dirty="0" smtClean="0">
                <a:latin typeface="Calibri" pitchFamily="34" charset="0"/>
              </a:rPr>
              <a:t> לא מתמודדת בצורה יעילה עם הפרעות</a:t>
            </a:r>
          </a:p>
          <a:p>
            <a:endParaRPr lang="he-IL" sz="4000" dirty="0" smtClean="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סגור</a:t>
            </a:r>
          </a:p>
          <a:p>
            <a:pPr lvl="1"/>
            <a:r>
              <a:rPr lang="he-IL" sz="3200" dirty="0" smtClean="0">
                <a:latin typeface="Calibri" pitchFamily="34" charset="0"/>
              </a:rPr>
              <a:t>במערכת הבקרה יש משוב המגיע מחיישנים במערכת</a:t>
            </a:r>
          </a:p>
          <a:p>
            <a:pPr lvl="1"/>
            <a:r>
              <a:rPr lang="he-IL" sz="3200" dirty="0" smtClean="0">
                <a:latin typeface="Calibri" pitchFamily="34" charset="0"/>
              </a:rPr>
              <a:t>החיישנים מעבירים מדידות לבקר והבקר מעביר הוראות הפעלה בהתאם למידע</a:t>
            </a:r>
          </a:p>
          <a:p>
            <a:endParaRPr lang="he-IL" sz="3600" dirty="0" smtClean="0">
              <a:latin typeface="Calibri" pitchFamily="34" charset="0"/>
            </a:endParaRPr>
          </a:p>
          <a:p>
            <a:endParaRPr lang="he-IL" sz="4000" dirty="0" smtClean="0">
              <a:latin typeface="Calibri" pitchFamily="34" charset="0"/>
            </a:endParaRPr>
          </a:p>
        </p:txBody>
      </p:sp>
      <p:grpSp>
        <p:nvGrpSpPr>
          <p:cNvPr id="6" name="קבוצה 22"/>
          <p:cNvGrpSpPr>
            <a:grpSpLocks/>
          </p:cNvGrpSpPr>
          <p:nvPr/>
        </p:nvGrpSpPr>
        <p:grpSpPr bwMode="auto">
          <a:xfrm>
            <a:off x="284642" y="4500209"/>
            <a:ext cx="8737600" cy="2305050"/>
            <a:chOff x="827584" y="1484784"/>
            <a:chExt cx="6552728" cy="2304901"/>
          </a:xfrm>
        </p:grpSpPr>
        <p:grpSp>
          <p:nvGrpSpPr>
            <p:cNvPr id="7" name="קבוצה 19"/>
            <p:cNvGrpSpPr>
              <a:grpSpLocks/>
            </p:cNvGrpSpPr>
            <p:nvPr/>
          </p:nvGrpSpPr>
          <p:grpSpPr bwMode="auto">
            <a:xfrm>
              <a:off x="827584" y="1484784"/>
              <a:ext cx="6552728" cy="2304901"/>
              <a:chOff x="827584" y="1484784"/>
              <a:chExt cx="6552728" cy="2304901"/>
            </a:xfrm>
          </p:grpSpPr>
          <p:sp>
            <p:nvSpPr>
              <p:cNvPr id="10" name="מלבן מעוגל 4"/>
              <p:cNvSpPr/>
              <p:nvPr/>
            </p:nvSpPr>
            <p:spPr bwMode="auto">
              <a:xfrm>
                <a:off x="3924573" y="162923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2" name="TextBox 5"/>
              <p:cNvSpPr txBox="1">
                <a:spLocks noChangeArrowheads="1"/>
              </p:cNvSpPr>
              <p:nvPr/>
            </p:nvSpPr>
            <p:spPr bwMode="auto">
              <a:xfrm>
                <a:off x="4067944" y="1772816"/>
                <a:ext cx="1224136" cy="369332"/>
              </a:xfrm>
              <a:prstGeom prst="rect">
                <a:avLst/>
              </a:prstGeom>
              <a:noFill/>
              <a:ln w="9525">
                <a:noFill/>
                <a:miter lim="800000"/>
                <a:headEnd/>
                <a:tailEnd/>
              </a:ln>
            </p:spPr>
            <p:txBody>
              <a:bodyPr>
                <a:spAutoFit/>
              </a:bodyPr>
              <a:lstStyle/>
              <a:p>
                <a:r>
                  <a:rPr lang="he-IL"/>
                  <a:t>רכיבי תיקון</a:t>
                </a:r>
              </a:p>
            </p:txBody>
          </p:sp>
          <p:sp>
            <p:nvSpPr>
              <p:cNvPr id="13" name="תרשים זרימה: צומת מסכם 6"/>
              <p:cNvSpPr/>
              <p:nvPr/>
            </p:nvSpPr>
            <p:spPr>
              <a:xfrm>
                <a:off x="2340362" y="1629237"/>
                <a:ext cx="647653" cy="647658"/>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חץ ימינה 7"/>
              <p:cNvSpPr/>
              <p:nvPr/>
            </p:nvSpPr>
            <p:spPr bwMode="auto">
              <a:xfrm>
                <a:off x="1403804"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5" name="חץ ימינה 8"/>
              <p:cNvSpPr/>
              <p:nvPr/>
            </p:nvSpPr>
            <p:spPr bwMode="auto">
              <a:xfrm>
                <a:off x="2988015"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6" name="מלבן מעוגל 10"/>
              <p:cNvSpPr/>
              <p:nvPr/>
            </p:nvSpPr>
            <p:spPr bwMode="auto">
              <a:xfrm>
                <a:off x="3851553" y="306900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7" name="TextBox 11"/>
              <p:cNvSpPr txBox="1">
                <a:spLocks noChangeArrowheads="1"/>
              </p:cNvSpPr>
              <p:nvPr/>
            </p:nvSpPr>
            <p:spPr bwMode="auto">
              <a:xfrm>
                <a:off x="3851920" y="3212976"/>
                <a:ext cx="1224136" cy="369332"/>
              </a:xfrm>
              <a:prstGeom prst="rect">
                <a:avLst/>
              </a:prstGeom>
              <a:noFill/>
              <a:ln w="9525">
                <a:noFill/>
                <a:miter lim="800000"/>
                <a:headEnd/>
                <a:tailEnd/>
              </a:ln>
            </p:spPr>
            <p:txBody>
              <a:bodyPr>
                <a:spAutoFit/>
              </a:bodyPr>
              <a:lstStyle/>
              <a:p>
                <a:r>
                  <a:rPr lang="he-IL"/>
                  <a:t>חיישן</a:t>
                </a:r>
              </a:p>
            </p:txBody>
          </p:sp>
          <p:sp>
            <p:nvSpPr>
              <p:cNvPr id="18" name="חץ ימינה 13"/>
              <p:cNvSpPr/>
              <p:nvPr/>
            </p:nvSpPr>
            <p:spPr bwMode="auto">
              <a:xfrm>
                <a:off x="5580217" y="1954654"/>
                <a:ext cx="1800095"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9" name="חץ מכופף למעלה 14"/>
              <p:cNvSpPr/>
              <p:nvPr/>
            </p:nvSpPr>
            <p:spPr>
              <a:xfrm flipH="1">
                <a:off x="2483227" y="2276895"/>
                <a:ext cx="1368326" cy="1223884"/>
              </a:xfrm>
              <a:prstGeom prst="bentUpArrow">
                <a:avLst>
                  <a:gd name="adj1" fmla="val 5269"/>
                  <a:gd name="adj2" fmla="val 879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0" name="חץ מכופף למעלה 15"/>
              <p:cNvSpPr/>
              <p:nvPr/>
            </p:nvSpPr>
            <p:spPr>
              <a:xfrm rot="5400000" flipV="1">
                <a:off x="5472269" y="2097524"/>
                <a:ext cx="1512790" cy="1439759"/>
              </a:xfrm>
              <a:prstGeom prst="bentUpArrow">
                <a:avLst>
                  <a:gd name="adj1" fmla="val 5233"/>
                  <a:gd name="adj2" fmla="val 12122"/>
                  <a:gd name="adj3" fmla="val 1361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 name="TextBox 16"/>
              <p:cNvSpPr txBox="1">
                <a:spLocks noChangeArrowheads="1"/>
              </p:cNvSpPr>
              <p:nvPr/>
            </p:nvSpPr>
            <p:spPr bwMode="auto">
              <a:xfrm>
                <a:off x="827584" y="1556792"/>
                <a:ext cx="1224136" cy="369332"/>
              </a:xfrm>
              <a:prstGeom prst="rect">
                <a:avLst/>
              </a:prstGeom>
              <a:noFill/>
              <a:ln w="9525">
                <a:noFill/>
                <a:miter lim="800000"/>
                <a:headEnd/>
                <a:tailEnd/>
              </a:ln>
            </p:spPr>
            <p:txBody>
              <a:bodyPr>
                <a:spAutoFit/>
              </a:bodyPr>
              <a:lstStyle/>
              <a:p>
                <a:r>
                  <a:rPr lang="he-IL"/>
                  <a:t>ערך רצוי</a:t>
                </a:r>
              </a:p>
            </p:txBody>
          </p:sp>
          <p:sp>
            <p:nvSpPr>
              <p:cNvPr id="22" name="TextBox 17"/>
              <p:cNvSpPr txBox="1">
                <a:spLocks noChangeArrowheads="1"/>
              </p:cNvSpPr>
              <p:nvPr/>
            </p:nvSpPr>
            <p:spPr bwMode="auto">
              <a:xfrm>
                <a:off x="5652120" y="1556792"/>
                <a:ext cx="1584176" cy="369332"/>
              </a:xfrm>
              <a:prstGeom prst="rect">
                <a:avLst/>
              </a:prstGeom>
              <a:noFill/>
              <a:ln w="9525">
                <a:noFill/>
                <a:miter lim="800000"/>
                <a:headEnd/>
                <a:tailEnd/>
              </a:ln>
            </p:spPr>
            <p:txBody>
              <a:bodyPr>
                <a:spAutoFit/>
              </a:bodyPr>
              <a:lstStyle/>
              <a:p>
                <a:r>
                  <a:rPr lang="he-IL"/>
                  <a:t>ערך מצוי נמדד</a:t>
                </a:r>
              </a:p>
            </p:txBody>
          </p:sp>
          <p:sp>
            <p:nvSpPr>
              <p:cNvPr id="23" name="TextBox 18"/>
              <p:cNvSpPr txBox="1">
                <a:spLocks noChangeArrowheads="1"/>
              </p:cNvSpPr>
              <p:nvPr/>
            </p:nvSpPr>
            <p:spPr bwMode="auto">
              <a:xfrm>
                <a:off x="2699792" y="1484784"/>
                <a:ext cx="1224136" cy="369332"/>
              </a:xfrm>
              <a:prstGeom prst="rect">
                <a:avLst/>
              </a:prstGeom>
              <a:noFill/>
              <a:ln w="9525">
                <a:noFill/>
                <a:miter lim="800000"/>
                <a:headEnd/>
                <a:tailEnd/>
              </a:ln>
            </p:spPr>
            <p:txBody>
              <a:bodyPr>
                <a:spAutoFit/>
              </a:bodyPr>
              <a:lstStyle/>
              <a:p>
                <a:r>
                  <a:rPr lang="he-IL"/>
                  <a:t>שגיאה</a:t>
                </a:r>
              </a:p>
            </p:txBody>
          </p:sp>
        </p:grpSp>
        <p:sp>
          <p:nvSpPr>
            <p:cNvPr id="8" name="TextBox 21"/>
            <p:cNvSpPr txBox="1">
              <a:spLocks noChangeArrowheads="1"/>
            </p:cNvSpPr>
            <p:nvPr/>
          </p:nvSpPr>
          <p:spPr bwMode="auto">
            <a:xfrm>
              <a:off x="2627784" y="3068960"/>
              <a:ext cx="1224136" cy="369332"/>
            </a:xfrm>
            <a:prstGeom prst="rect">
              <a:avLst/>
            </a:prstGeom>
            <a:noFill/>
            <a:ln w="9525">
              <a:noFill/>
              <a:miter lim="800000"/>
              <a:headEnd/>
              <a:tailEnd/>
            </a:ln>
          </p:spPr>
          <p:txBody>
            <a:bodyPr>
              <a:spAutoFit/>
            </a:bodyPr>
            <a:lstStyle/>
            <a:p>
              <a:r>
                <a:rPr lang="he-IL"/>
                <a:t>משוב</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מבוא – סיכום תפקידי החיישנים</a:t>
            </a:r>
            <a:endParaRPr lang="he-IL" sz="4400" b="1" dirty="0"/>
          </a:p>
        </p:txBody>
      </p:sp>
      <p:sp>
        <p:nvSpPr>
          <p:cNvPr id="49" name="מציין מיקום תוכן 2"/>
          <p:cNvSpPr>
            <a:spLocks noGrp="1"/>
          </p:cNvSpPr>
          <p:nvPr>
            <p:ph idx="1"/>
          </p:nvPr>
        </p:nvSpPr>
        <p:spPr>
          <a:xfrm>
            <a:off x="825191" y="1513818"/>
            <a:ext cx="8474926" cy="3880773"/>
          </a:xfrm>
        </p:spPr>
        <p:txBody>
          <a:bodyPr>
            <a:normAutofit lnSpcReduction="10000"/>
          </a:bodyPr>
          <a:lstStyle/>
          <a:p>
            <a:r>
              <a:rPr lang="he-IL" sz="4000" dirty="0" smtClean="0">
                <a:latin typeface="Calibri" pitchFamily="34" charset="0"/>
              </a:rPr>
              <a:t>החיישנים הם הרכיבים המשמשים כ"חושים" של הרובוטים.</a:t>
            </a:r>
            <a:endParaRPr lang="en-US" sz="4000" dirty="0" smtClean="0">
              <a:latin typeface="Calibri" pitchFamily="34" charset="0"/>
            </a:endParaRPr>
          </a:p>
          <a:p>
            <a:r>
              <a:rPr lang="he-IL" sz="4000" dirty="0" smtClean="0">
                <a:latin typeface="Calibri" pitchFamily="34" charset="0"/>
              </a:rPr>
              <a:t>מאפשרים לבקר לקבל מידע על סביבת הרובוט </a:t>
            </a:r>
          </a:p>
          <a:p>
            <a:r>
              <a:rPr lang="he-IL" sz="4000" dirty="0" smtClean="0">
                <a:latin typeface="Calibri" pitchFamily="34" charset="0"/>
              </a:rPr>
              <a:t>אוספים מידע באופן רצוף מהסביבה ומעבירים אותו לבקר </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חיישנים דיגיטליים </a:t>
            </a:r>
            <a:r>
              <a:rPr lang="en-US" sz="4400" b="1" dirty="0" smtClean="0"/>
              <a:t>/</a:t>
            </a:r>
            <a:r>
              <a:rPr lang="he-IL" sz="4400" b="1" dirty="0" smtClean="0"/>
              <a:t> אנלוגיים</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fontScale="92500" lnSpcReduction="10000"/>
          </a:bodyPr>
          <a:lstStyle/>
          <a:p>
            <a:r>
              <a:rPr lang="he-IL" sz="4000" dirty="0" smtClean="0">
                <a:latin typeface="Calibri" pitchFamily="34" charset="0"/>
              </a:rPr>
              <a:t>חיישנים דיגיטליים</a:t>
            </a:r>
          </a:p>
          <a:p>
            <a:pPr lvl="1"/>
            <a:r>
              <a:rPr lang="he-IL" sz="3800" dirty="0" smtClean="0">
                <a:latin typeface="Calibri" pitchFamily="34" charset="0"/>
              </a:rPr>
              <a:t>חיישנים המסוגלים לזהות שני מצבים</a:t>
            </a:r>
          </a:p>
          <a:p>
            <a:pPr lvl="1"/>
            <a:r>
              <a:rPr lang="he-IL" sz="3800" dirty="0" smtClean="0">
                <a:latin typeface="Calibri" pitchFamily="34" charset="0"/>
              </a:rPr>
              <a:t>מחזירים ערך </a:t>
            </a:r>
            <a:r>
              <a:rPr lang="en-US" sz="3800" dirty="0" smtClean="0">
                <a:latin typeface="Calibri" pitchFamily="34" charset="0"/>
              </a:rPr>
              <a:t>0 / 1</a:t>
            </a:r>
            <a:r>
              <a:rPr lang="he-IL" sz="3800" dirty="0" smtClean="0">
                <a:latin typeface="Calibri" pitchFamily="34" charset="0"/>
              </a:rPr>
              <a:t> לבקר</a:t>
            </a:r>
          </a:p>
          <a:p>
            <a:pPr lvl="1"/>
            <a:r>
              <a:rPr lang="he-IL" sz="3800" dirty="0" smtClean="0">
                <a:latin typeface="Calibri" pitchFamily="34" charset="0"/>
              </a:rPr>
              <a:t>חיישנים דיגיטליים:</a:t>
            </a:r>
          </a:p>
          <a:p>
            <a:pPr lvl="2"/>
            <a:r>
              <a:rPr lang="he-IL" sz="3600" dirty="0" smtClean="0">
                <a:latin typeface="Calibri" pitchFamily="34" charset="0"/>
              </a:rPr>
              <a:t>חיישן מגע</a:t>
            </a:r>
          </a:p>
          <a:p>
            <a:pPr lvl="2"/>
            <a:r>
              <a:rPr lang="he-IL" sz="3600" dirty="0" smtClean="0">
                <a:latin typeface="Calibri" pitchFamily="34" charset="0"/>
              </a:rPr>
              <a:t>חיישן אור</a:t>
            </a:r>
          </a:p>
          <a:p>
            <a:pPr lvl="2"/>
            <a:r>
              <a:rPr lang="he-IL" sz="3600" dirty="0" smtClean="0">
                <a:latin typeface="Calibri" pitchFamily="34" charset="0"/>
              </a:rPr>
              <a:t>חיישן מגנטיות</a:t>
            </a:r>
          </a:p>
          <a:p>
            <a:pPr lvl="2"/>
            <a:r>
              <a:rPr lang="he-IL" sz="3600" dirty="0" smtClean="0">
                <a:latin typeface="Calibri" pitchFamily="34" charset="0"/>
              </a:rPr>
              <a:t>חיישן מסלול אינפרה-אדום</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חיישן אור דיגיטלי</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lnSpcReduction="10000"/>
          </a:bodyPr>
          <a:lstStyle/>
          <a:p>
            <a:r>
              <a:rPr lang="he-IL" sz="4000" dirty="0" smtClean="0">
                <a:latin typeface="Calibri" pitchFamily="34" charset="0"/>
              </a:rPr>
              <a:t>מחזיר 1 אם הוא מואר, ו-0 אם אינו מואר </a:t>
            </a:r>
          </a:p>
          <a:p>
            <a:r>
              <a:rPr lang="he-IL" sz="4000" dirty="0" smtClean="0">
                <a:latin typeface="Calibri" pitchFamily="34" charset="0"/>
              </a:rPr>
              <a:t>מחסום אור</a:t>
            </a:r>
          </a:p>
          <a:p>
            <a:pPr lvl="1"/>
            <a:r>
              <a:rPr lang="he-IL" sz="3800" dirty="0" smtClean="0">
                <a:latin typeface="Calibri" pitchFamily="34" charset="0"/>
              </a:rPr>
              <a:t>מרכיבים ברובוט חיישן אור דיגיטלי הממוקם מול נורה דלוקה</a:t>
            </a:r>
          </a:p>
          <a:p>
            <a:pPr lvl="1"/>
            <a:r>
              <a:rPr lang="he-IL" sz="3800" dirty="0" smtClean="0">
                <a:latin typeface="Calibri" pitchFamily="34" charset="0"/>
              </a:rPr>
              <a:t>החיישן יזהה הפרעות באור המוקרן עליו</a:t>
            </a:r>
          </a:p>
          <a:p>
            <a:pPr lvl="1"/>
            <a:r>
              <a:rPr lang="he-IL" sz="3800" dirty="0" smtClean="0">
                <a:latin typeface="Calibri" pitchFamily="34" charset="0"/>
              </a:rPr>
              <a:t>מאפשר לבקר להגיב בזמן אמת לחציית מחסום האור</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מייבש ידיים</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12</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fontScale="92500" lnSpcReduction="20000"/>
          </a:bodyPr>
          <a:lstStyle/>
          <a:p>
            <a:r>
              <a:rPr lang="he-IL" sz="4000" dirty="0" smtClean="0"/>
              <a:t> חזרה ותזכורת</a:t>
            </a:r>
          </a:p>
          <a:p>
            <a:r>
              <a:rPr lang="he-IL" sz="4000" dirty="0" smtClean="0"/>
              <a:t>מבוא לחיישנים</a:t>
            </a:r>
          </a:p>
          <a:p>
            <a:pPr lvl="1"/>
            <a:r>
              <a:rPr lang="he-IL" sz="3800" dirty="0" smtClean="0"/>
              <a:t> מוטיבציה – למה צריך חיישנים</a:t>
            </a:r>
          </a:p>
          <a:p>
            <a:pPr lvl="1"/>
            <a:r>
              <a:rPr lang="he-IL" sz="3800" dirty="0" smtClean="0"/>
              <a:t> בקרה בחוג פתוח /סגור</a:t>
            </a:r>
          </a:p>
          <a:p>
            <a:pPr lvl="1"/>
            <a:r>
              <a:rPr lang="he-IL" sz="3800" dirty="0" smtClean="0"/>
              <a:t>חיישנים דיגיטליים </a:t>
            </a:r>
            <a:r>
              <a:rPr lang="en-US" sz="3800" dirty="0" smtClean="0"/>
              <a:t>/</a:t>
            </a:r>
            <a:r>
              <a:rPr lang="he-IL" sz="3800" dirty="0" smtClean="0"/>
              <a:t> אנלוגיים</a:t>
            </a:r>
            <a:endParaRPr lang="he-IL" sz="3600" dirty="0" smtClean="0"/>
          </a:p>
          <a:p>
            <a:r>
              <a:rPr lang="he-IL" sz="4000" dirty="0" smtClean="0"/>
              <a:t>חיישן אור דיגיטלי</a:t>
            </a:r>
          </a:p>
          <a:p>
            <a:r>
              <a:rPr lang="he-IL" sz="4000" dirty="0" smtClean="0"/>
              <a:t>בניית דגם מייבש ידיים</a:t>
            </a:r>
          </a:p>
          <a:p>
            <a:r>
              <a:rPr lang="he-IL" sz="4000" dirty="0" smtClean="0"/>
              <a:t>סדר וניקיון</a:t>
            </a:r>
          </a:p>
          <a:p>
            <a:pPr>
              <a:buNone/>
            </a:pPr>
            <a:endParaRPr lang="en-US"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רובוטיקה</a:t>
            </a:r>
          </a:p>
          <a:p>
            <a:r>
              <a:rPr lang="he-IL" sz="4000" dirty="0" smtClean="0"/>
              <a:t>בקר </a:t>
            </a:r>
            <a:r>
              <a:rPr lang="en-US" sz="4000" dirty="0" smtClean="0"/>
              <a:t>TXT</a:t>
            </a:r>
            <a:endParaRPr lang="he-IL" sz="4000" dirty="0" smtClean="0"/>
          </a:p>
          <a:p>
            <a:r>
              <a:rPr lang="en-US" sz="4000" dirty="0" err="1" smtClean="0"/>
              <a:t>RoboPRO</a:t>
            </a:r>
            <a:endParaRPr lang="he-IL"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1428750"/>
            <a:ext cx="11811000" cy="1143000"/>
          </a:xfrm>
          <a:prstGeom prst="rect">
            <a:avLst/>
          </a:prstGeom>
          <a:noFill/>
          <a:ln w="9525">
            <a:noFill/>
            <a:miter lim="800000"/>
            <a:headEnd/>
            <a:tailEnd/>
          </a:ln>
        </p:spPr>
        <p:txBody>
          <a:bodyPr anchor="ctr"/>
          <a:lstStyle/>
          <a:p>
            <a:pPr>
              <a:defRPr/>
            </a:pPr>
            <a:r>
              <a:rPr lang="he-IL" sz="3200" dirty="0">
                <a:latin typeface="+mj-lt"/>
                <a:ea typeface="+mj-ea"/>
                <a:cs typeface="+mj-cs"/>
              </a:rPr>
              <a:t>מה הופך מערכת למערכת מכטרונית? (למערכת עצמאית?) </a:t>
            </a:r>
            <a:endParaRPr lang="en-US" sz="4400" dirty="0">
              <a:latin typeface="+mj-lt"/>
              <a:ea typeface="+mj-ea"/>
              <a:cs typeface="+mj-cs"/>
            </a:endParaRPr>
          </a:p>
        </p:txBody>
      </p:sp>
      <p:graphicFrame>
        <p:nvGraphicFramePr>
          <p:cNvPr id="6" name="דיאגרמה 5"/>
          <p:cNvGraphicFramePr/>
          <p:nvPr/>
        </p:nvGraphicFramePr>
        <p:xfrm>
          <a:off x="1446041" y="1360325"/>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מלבן 6"/>
          <p:cNvSpPr>
            <a:spLocks noChangeArrowheads="1"/>
          </p:cNvSpPr>
          <p:nvPr/>
        </p:nvSpPr>
        <p:spPr bwMode="auto">
          <a:xfrm>
            <a:off x="221672" y="4752974"/>
            <a:ext cx="9393383" cy="1643527"/>
          </a:xfrm>
          <a:prstGeom prst="rect">
            <a:avLst/>
          </a:prstGeom>
          <a:noFill/>
          <a:ln w="9525">
            <a:noFill/>
            <a:miter lim="800000"/>
            <a:headEnd/>
            <a:tailEnd/>
          </a:ln>
        </p:spPr>
        <p:txBody>
          <a:bodyPr wrap="square">
            <a:spAutoFit/>
          </a:bodyPr>
          <a:lstStyle/>
          <a:p>
            <a:pPr marL="457200" indent="-457200" algn="r">
              <a:spcBef>
                <a:spcPct val="20000"/>
              </a:spcBef>
            </a:pPr>
            <a:r>
              <a:rPr lang="he-IL" sz="2400" dirty="0">
                <a:latin typeface="David" pitchFamily="34" charset="-79"/>
                <a:cs typeface="David" pitchFamily="34" charset="-79"/>
              </a:rPr>
              <a:t>ניתן כמובן ליצור מערכות עצמאיות שיעבדו ללא </a:t>
            </a:r>
            <a:r>
              <a:rPr lang="he-IL" sz="2400" dirty="0" smtClean="0">
                <a:latin typeface="David" pitchFamily="34" charset="-79"/>
                <a:cs typeface="David" pitchFamily="34" charset="-79"/>
              </a:rPr>
              <a:t>חיישנים, המבצעות פעולות קבועות  וידועות מראש שאינן תלויות באיסוף מידע מן הסביבה – למשל רובוט שנוסע במסלול הידוע מראש (מרחק קבוע, פניות מתוכננות מראש).</a:t>
            </a:r>
          </a:p>
          <a:p>
            <a:pPr marL="457200" indent="-457200" algn="r">
              <a:spcBef>
                <a:spcPct val="20000"/>
              </a:spcBef>
            </a:pPr>
            <a:endParaRPr lang="he-IL" sz="2400" dirty="0">
              <a:solidFill>
                <a:srgbClr val="FF0000"/>
              </a:solidFill>
              <a:latin typeface="David" pitchFamily="34" charset="-79"/>
              <a:cs typeface="David" pitchFamily="34" charset="-79"/>
            </a:endParaRPr>
          </a:p>
        </p:txBody>
      </p:sp>
      <p:sp>
        <p:nvSpPr>
          <p:cNvPr id="10" name="כותרת 1"/>
          <p:cNvSpPr>
            <a:spLocks noGrp="1"/>
          </p:cNvSpPr>
          <p:nvPr>
            <p:ph type="title"/>
          </p:nvPr>
        </p:nvSpPr>
        <p:spPr>
          <a:xfrm>
            <a:off x="677334" y="609600"/>
            <a:ext cx="8596668" cy="1320800"/>
          </a:xfrm>
        </p:spPr>
        <p:txBody>
          <a:bodyPr>
            <a:normAutofit/>
          </a:bodyPr>
          <a:lstStyle/>
          <a:p>
            <a:pPr algn="r"/>
            <a:r>
              <a:rPr lang="he-IL" sz="4400" b="1" dirty="0" smtClean="0"/>
              <a:t>מבוא לחיישנים</a:t>
            </a:r>
            <a:endParaRPr lang="he-IL" sz="4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a:srcRect/>
          <a:stretch>
            <a:fillRect/>
          </a:stretch>
        </p:blipFill>
        <p:spPr bwMode="auto">
          <a:xfrm>
            <a:off x="3943351" y="2185989"/>
            <a:ext cx="4684183" cy="3513137"/>
          </a:xfrm>
          <a:prstGeom prst="rect">
            <a:avLst/>
          </a:prstGeom>
          <a:noFill/>
          <a:ln w="9525">
            <a:noFill/>
            <a:miter lim="800000"/>
            <a:headEnd/>
            <a:tailEnd/>
          </a:ln>
        </p:spPr>
      </p:pic>
      <p:grpSp>
        <p:nvGrpSpPr>
          <p:cNvPr id="2" name="Group 4"/>
          <p:cNvGrpSpPr>
            <a:grpSpLocks noChangeAspect="1"/>
          </p:cNvGrpSpPr>
          <p:nvPr/>
        </p:nvGrpSpPr>
        <p:grpSpPr bwMode="auto">
          <a:xfrm>
            <a:off x="2190751" y="1357314"/>
            <a:ext cx="8652933" cy="650875"/>
            <a:chOff x="1035" y="855"/>
            <a:chExt cx="4088" cy="410"/>
          </a:xfrm>
        </p:grpSpPr>
        <p:sp>
          <p:nvSpPr>
            <p:cNvPr id="3081" name="AutoShape 3"/>
            <p:cNvSpPr>
              <a:spLocks noChangeAspect="1" noChangeArrowheads="1" noTextEdit="1"/>
            </p:cNvSpPr>
            <p:nvPr/>
          </p:nvSpPr>
          <p:spPr bwMode="auto">
            <a:xfrm>
              <a:off x="1035" y="855"/>
              <a:ext cx="4088" cy="410"/>
            </a:xfrm>
            <a:prstGeom prst="rect">
              <a:avLst/>
            </a:prstGeom>
            <a:noFill/>
            <a:ln w="9525">
              <a:noFill/>
              <a:miter lim="800000"/>
              <a:headEnd/>
              <a:tailEnd/>
            </a:ln>
          </p:spPr>
          <p:txBody>
            <a:bodyPr/>
            <a:lstStyle/>
            <a:p>
              <a:endParaRPr lang="he-IL"/>
            </a:p>
          </p:txBody>
        </p:sp>
        <p:sp>
          <p:nvSpPr>
            <p:cNvPr id="3082" name="Rectangle 5"/>
            <p:cNvSpPr>
              <a:spLocks noChangeArrowheads="1"/>
            </p:cNvSpPr>
            <p:nvPr/>
          </p:nvSpPr>
          <p:spPr bwMode="auto">
            <a:xfrm>
              <a:off x="2190" y="887"/>
              <a:ext cx="2480" cy="349"/>
            </a:xfrm>
            <a:prstGeom prst="rect">
              <a:avLst/>
            </a:prstGeom>
            <a:noFill/>
            <a:ln w="9525">
              <a:noFill/>
              <a:miter lim="800000"/>
              <a:headEnd/>
              <a:tailEnd/>
            </a:ln>
          </p:spPr>
          <p:txBody>
            <a:bodyPr wrap="none" lIns="0" tIns="0" rIns="0" bIns="0">
              <a:spAutoFit/>
            </a:bodyPr>
            <a:lstStyle/>
            <a:p>
              <a:r>
                <a:rPr lang="he-IL" sz="3600" b="1">
                  <a:solidFill>
                    <a:srgbClr val="FF0000"/>
                  </a:solidFill>
                </a:rPr>
                <a:t>מהי הזווית של הזרוע שלי?</a:t>
              </a:r>
              <a:endParaRPr lang="he-IL"/>
            </a:p>
          </p:txBody>
        </p:sp>
      </p:grpSp>
      <p:pic>
        <p:nvPicPr>
          <p:cNvPr id="11" name="Picture 11"/>
          <p:cNvPicPr>
            <a:picLocks noChangeAspect="1" noChangeArrowheads="1"/>
          </p:cNvPicPr>
          <p:nvPr/>
        </p:nvPicPr>
        <p:blipFill>
          <a:blip r:embed="rId4"/>
          <a:srcRect/>
          <a:stretch>
            <a:fillRect/>
          </a:stretch>
        </p:blipFill>
        <p:spPr bwMode="auto">
          <a:xfrm>
            <a:off x="6051551" y="3354388"/>
            <a:ext cx="1765300" cy="1130300"/>
          </a:xfrm>
          <a:prstGeom prst="rect">
            <a:avLst/>
          </a:prstGeom>
          <a:noFill/>
          <a:ln w="9525">
            <a:noFill/>
            <a:miter lim="800000"/>
            <a:headEnd/>
            <a:tailEnd/>
          </a:ln>
        </p:spPr>
      </p:pic>
      <p:grpSp>
        <p:nvGrpSpPr>
          <p:cNvPr id="3" name="Group 8"/>
          <p:cNvGrpSpPr>
            <a:grpSpLocks noChangeAspect="1"/>
          </p:cNvGrpSpPr>
          <p:nvPr/>
        </p:nvGrpSpPr>
        <p:grpSpPr bwMode="auto">
          <a:xfrm>
            <a:off x="3509433" y="5722939"/>
            <a:ext cx="5909734" cy="650875"/>
            <a:chOff x="1658" y="3605"/>
            <a:chExt cx="2792" cy="410"/>
          </a:xfrm>
        </p:grpSpPr>
        <p:sp>
          <p:nvSpPr>
            <p:cNvPr id="3079" name="AutoShape 7"/>
            <p:cNvSpPr>
              <a:spLocks noChangeAspect="1" noChangeArrowheads="1" noTextEdit="1"/>
            </p:cNvSpPr>
            <p:nvPr/>
          </p:nvSpPr>
          <p:spPr bwMode="auto">
            <a:xfrm>
              <a:off x="1658" y="3605"/>
              <a:ext cx="2792" cy="410"/>
            </a:xfrm>
            <a:prstGeom prst="rect">
              <a:avLst/>
            </a:prstGeom>
            <a:noFill/>
            <a:ln w="9525">
              <a:noFill/>
              <a:miter lim="800000"/>
              <a:headEnd/>
              <a:tailEnd/>
            </a:ln>
          </p:spPr>
          <p:txBody>
            <a:bodyPr/>
            <a:lstStyle/>
            <a:p>
              <a:endParaRPr lang="he-IL"/>
            </a:p>
          </p:txBody>
        </p:sp>
        <p:sp>
          <p:nvSpPr>
            <p:cNvPr id="3080" name="Rectangle 9"/>
            <p:cNvSpPr>
              <a:spLocks noChangeArrowheads="1"/>
            </p:cNvSpPr>
            <p:nvPr/>
          </p:nvSpPr>
          <p:spPr bwMode="auto">
            <a:xfrm>
              <a:off x="2264" y="3629"/>
              <a:ext cx="1924" cy="349"/>
            </a:xfrm>
            <a:prstGeom prst="rect">
              <a:avLst/>
            </a:prstGeom>
            <a:noFill/>
            <a:ln w="9525">
              <a:noFill/>
              <a:miter lim="800000"/>
              <a:headEnd/>
              <a:tailEnd/>
            </a:ln>
          </p:spPr>
          <p:txBody>
            <a:bodyPr wrap="none" lIns="0" tIns="0" rIns="0" bIns="0">
              <a:spAutoFit/>
            </a:bodyPr>
            <a:lstStyle/>
            <a:p>
              <a:r>
                <a:rPr lang="he-IL" sz="3600" b="1">
                  <a:solidFill>
                    <a:srgbClr val="000000"/>
                  </a:solidFill>
                </a:rPr>
                <a:t>מידע מתוך המערכת</a:t>
              </a:r>
              <a:endParaRPr lang="he-IL"/>
            </a:p>
          </p:txBody>
        </p:sp>
      </p:grpSp>
      <p:sp>
        <p:nvSpPr>
          <p:cNvPr id="13"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a:stretch>
            <a:fillRect/>
          </a:stretch>
        </p:blipFill>
        <p:spPr bwMode="auto">
          <a:xfrm>
            <a:off x="3075518" y="1428750"/>
            <a:ext cx="7230533" cy="4522788"/>
          </a:xfrm>
          <a:prstGeom prst="rect">
            <a:avLst/>
          </a:prstGeom>
          <a:noFill/>
          <a:ln w="9525">
            <a:noFill/>
            <a:miter lim="800000"/>
            <a:headEnd/>
            <a:tailEnd/>
          </a:ln>
        </p:spPr>
      </p:pic>
      <p:pic>
        <p:nvPicPr>
          <p:cNvPr id="7" name="Picture 8" descr="D:\roboEdPresentation\miniRobot.jpg"/>
          <p:cNvPicPr>
            <a:picLocks noChangeAspect="1" noChangeArrowheads="1"/>
          </p:cNvPicPr>
          <p:nvPr/>
        </p:nvPicPr>
        <p:blipFill>
          <a:blip r:embed="rId4"/>
          <a:srcRect/>
          <a:stretch>
            <a:fillRect/>
          </a:stretch>
        </p:blipFill>
        <p:spPr bwMode="auto">
          <a:xfrm>
            <a:off x="8286751" y="3571875"/>
            <a:ext cx="677333" cy="1041400"/>
          </a:xfrm>
          <a:prstGeom prst="rect">
            <a:avLst/>
          </a:prstGeom>
          <a:noFill/>
          <a:ln w="9525">
            <a:noFill/>
            <a:miter lim="800000"/>
            <a:headEnd/>
            <a:tailEnd/>
          </a:ln>
        </p:spPr>
      </p:pic>
      <p:pic>
        <p:nvPicPr>
          <p:cNvPr id="8" name="Picture 9"/>
          <p:cNvPicPr>
            <a:picLocks noChangeAspect="1" noChangeArrowheads="1"/>
          </p:cNvPicPr>
          <p:nvPr/>
        </p:nvPicPr>
        <p:blipFill>
          <a:blip r:embed="rId5"/>
          <a:srcRect/>
          <a:stretch>
            <a:fillRect/>
          </a:stretch>
        </p:blipFill>
        <p:spPr bwMode="auto">
          <a:xfrm>
            <a:off x="8477251" y="3071814"/>
            <a:ext cx="440267" cy="561975"/>
          </a:xfrm>
          <a:prstGeom prst="rect">
            <a:avLst/>
          </a:prstGeom>
          <a:noFill/>
          <a:ln w="12700">
            <a:noFill/>
            <a:miter lim="800000"/>
            <a:headEnd/>
            <a:tailEnd/>
          </a:ln>
        </p:spPr>
      </p:pic>
      <p:grpSp>
        <p:nvGrpSpPr>
          <p:cNvPr id="2" name="Group 4"/>
          <p:cNvGrpSpPr>
            <a:grpSpLocks noChangeAspect="1"/>
          </p:cNvGrpSpPr>
          <p:nvPr/>
        </p:nvGrpSpPr>
        <p:grpSpPr bwMode="auto">
          <a:xfrm>
            <a:off x="3619501" y="6000751"/>
            <a:ext cx="5693833" cy="650875"/>
            <a:chOff x="1030" y="3767"/>
            <a:chExt cx="2690" cy="410"/>
          </a:xfrm>
        </p:grpSpPr>
        <p:sp>
          <p:nvSpPr>
            <p:cNvPr id="4105" name="AutoShape 3"/>
            <p:cNvSpPr>
              <a:spLocks noChangeAspect="1" noChangeArrowheads="1" noTextEdit="1"/>
            </p:cNvSpPr>
            <p:nvPr/>
          </p:nvSpPr>
          <p:spPr bwMode="auto">
            <a:xfrm>
              <a:off x="2064" y="3767"/>
              <a:ext cx="1656" cy="410"/>
            </a:xfrm>
            <a:prstGeom prst="rect">
              <a:avLst/>
            </a:prstGeom>
            <a:noFill/>
            <a:ln w="9525">
              <a:noFill/>
              <a:miter lim="800000"/>
              <a:headEnd/>
              <a:tailEnd/>
            </a:ln>
          </p:spPr>
          <p:txBody>
            <a:bodyPr/>
            <a:lstStyle/>
            <a:p>
              <a:endParaRPr lang="he-IL"/>
            </a:p>
          </p:txBody>
        </p:sp>
        <p:sp>
          <p:nvSpPr>
            <p:cNvPr id="4106" name="Rectangle 5"/>
            <p:cNvSpPr>
              <a:spLocks noChangeArrowheads="1"/>
            </p:cNvSpPr>
            <p:nvPr/>
          </p:nvSpPr>
          <p:spPr bwMode="auto">
            <a:xfrm>
              <a:off x="1030" y="3799"/>
              <a:ext cx="2327" cy="349"/>
            </a:xfrm>
            <a:prstGeom prst="rect">
              <a:avLst/>
            </a:prstGeom>
            <a:noFill/>
            <a:ln w="9525">
              <a:noFill/>
              <a:miter lim="800000"/>
              <a:headEnd/>
              <a:tailEnd/>
            </a:ln>
          </p:spPr>
          <p:txBody>
            <a:bodyPr wrap="none" lIns="0" tIns="0" rIns="0" bIns="0">
              <a:spAutoFit/>
            </a:bodyPr>
            <a:lstStyle/>
            <a:p>
              <a:r>
                <a:rPr lang="he-IL" sz="3600" b="1">
                  <a:solidFill>
                    <a:srgbClr val="000000"/>
                  </a:solidFill>
                </a:rPr>
                <a:t>התמצאות ביחס לסביבה</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roboEdPresentation\lawnmower.jpg"/>
          <p:cNvPicPr>
            <a:picLocks noChangeAspect="1" noChangeArrowheads="1"/>
          </p:cNvPicPr>
          <p:nvPr/>
        </p:nvPicPr>
        <p:blipFill>
          <a:blip r:embed="rId3"/>
          <a:srcRect/>
          <a:stretch>
            <a:fillRect/>
          </a:stretch>
        </p:blipFill>
        <p:spPr bwMode="auto">
          <a:xfrm>
            <a:off x="4466167" y="2352676"/>
            <a:ext cx="5147733" cy="3076575"/>
          </a:xfrm>
          <a:prstGeom prst="rect">
            <a:avLst/>
          </a:prstGeom>
          <a:noFill/>
          <a:ln w="9525">
            <a:noFill/>
            <a:miter lim="800000"/>
            <a:headEnd/>
            <a:tailEnd/>
          </a:ln>
        </p:spPr>
      </p:pic>
      <p:pic>
        <p:nvPicPr>
          <p:cNvPr id="5" name="Picture 8" descr="D:\roboEdPresentation\rabbit.jpg"/>
          <p:cNvPicPr>
            <a:picLocks noChangeAspect="1" noChangeArrowheads="1"/>
          </p:cNvPicPr>
          <p:nvPr/>
        </p:nvPicPr>
        <p:blipFill>
          <a:blip r:embed="rId4"/>
          <a:srcRect/>
          <a:stretch>
            <a:fillRect/>
          </a:stretch>
        </p:blipFill>
        <p:spPr bwMode="auto">
          <a:xfrm>
            <a:off x="3429000" y="4286250"/>
            <a:ext cx="1016000" cy="1104900"/>
          </a:xfrm>
          <a:prstGeom prst="rect">
            <a:avLst/>
          </a:prstGeom>
          <a:noFill/>
          <a:ln w="9525">
            <a:noFill/>
            <a:miter lim="800000"/>
            <a:headEnd/>
            <a:tailEnd/>
          </a:ln>
        </p:spPr>
      </p:pic>
      <p:grpSp>
        <p:nvGrpSpPr>
          <p:cNvPr id="3" name="Group 8"/>
          <p:cNvGrpSpPr>
            <a:grpSpLocks noChangeAspect="1"/>
          </p:cNvGrpSpPr>
          <p:nvPr/>
        </p:nvGrpSpPr>
        <p:grpSpPr bwMode="auto">
          <a:xfrm>
            <a:off x="4504267" y="5570539"/>
            <a:ext cx="5520267" cy="650875"/>
            <a:chOff x="2128" y="3509"/>
            <a:chExt cx="2608" cy="410"/>
          </a:xfrm>
        </p:grpSpPr>
        <p:sp>
          <p:nvSpPr>
            <p:cNvPr id="5127" name="AutoShape 7"/>
            <p:cNvSpPr>
              <a:spLocks noChangeAspect="1" noChangeArrowheads="1" noTextEdit="1"/>
            </p:cNvSpPr>
            <p:nvPr/>
          </p:nvSpPr>
          <p:spPr bwMode="auto">
            <a:xfrm>
              <a:off x="2128" y="3509"/>
              <a:ext cx="2608" cy="410"/>
            </a:xfrm>
            <a:prstGeom prst="rect">
              <a:avLst/>
            </a:prstGeom>
            <a:noFill/>
            <a:ln w="9525">
              <a:noFill/>
              <a:miter lim="800000"/>
              <a:headEnd/>
              <a:tailEnd/>
            </a:ln>
          </p:spPr>
          <p:txBody>
            <a:bodyPr/>
            <a:lstStyle/>
            <a:p>
              <a:endParaRPr lang="he-IL"/>
            </a:p>
          </p:txBody>
        </p:sp>
        <p:sp>
          <p:nvSpPr>
            <p:cNvPr id="5128" name="Rectangle 9"/>
            <p:cNvSpPr>
              <a:spLocks noChangeArrowheads="1"/>
            </p:cNvSpPr>
            <p:nvPr/>
          </p:nvSpPr>
          <p:spPr bwMode="auto">
            <a:xfrm>
              <a:off x="2475" y="3510"/>
              <a:ext cx="1335" cy="349"/>
            </a:xfrm>
            <a:prstGeom prst="rect">
              <a:avLst/>
            </a:prstGeom>
            <a:noFill/>
            <a:ln w="9525">
              <a:noFill/>
              <a:miter lim="800000"/>
              <a:headEnd/>
              <a:tailEnd/>
            </a:ln>
          </p:spPr>
          <p:txBody>
            <a:bodyPr wrap="none" lIns="0" tIns="0" rIns="0" bIns="0">
              <a:spAutoFit/>
            </a:bodyPr>
            <a:lstStyle/>
            <a:p>
              <a:r>
                <a:rPr lang="he-IL" sz="3600" b="1">
                  <a:solidFill>
                    <a:srgbClr val="000000"/>
                  </a:solidFill>
                </a:rPr>
                <a:t>זיהוי מכשולים</a:t>
              </a:r>
              <a:endParaRPr lang="he-IL"/>
            </a:p>
          </p:txBody>
        </p:sp>
      </p:grpSp>
      <p:pic>
        <p:nvPicPr>
          <p:cNvPr id="14" name="Picture 8" descr="D:\roboEdPresentation\rabbit.jpg"/>
          <p:cNvPicPr>
            <a:picLocks noChangeAspect="1" noChangeArrowheads="1"/>
          </p:cNvPicPr>
          <p:nvPr/>
        </p:nvPicPr>
        <p:blipFill>
          <a:blip r:embed="rId5"/>
          <a:srcRect/>
          <a:stretch>
            <a:fillRect/>
          </a:stretch>
        </p:blipFill>
        <p:spPr bwMode="auto">
          <a:xfrm>
            <a:off x="2857500" y="4714875"/>
            <a:ext cx="1473200" cy="762000"/>
          </a:xfrm>
          <a:prstGeom prst="rect">
            <a:avLst/>
          </a:prstGeom>
          <a:noFill/>
          <a:ln w="9525">
            <a:noFill/>
            <a:miter lim="800000"/>
            <a:headEnd/>
            <a:tailEnd/>
          </a:ln>
        </p:spPr>
      </p:pic>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roboEdPresentation\harvester.jpg"/>
          <p:cNvPicPr>
            <a:picLocks noChangeAspect="1" noChangeArrowheads="1"/>
          </p:cNvPicPr>
          <p:nvPr/>
        </p:nvPicPr>
        <p:blipFill>
          <a:blip r:embed="rId3"/>
          <a:srcRect/>
          <a:stretch>
            <a:fillRect/>
          </a:stretch>
        </p:blipFill>
        <p:spPr bwMode="auto">
          <a:xfrm>
            <a:off x="7412567" y="2416176"/>
            <a:ext cx="4021667" cy="1920875"/>
          </a:xfrm>
          <a:prstGeom prst="rect">
            <a:avLst/>
          </a:prstGeom>
          <a:noFill/>
          <a:ln w="9525">
            <a:noFill/>
            <a:miter lim="800000"/>
            <a:headEnd/>
            <a:tailEnd/>
          </a:ln>
        </p:spPr>
      </p:pic>
      <p:pic>
        <p:nvPicPr>
          <p:cNvPr id="6" name="Picture 4" descr="D:\roboEdPresentation\cropLine.jpg"/>
          <p:cNvPicPr>
            <a:picLocks noChangeAspect="1" noChangeArrowheads="1"/>
          </p:cNvPicPr>
          <p:nvPr/>
        </p:nvPicPr>
        <p:blipFill>
          <a:blip r:embed="rId4"/>
          <a:srcRect/>
          <a:stretch>
            <a:fillRect/>
          </a:stretch>
        </p:blipFill>
        <p:spPr bwMode="auto">
          <a:xfrm>
            <a:off x="1246718" y="2438400"/>
            <a:ext cx="5861049" cy="3295650"/>
          </a:xfrm>
          <a:prstGeom prst="rect">
            <a:avLst/>
          </a:prstGeom>
          <a:noFill/>
          <a:ln w="9525">
            <a:noFill/>
            <a:miter lim="800000"/>
            <a:headEnd/>
            <a:tailEnd/>
          </a:ln>
        </p:spPr>
      </p:pic>
      <p:grpSp>
        <p:nvGrpSpPr>
          <p:cNvPr id="2" name="Group 4"/>
          <p:cNvGrpSpPr>
            <a:grpSpLocks noChangeAspect="1"/>
          </p:cNvGrpSpPr>
          <p:nvPr/>
        </p:nvGrpSpPr>
        <p:grpSpPr bwMode="auto">
          <a:xfrm>
            <a:off x="7488767" y="4524376"/>
            <a:ext cx="3945467" cy="1160463"/>
            <a:chOff x="3538" y="2850"/>
            <a:chExt cx="1864" cy="731"/>
          </a:xfrm>
        </p:grpSpPr>
        <p:sp>
          <p:nvSpPr>
            <p:cNvPr id="6153"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6154" name="Rectangle 5"/>
            <p:cNvSpPr>
              <a:spLocks noChangeArrowheads="1"/>
            </p:cNvSpPr>
            <p:nvPr/>
          </p:nvSpPr>
          <p:spPr bwMode="auto">
            <a:xfrm>
              <a:off x="3818" y="2882"/>
              <a:ext cx="1431" cy="349"/>
            </a:xfrm>
            <a:prstGeom prst="rect">
              <a:avLst/>
            </a:prstGeom>
            <a:noFill/>
            <a:ln w="9525">
              <a:noFill/>
              <a:miter lim="800000"/>
              <a:headEnd/>
              <a:tailEnd/>
            </a:ln>
          </p:spPr>
          <p:txBody>
            <a:bodyPr wrap="none" lIns="0" tIns="0" rIns="0" bIns="0">
              <a:spAutoFit/>
            </a:bodyPr>
            <a:lstStyle/>
            <a:p>
              <a:r>
                <a:rPr lang="he-IL" sz="3600" b="1">
                  <a:solidFill>
                    <a:srgbClr val="000000"/>
                  </a:solidFill>
                </a:rPr>
                <a:t>קציר אוטומאטי</a:t>
              </a:r>
              <a:endParaRPr lang="he-IL"/>
            </a:p>
          </p:txBody>
        </p:sp>
      </p:grpSp>
      <p:grpSp>
        <p:nvGrpSpPr>
          <p:cNvPr id="3" name="Group 9"/>
          <p:cNvGrpSpPr>
            <a:grpSpLocks noChangeAspect="1"/>
          </p:cNvGrpSpPr>
          <p:nvPr/>
        </p:nvGrpSpPr>
        <p:grpSpPr bwMode="auto">
          <a:xfrm>
            <a:off x="424487" y="1564843"/>
            <a:ext cx="9730319" cy="650875"/>
            <a:chOff x="1418" y="1073"/>
            <a:chExt cx="4597" cy="410"/>
          </a:xfrm>
        </p:grpSpPr>
        <p:sp>
          <p:nvSpPr>
            <p:cNvPr id="6151"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pPr algn="r" rtl="1"/>
              <a:endParaRPr lang="he-IL"/>
            </a:p>
          </p:txBody>
        </p:sp>
        <p:sp>
          <p:nvSpPr>
            <p:cNvPr id="6152" name="Rectangle 10"/>
            <p:cNvSpPr>
              <a:spLocks noChangeArrowheads="1"/>
            </p:cNvSpPr>
            <p:nvPr/>
          </p:nvSpPr>
          <p:spPr bwMode="auto">
            <a:xfrm>
              <a:off x="1541" y="1105"/>
              <a:ext cx="4474" cy="349"/>
            </a:xfrm>
            <a:prstGeom prst="rect">
              <a:avLst/>
            </a:prstGeom>
            <a:noFill/>
            <a:ln w="9525">
              <a:noFill/>
              <a:miter lim="800000"/>
              <a:headEnd/>
              <a:tailEnd/>
            </a:ln>
          </p:spPr>
          <p:txBody>
            <a:bodyPr wrap="none" lIns="0" tIns="0" rIns="0" bIns="0">
              <a:spAutoFit/>
            </a:bodyPr>
            <a:lstStyle/>
            <a:p>
              <a:pPr algn="r" rtl="1"/>
              <a:r>
                <a:rPr lang="he-IL" sz="3600" b="1" dirty="0" smtClean="0">
                  <a:solidFill>
                    <a:srgbClr val="FF0000"/>
                  </a:solidFill>
                </a:rPr>
                <a:t>משימות ייחודיות: היכן </a:t>
              </a:r>
              <a:r>
                <a:rPr lang="he-IL" sz="3600" b="1" dirty="0">
                  <a:solidFill>
                    <a:srgbClr val="FF0000"/>
                  </a:solidFill>
                </a:rPr>
                <a:t>קו הגבול של </a:t>
              </a:r>
              <a:r>
                <a:rPr lang="he-IL" sz="3600" b="1" dirty="0" smtClean="0">
                  <a:solidFill>
                    <a:srgbClr val="FF0000"/>
                  </a:solidFill>
                </a:rPr>
                <a:t>התבואה?</a:t>
              </a:r>
              <a:endParaRPr lang="he-IL" dirty="0"/>
            </a:p>
          </p:txBody>
        </p:sp>
      </p:grpSp>
      <p:sp>
        <p:nvSpPr>
          <p:cNvPr id="12"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D:\roboEdPresentation\forkholes.jpg"/>
          <p:cNvPicPr>
            <a:picLocks noChangeAspect="1" noChangeArrowheads="1"/>
          </p:cNvPicPr>
          <p:nvPr/>
        </p:nvPicPr>
        <p:blipFill>
          <a:blip r:embed="rId3"/>
          <a:srcRect/>
          <a:stretch>
            <a:fillRect/>
          </a:stretch>
        </p:blipFill>
        <p:spPr bwMode="auto">
          <a:xfrm>
            <a:off x="1087967" y="2463800"/>
            <a:ext cx="6383867" cy="2540000"/>
          </a:xfrm>
          <a:prstGeom prst="rect">
            <a:avLst/>
          </a:prstGeom>
          <a:noFill/>
          <a:ln w="9525">
            <a:noFill/>
            <a:miter lim="800000"/>
            <a:headEnd/>
            <a:tailEnd/>
          </a:ln>
        </p:spPr>
      </p:pic>
      <p:pic>
        <p:nvPicPr>
          <p:cNvPr id="7171" name="Picture 5" descr="E:\Users\alonzo\PROJECTS\AMTS\doc\Powerpoint\Professional Images\21.jpg"/>
          <p:cNvPicPr>
            <a:picLocks noChangeAspect="1" noChangeArrowheads="1"/>
          </p:cNvPicPr>
          <p:nvPr/>
        </p:nvPicPr>
        <p:blipFill>
          <a:blip r:embed="rId4"/>
          <a:srcRect/>
          <a:stretch>
            <a:fillRect/>
          </a:stretch>
        </p:blipFill>
        <p:spPr bwMode="auto">
          <a:xfrm>
            <a:off x="7797801" y="2438401"/>
            <a:ext cx="3492500" cy="2619375"/>
          </a:xfrm>
          <a:prstGeom prst="rect">
            <a:avLst/>
          </a:prstGeom>
          <a:noFill/>
          <a:ln w="9525">
            <a:noFill/>
            <a:miter lim="800000"/>
            <a:headEnd/>
            <a:tailEnd/>
          </a:ln>
        </p:spPr>
      </p:pic>
      <p:grpSp>
        <p:nvGrpSpPr>
          <p:cNvPr id="2" name="Group 9"/>
          <p:cNvGrpSpPr>
            <a:grpSpLocks noChangeAspect="1"/>
          </p:cNvGrpSpPr>
          <p:nvPr/>
        </p:nvGrpSpPr>
        <p:grpSpPr bwMode="auto">
          <a:xfrm>
            <a:off x="921328" y="1665144"/>
            <a:ext cx="9165167" cy="650875"/>
            <a:chOff x="264" y="1073"/>
            <a:chExt cx="4330" cy="410"/>
          </a:xfrm>
        </p:grpSpPr>
        <p:sp>
          <p:nvSpPr>
            <p:cNvPr id="7176"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endParaRPr lang="he-IL"/>
            </a:p>
          </p:txBody>
        </p:sp>
        <p:sp>
          <p:nvSpPr>
            <p:cNvPr id="7177" name="Rectangle 10"/>
            <p:cNvSpPr>
              <a:spLocks noChangeArrowheads="1"/>
            </p:cNvSpPr>
            <p:nvPr/>
          </p:nvSpPr>
          <p:spPr bwMode="auto">
            <a:xfrm>
              <a:off x="264" y="1105"/>
              <a:ext cx="3603" cy="349"/>
            </a:xfrm>
            <a:prstGeom prst="rect">
              <a:avLst/>
            </a:prstGeom>
            <a:noFill/>
            <a:ln w="9525">
              <a:noFill/>
              <a:miter lim="800000"/>
              <a:headEnd/>
              <a:tailEnd/>
            </a:ln>
          </p:spPr>
          <p:txBody>
            <a:bodyPr wrap="none" lIns="0" tIns="0" rIns="0" bIns="0">
              <a:spAutoFit/>
            </a:bodyPr>
            <a:lstStyle/>
            <a:p>
              <a:r>
                <a:rPr lang="he-IL" sz="3600" b="1" dirty="0">
                  <a:solidFill>
                    <a:srgbClr val="FF0000"/>
                  </a:solidFill>
                </a:rPr>
                <a:t>היכן פתחי ההעמסה לזרועות המלגזה?</a:t>
              </a:r>
              <a:endParaRPr lang="he-IL" dirty="0"/>
            </a:p>
          </p:txBody>
        </p:sp>
      </p:grpSp>
      <p:grpSp>
        <p:nvGrpSpPr>
          <p:cNvPr id="3" name="Group 4"/>
          <p:cNvGrpSpPr>
            <a:grpSpLocks noChangeAspect="1"/>
          </p:cNvGrpSpPr>
          <p:nvPr/>
        </p:nvGrpSpPr>
        <p:grpSpPr bwMode="auto">
          <a:xfrm>
            <a:off x="1714501" y="5214938"/>
            <a:ext cx="8052092" cy="1160462"/>
            <a:chOff x="3538" y="2850"/>
            <a:chExt cx="1864" cy="731"/>
          </a:xfrm>
        </p:grpSpPr>
        <p:sp>
          <p:nvSpPr>
            <p:cNvPr id="7174"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7175" name="Rectangle 5"/>
            <p:cNvSpPr>
              <a:spLocks noChangeArrowheads="1"/>
            </p:cNvSpPr>
            <p:nvPr/>
          </p:nvSpPr>
          <p:spPr bwMode="auto">
            <a:xfrm>
              <a:off x="4329" y="2882"/>
              <a:ext cx="1025" cy="349"/>
            </a:xfrm>
            <a:prstGeom prst="rect">
              <a:avLst/>
            </a:prstGeom>
            <a:noFill/>
            <a:ln w="9525">
              <a:noFill/>
              <a:miter lim="800000"/>
              <a:headEnd/>
              <a:tailEnd/>
            </a:ln>
          </p:spPr>
          <p:txBody>
            <a:bodyPr wrap="none" lIns="0" tIns="0" rIns="0" bIns="0">
              <a:spAutoFit/>
            </a:bodyPr>
            <a:lstStyle/>
            <a:p>
              <a:r>
                <a:rPr lang="he-IL" sz="3600" b="1">
                  <a:solidFill>
                    <a:srgbClr val="000000"/>
                  </a:solidFill>
                </a:rPr>
                <a:t>שינוע סחורה אוטונומי</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508</TotalTime>
  <Words>896</Words>
  <Application>Microsoft Office PowerPoint</Application>
  <PresentationFormat>Custom</PresentationFormat>
  <Paragraphs>117</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פיאה</vt:lpstr>
      <vt:lpstr>חיישנים</vt:lpstr>
      <vt:lpstr>תוכן עניינים</vt:lpstr>
      <vt:lpstr>חזרה ותזכורת</vt:lpstr>
      <vt:lpstr>מבוא לחיישנים</vt:lpstr>
      <vt:lpstr>מבוא - למה צריך חיישנים</vt:lpstr>
      <vt:lpstr>מבוא - למה צריך חיישנים</vt:lpstr>
      <vt:lpstr>מבוא - למה צריך חיישנים</vt:lpstr>
      <vt:lpstr>מבוא - למה צריך חיישנים</vt:lpstr>
      <vt:lpstr>מבוא - למה צריך חיישנים</vt:lpstr>
      <vt:lpstr>Slide 10</vt:lpstr>
      <vt:lpstr>Slide 11</vt:lpstr>
      <vt:lpstr>מבוא – סיכום תפקידי החיישנים</vt:lpstr>
      <vt:lpstr>חיישנים דיגיטליים / אנלוגיים</vt:lpstr>
      <vt:lpstr>חיישן אור דיגיטלי</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Adi Itec</cp:lastModifiedBy>
  <cp:revision>48</cp:revision>
  <dcterms:created xsi:type="dcterms:W3CDTF">2017-08-08T19:01:28Z</dcterms:created>
  <dcterms:modified xsi:type="dcterms:W3CDTF">2019-03-24T17:15:59Z</dcterms:modified>
</cp:coreProperties>
</file>