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5"/>
  </p:notesMasterIdLst>
  <p:sldIdLst>
    <p:sldId id="256" r:id="rId2"/>
    <p:sldId id="274" r:id="rId3"/>
    <p:sldId id="288" r:id="rId4"/>
    <p:sldId id="303" r:id="rId5"/>
    <p:sldId id="296" r:id="rId6"/>
    <p:sldId id="298" r:id="rId7"/>
    <p:sldId id="302" r:id="rId8"/>
    <p:sldId id="299" r:id="rId9"/>
    <p:sldId id="300" r:id="rId10"/>
    <p:sldId id="301" r:id="rId11"/>
    <p:sldId id="276" r:id="rId12"/>
    <p:sldId id="295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י"ח/ניסן/תשע"ח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חיישן המנוע</a:t>
            </a:r>
            <a:br>
              <a:rPr lang="he-IL" sz="8000" dirty="0" smtClean="0"/>
            </a:br>
            <a:r>
              <a:rPr lang="he-IL" sz="8000" dirty="0" smtClean="0"/>
              <a:t>מקודד (</a:t>
            </a:r>
            <a:r>
              <a:rPr lang="en-US" sz="8000" dirty="0" smtClean="0"/>
              <a:t>E</a:t>
            </a:r>
            <a:r>
              <a:rPr lang="en-US" sz="8000" dirty="0" smtClean="0"/>
              <a:t>ncoder</a:t>
            </a:r>
            <a:r>
              <a:rPr lang="he-IL" sz="8000" dirty="0" smtClean="0"/>
              <a:t>)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חישוב </a:t>
            </a:r>
            <a:r>
              <a:rPr lang="he-IL" sz="4400" b="1" dirty="0" smtClean="0"/>
              <a:t>הצעדים - דוגמא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20072" y="1536133"/>
            <a:ext cx="9153929" cy="5321867"/>
          </a:xfrm>
        </p:spPr>
        <p:txBody>
          <a:bodyPr>
            <a:normAutofit fontScale="77500" lnSpcReduction="20000"/>
          </a:bodyPr>
          <a:lstStyle/>
          <a:p>
            <a:pPr marL="609600" indent="-609600"/>
            <a:r>
              <a:rPr lang="he-IL" sz="4400" dirty="0" smtClean="0"/>
              <a:t>נבדוק כמה צעדים דרושים למעבר מרחק של מטר</a:t>
            </a:r>
          </a:p>
          <a:p>
            <a:pPr marL="1009650" lvl="1" indent="-609600"/>
            <a:r>
              <a:rPr lang="he-IL" sz="4200" dirty="0" smtClean="0"/>
              <a:t>נציב את הנתונים בנוסחא</a:t>
            </a:r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>
              <a:buNone/>
            </a:pPr>
            <a:r>
              <a:rPr lang="he-IL" sz="4200" dirty="0" smtClean="0"/>
              <a:t>	</a:t>
            </a:r>
            <a:r>
              <a:rPr lang="he-IL" sz="4200" dirty="0" smtClean="0"/>
              <a:t>ונקבל 334~ =</a:t>
            </a:r>
          </a:p>
          <a:p>
            <a:pPr marL="1009650" lvl="1" indent="-609600"/>
            <a:endParaRPr lang="he-IL" sz="4200" dirty="0" smtClean="0"/>
          </a:p>
          <a:p>
            <a:pPr marL="1009650" lvl="1" indent="-609600"/>
            <a:r>
              <a:rPr lang="he-IL" sz="3600" b="1" dirty="0" smtClean="0">
                <a:solidFill>
                  <a:srgbClr val="FF0000"/>
                </a:solidFill>
              </a:rPr>
              <a:t>שימו לב: יש לעגל את מספר הצעדים מכיוון שפרמטר הצעדים בפקודות הסקראץ' עובד עם מספרים שלמים בלבד. (אין משמעות לחלק מצעד)</a:t>
            </a:r>
            <a:endParaRPr lang="he-IL" sz="52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58" y="2598014"/>
            <a:ext cx="7715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473" y="3842328"/>
            <a:ext cx="3855165" cy="118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עם כבל </a:t>
            </a:r>
            <a:r>
              <a:rPr lang="en-US" sz="3200" dirty="0" smtClean="0"/>
              <a:t>USB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אופצית החיבור (</a:t>
            </a:r>
            <a:r>
              <a:rPr lang="en-US" sz="3200" dirty="0" smtClean="0"/>
              <a:t>USB/BT/</a:t>
            </a:r>
            <a:r>
              <a:rPr lang="en-US" sz="3200" dirty="0" err="1" smtClean="0"/>
              <a:t>WiFi</a:t>
            </a:r>
            <a:r>
              <a:rPr lang="he-IL" sz="3200" dirty="0" smtClean="0"/>
              <a:t>)</a:t>
            </a:r>
          </a:p>
          <a:p>
            <a:r>
              <a:rPr lang="he-IL" sz="3200" dirty="0" smtClean="0"/>
              <a:t>כניסה לאתר </a:t>
            </a:r>
            <a:r>
              <a:rPr lang="en-US" sz="3200" dirty="0" smtClean="0"/>
              <a:t>ScratchX</a:t>
            </a:r>
            <a:r>
              <a:rPr lang="he-IL" sz="3200" dirty="0" smtClean="0"/>
              <a:t> להרחבה של פישרטקניק</a:t>
            </a:r>
          </a:p>
          <a:p>
            <a:pPr lvl="1"/>
            <a:r>
              <a:rPr lang="he-IL" sz="3000" dirty="0" smtClean="0"/>
              <a:t>אישור תנאי השימוש</a:t>
            </a:r>
            <a:endParaRPr lang="he-IL" sz="3200" dirty="0" smtClean="0"/>
          </a:p>
          <a:p>
            <a:endParaRPr lang="he-IL" sz="3200" dirty="0" smtClean="0"/>
          </a:p>
          <a:p>
            <a:endParaRPr lang="he-IL" sz="3200" dirty="0" smtClean="0"/>
          </a:p>
          <a:p>
            <a:r>
              <a:rPr lang="he-IL" sz="3200" dirty="0" smtClean="0"/>
              <a:t>בדיקה שנקודת החיווי של הרובוט ירוקה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64" y="44952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513" y="46352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- תרגול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321867"/>
          </a:xfrm>
        </p:spPr>
        <p:txBody>
          <a:bodyPr>
            <a:normAutofit fontScale="77500" lnSpcReduction="20000"/>
          </a:bodyPr>
          <a:lstStyle/>
          <a:p>
            <a:pPr marL="609600" indent="-609600"/>
            <a:r>
              <a:rPr lang="he-IL" sz="4800" dirty="0" smtClean="0"/>
              <a:t>חשבו את מספר הצעדים הדרוש לנסיעה של מטר וחצי (150 ס"מ)</a:t>
            </a:r>
            <a:endParaRPr lang="he-IL" sz="4800" dirty="0" smtClean="0"/>
          </a:p>
          <a:p>
            <a:pPr marL="609600" indent="-609600"/>
            <a:r>
              <a:rPr lang="he-IL" sz="4800" dirty="0" smtClean="0"/>
              <a:t>הסיעו את הרובוט למרחק של מטר וחצי קדימה</a:t>
            </a:r>
          </a:p>
          <a:p>
            <a:pPr marL="609600" indent="-609600"/>
            <a:r>
              <a:rPr lang="he-IL" sz="4800" dirty="0" smtClean="0"/>
              <a:t>בדקו כמה צעדים דרושים לסובב גלגל הרובוט על מנת שיסתובב בזוית ישרה הצידה (90 מעלות ברגל ציר)</a:t>
            </a:r>
          </a:p>
          <a:p>
            <a:pPr marL="1009650" lvl="1" indent="-609600"/>
            <a:r>
              <a:rPr lang="he-IL" sz="4600" dirty="0" smtClean="0"/>
              <a:t>רמז: ניסוי וטעייה</a:t>
            </a:r>
            <a:endParaRPr lang="he-IL" sz="4600" dirty="0" smtClean="0"/>
          </a:p>
          <a:p>
            <a:pPr marL="609600" indent="-609600"/>
            <a:r>
              <a:rPr lang="he-IL" sz="4800" dirty="0" smtClean="0"/>
              <a:t>תכנתו את הרובוט לסוע על ריבוע שצלעו מטר וחצי</a:t>
            </a:r>
            <a:endParaRPr lang="he-IL" sz="46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20000"/>
          </a:bodyPr>
          <a:lstStyle/>
          <a:p>
            <a:r>
              <a:rPr lang="he-IL" sz="4000" dirty="0" smtClean="0"/>
              <a:t> חזרה ותזכורת</a:t>
            </a:r>
            <a:endParaRPr lang="en-US" sz="4000" dirty="0" smtClean="0"/>
          </a:p>
          <a:p>
            <a:r>
              <a:rPr lang="he-IL" sz="4000" dirty="0" smtClean="0"/>
              <a:t> חיישן המנוע</a:t>
            </a:r>
          </a:p>
          <a:p>
            <a:pPr lvl="1"/>
            <a:r>
              <a:rPr lang="en-US" sz="3400" dirty="0" smtClean="0"/>
              <a:t> </a:t>
            </a:r>
            <a:r>
              <a:rPr lang="he-IL" sz="3400" dirty="0" smtClean="0"/>
              <a:t>מקודד – </a:t>
            </a:r>
            <a:r>
              <a:rPr lang="en-US" sz="3400" dirty="0" smtClean="0"/>
              <a:t>Encoder</a:t>
            </a:r>
          </a:p>
          <a:p>
            <a:pPr lvl="1"/>
            <a:r>
              <a:rPr lang="he-IL" sz="3400" dirty="0" smtClean="0"/>
              <a:t> חיבור המקודד </a:t>
            </a:r>
            <a:r>
              <a:rPr lang="he-IL" sz="3400" dirty="0" smtClean="0"/>
              <a:t>לבקר</a:t>
            </a:r>
            <a:endParaRPr lang="he-IL" sz="3400" dirty="0" smtClean="0"/>
          </a:p>
          <a:p>
            <a:pPr lvl="1"/>
            <a:r>
              <a:rPr lang="he-IL" sz="3400" dirty="0" smtClean="0"/>
              <a:t> פקודות מנוע + </a:t>
            </a:r>
            <a:r>
              <a:rPr lang="he-IL" sz="3400" dirty="0" smtClean="0"/>
              <a:t>מקודד</a:t>
            </a:r>
          </a:p>
          <a:p>
            <a:r>
              <a:rPr lang="he-IL" sz="3900" dirty="0" smtClean="0"/>
              <a:t> חישוב מספר צעדים לנסיעת מרחק ידוע</a:t>
            </a:r>
            <a:endParaRPr lang="he-IL" sz="3900" dirty="0" smtClean="0"/>
          </a:p>
          <a:p>
            <a:r>
              <a:rPr lang="he-IL" sz="4000" dirty="0" smtClean="0"/>
              <a:t> בואו נתכנת את הרובוט! </a:t>
            </a:r>
          </a:p>
          <a:p>
            <a:pPr lvl="1"/>
            <a:r>
              <a:rPr lang="he-IL" sz="3800" dirty="0" smtClean="0"/>
              <a:t> תירגול הנעה מבוססת חיישני מנועים</a:t>
            </a:r>
          </a:p>
          <a:p>
            <a:r>
              <a:rPr lang="he-IL" sz="4000" dirty="0" smtClean="0"/>
              <a:t>סדר </a:t>
            </a:r>
            <a:r>
              <a:rPr lang="he-IL" sz="4000" dirty="0" smtClean="0"/>
              <a:t>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חיישנים אנלוגיים</a:t>
            </a:r>
          </a:p>
          <a:p>
            <a:pPr lvl="1"/>
            <a:r>
              <a:rPr lang="he-IL" sz="3800" dirty="0" smtClean="0"/>
              <a:t> היכרות</a:t>
            </a:r>
          </a:p>
          <a:p>
            <a:pPr lvl="1"/>
            <a:r>
              <a:rPr lang="he-IL" sz="3800" dirty="0" smtClean="0"/>
              <a:t> חיישן המרחק</a:t>
            </a:r>
          </a:p>
          <a:p>
            <a:pPr lvl="2"/>
            <a:r>
              <a:rPr lang="he-IL" sz="3600" dirty="0" smtClean="0"/>
              <a:t> טכנולוגיה</a:t>
            </a:r>
          </a:p>
          <a:p>
            <a:pPr lvl="2"/>
            <a:r>
              <a:rPr lang="he-IL" sz="3600" dirty="0" smtClean="0"/>
              <a:t> הרכבה </a:t>
            </a:r>
            <a:r>
              <a:rPr lang="he-IL" sz="3600" dirty="0" smtClean="0"/>
              <a:t>וחיווט</a:t>
            </a:r>
            <a:endParaRPr lang="he-IL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he-IL" sz="4400" b="1" dirty="0" smtClean="0"/>
              <a:t>חיישן המנוע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 fontScale="92500" lnSpcReduction="10000"/>
          </a:bodyPr>
          <a:lstStyle/>
          <a:p>
            <a:pPr marL="1009650" lvl="1" indent="-609600"/>
            <a:r>
              <a:rPr lang="he-IL" sz="4200" dirty="0" smtClean="0"/>
              <a:t>מנועי הרובוט מצויידים בחיישן פנימי הנקרא מקודד (</a:t>
            </a:r>
            <a:r>
              <a:rPr lang="en-US" sz="4200" dirty="0" smtClean="0"/>
              <a:t>Encoder</a:t>
            </a:r>
            <a:r>
              <a:rPr lang="he-IL" sz="4200" dirty="0" smtClean="0"/>
              <a:t>)</a:t>
            </a:r>
            <a:r>
              <a:rPr lang="he-IL" sz="4200" dirty="0" smtClean="0"/>
              <a:t>, המעביר לבקר מידע לגבי סיבובו של ציר המנוע</a:t>
            </a:r>
          </a:p>
          <a:p>
            <a:pPr marL="1009650" lvl="1" indent="-609600"/>
            <a:r>
              <a:rPr lang="he-IL" sz="4200" dirty="0" smtClean="0"/>
              <a:t>החיישן מונה את מספר ה"צעדים" שעבר ציר המנוע בסיבובו, כאשר סיבוב מלא של ציר המנוע שווה ל-63 צעדים</a:t>
            </a:r>
          </a:p>
          <a:p>
            <a:pPr marL="1009650" lvl="1" indent="-609600"/>
            <a:r>
              <a:rPr lang="he-IL" sz="4200" dirty="0" smtClean="0"/>
              <a:t>כדי להעביר את המידע לבקר יש לחבר את החיישן אליו בכבל מיוחד הנמצא בערכת הרובוטיקה</a:t>
            </a:r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חיבור המקודד לבקר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 lnSpcReduction="10000"/>
          </a:bodyPr>
          <a:lstStyle/>
          <a:p>
            <a:pPr marL="1009650" lvl="1" indent="-609600"/>
            <a:r>
              <a:rPr lang="he-IL" sz="4200" dirty="0" smtClean="0"/>
              <a:t>הכנת כבל החיבור לבקר</a:t>
            </a:r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409700" lvl="2" indent="-609600"/>
            <a:r>
              <a:rPr lang="he-IL" sz="3600" dirty="0" smtClean="0"/>
              <a:t>חברו את קצה הכבל                      (הכחול) אל כניסת                                  המקודד במנוע</a:t>
            </a:r>
            <a:endParaRPr lang="he-IL" sz="3600" dirty="0" smtClean="0"/>
          </a:p>
        </p:txBody>
      </p:sp>
      <p:pic>
        <p:nvPicPr>
          <p:cNvPr id="1026" name="image62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4673"/>
            <a:ext cx="3287713" cy="165576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57236" y="2367132"/>
            <a:ext cx="6271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0" lvl="2" indent="-6096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he-IL" sz="3600" dirty="0" smtClean="0"/>
              <a:t>קפלו את חלק הנחושת החשוף שבקצה החוטים אחורה והבריגו את המחברים על קצותיהם.</a:t>
            </a:r>
            <a:endParaRPr lang="he-IL" sz="3600" dirty="0" smtClean="0"/>
          </a:p>
        </p:txBody>
      </p:sp>
      <p:pic>
        <p:nvPicPr>
          <p:cNvPr id="1027" name="image626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12073" y="4018558"/>
            <a:ext cx="1685638" cy="330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חיבור המקודד </a:t>
            </a:r>
            <a:r>
              <a:rPr lang="he-IL" sz="4400" b="1" dirty="0" smtClean="0"/>
              <a:t>לבקר - המשך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99463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he-IL" sz="4200" dirty="0" smtClean="0"/>
              <a:t>חברו את כבל המקודד לבקר</a:t>
            </a:r>
          </a:p>
          <a:p>
            <a:pPr marL="1009650" lvl="1" indent="-609600"/>
            <a:endParaRPr lang="en-US" sz="4200" dirty="0" smtClean="0"/>
          </a:p>
          <a:p>
            <a:pPr marL="1009650" lvl="1" indent="-609600"/>
            <a:endParaRPr lang="en-US" sz="4200" dirty="0" smtClean="0"/>
          </a:p>
          <a:p>
            <a:pPr marL="1009650" lvl="1" indent="-609600"/>
            <a:endParaRPr lang="en-US" sz="4200" dirty="0" smtClean="0"/>
          </a:p>
          <a:p>
            <a:pPr marL="1009650" lvl="1" indent="-609600"/>
            <a:endParaRPr lang="en-US" sz="4200" dirty="0" smtClean="0"/>
          </a:p>
          <a:p>
            <a:pPr marL="1009650" lvl="1" indent="-609600">
              <a:buNone/>
            </a:pPr>
            <a:endParaRPr lang="en-US" sz="2600" b="1" dirty="0" smtClean="0">
              <a:solidFill>
                <a:srgbClr val="FF0000"/>
              </a:solidFill>
            </a:endParaRPr>
          </a:p>
          <a:p>
            <a:pPr marL="1009650" lvl="1" indent="-609600">
              <a:buNone/>
            </a:pPr>
            <a:endParaRPr lang="en-US" sz="1900" b="1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968" y="2203213"/>
            <a:ext cx="3554268" cy="465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027054" y="2925779"/>
            <a:ext cx="61514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0" lvl="1" indent="-609600" algn="ctr" rtl="1">
              <a:buNone/>
            </a:pPr>
            <a:r>
              <a:rPr lang="he-IL" sz="3200" b="1" dirty="0" smtClean="0">
                <a:solidFill>
                  <a:srgbClr val="FF0000"/>
                </a:solidFill>
              </a:rPr>
              <a:t>שימו לב</a:t>
            </a:r>
            <a:r>
              <a:rPr lang="he-IL" sz="3200" b="1" dirty="0" smtClean="0">
                <a:solidFill>
                  <a:srgbClr val="FF0000"/>
                </a:solidFill>
              </a:rPr>
              <a:t>: סדר החיבור חשוב!</a:t>
            </a:r>
            <a:endParaRPr lang="he-IL" sz="3200" dirty="0" smtClean="0">
              <a:solidFill>
                <a:srgbClr val="FF0000"/>
              </a:solidFill>
            </a:endParaRPr>
          </a:p>
          <a:p>
            <a:pPr marL="1009650" lvl="1" indent="-609600" algn="ctr" rtl="1">
              <a:buNone/>
            </a:pPr>
            <a:r>
              <a:rPr lang="he-IL" sz="3200" dirty="0" smtClean="0">
                <a:solidFill>
                  <a:srgbClr val="FF0000"/>
                </a:solidFill>
              </a:rPr>
              <a:t>המנוע המחובר ליציאת</a:t>
            </a:r>
            <a:r>
              <a:rPr lang="en-US" sz="3200" dirty="0" smtClean="0">
                <a:solidFill>
                  <a:srgbClr val="FF0000"/>
                </a:solidFill>
              </a:rPr>
              <a:t>M1 </a:t>
            </a:r>
            <a:r>
              <a:rPr lang="he-IL" sz="3200" dirty="0" smtClean="0">
                <a:solidFill>
                  <a:srgbClr val="FF0000"/>
                </a:solidFill>
              </a:rPr>
              <a:t> יחובר </a:t>
            </a:r>
            <a:r>
              <a:rPr lang="he-IL" sz="3200" dirty="0" smtClean="0">
                <a:solidFill>
                  <a:srgbClr val="FF0000"/>
                </a:solidFill>
              </a:rPr>
              <a:t>לכניסת </a:t>
            </a:r>
            <a:r>
              <a:rPr lang="en-US" sz="3200" dirty="0" smtClean="0">
                <a:solidFill>
                  <a:srgbClr val="FF0000"/>
                </a:solidFill>
              </a:rPr>
              <a:t>C1</a:t>
            </a:r>
            <a:r>
              <a:rPr lang="he-IL" sz="3200" dirty="0" smtClean="0">
                <a:solidFill>
                  <a:srgbClr val="FF0000"/>
                </a:solidFill>
              </a:rPr>
              <a:t> </a:t>
            </a:r>
          </a:p>
          <a:p>
            <a:pPr marL="1009650" lvl="1" indent="-609600" algn="ctr" rtl="1">
              <a:buNone/>
            </a:pPr>
            <a:r>
              <a:rPr lang="he-IL" sz="3200" dirty="0" smtClean="0">
                <a:solidFill>
                  <a:srgbClr val="FF0000"/>
                </a:solidFill>
              </a:rPr>
              <a:t>המנוע </a:t>
            </a:r>
            <a:r>
              <a:rPr lang="he-IL" sz="3200" dirty="0" smtClean="0">
                <a:solidFill>
                  <a:srgbClr val="FF0000"/>
                </a:solidFill>
              </a:rPr>
              <a:t>המחובר </a:t>
            </a:r>
            <a:r>
              <a:rPr lang="he-IL" sz="3200" dirty="0" smtClean="0">
                <a:solidFill>
                  <a:srgbClr val="FF0000"/>
                </a:solidFill>
              </a:rPr>
              <a:t>ליציאת</a:t>
            </a:r>
            <a:r>
              <a:rPr lang="en-US" sz="3200" dirty="0" smtClean="0">
                <a:solidFill>
                  <a:srgbClr val="FF0000"/>
                </a:solidFill>
              </a:rPr>
              <a:t>M2 </a:t>
            </a:r>
            <a:r>
              <a:rPr lang="he-IL" sz="3200" dirty="0" smtClean="0">
                <a:solidFill>
                  <a:srgbClr val="FF0000"/>
                </a:solidFill>
              </a:rPr>
              <a:t> </a:t>
            </a:r>
            <a:r>
              <a:rPr lang="he-IL" sz="3200" dirty="0" smtClean="0">
                <a:solidFill>
                  <a:srgbClr val="FF0000"/>
                </a:solidFill>
              </a:rPr>
              <a:t>יחובר </a:t>
            </a:r>
            <a:r>
              <a:rPr lang="he-IL" sz="3200" dirty="0" smtClean="0">
                <a:solidFill>
                  <a:srgbClr val="FF0000"/>
                </a:solidFill>
              </a:rPr>
              <a:t>לכניסת </a:t>
            </a:r>
            <a:r>
              <a:rPr lang="en-US" sz="3200" dirty="0" smtClean="0">
                <a:solidFill>
                  <a:srgbClr val="FF0000"/>
                </a:solidFill>
              </a:rPr>
              <a:t>C2</a:t>
            </a:r>
            <a:endParaRPr lang="he-IL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פקודות מנוע + מקודד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67854" y="1536133"/>
            <a:ext cx="9006147" cy="5206411"/>
          </a:xfrm>
        </p:spPr>
        <p:txBody>
          <a:bodyPr>
            <a:normAutofit fontScale="92500"/>
          </a:bodyPr>
          <a:lstStyle/>
          <a:p>
            <a:pPr marL="609600" indent="-609600"/>
            <a:r>
              <a:rPr lang="he-IL" sz="4400" dirty="0" smtClean="0"/>
              <a:t>פקודות המנוע הכוללות פירוט הצעדים:</a:t>
            </a:r>
          </a:p>
          <a:p>
            <a:pPr marL="609600" indent="-609600"/>
            <a:endParaRPr lang="he-IL" sz="4400" dirty="0" smtClean="0"/>
          </a:p>
          <a:p>
            <a:pPr marL="609600" indent="-609600"/>
            <a:endParaRPr lang="he-IL" sz="4400" dirty="0" smtClean="0"/>
          </a:p>
          <a:p>
            <a:pPr marL="609600" indent="-609600"/>
            <a:r>
              <a:rPr lang="he-IL" sz="4400" dirty="0" smtClean="0"/>
              <a:t>הפקודות יעבדו כראוי רק </a:t>
            </a:r>
            <a:r>
              <a:rPr lang="he-IL" sz="4400" dirty="0" smtClean="0"/>
              <a:t>כאשר החיישן מחובר לבקר </a:t>
            </a:r>
            <a:r>
              <a:rPr lang="he-IL" sz="4400" dirty="0" smtClean="0"/>
              <a:t>כנדרש</a:t>
            </a:r>
          </a:p>
          <a:p>
            <a:pPr marL="609600" indent="-609600"/>
            <a:r>
              <a:rPr lang="he-IL" sz="4400" dirty="0" smtClean="0"/>
              <a:t>הפקודות יעצרו את המנועים אוטומטית</a:t>
            </a:r>
            <a:r>
              <a:rPr lang="he-IL" sz="4400" dirty="0" smtClean="0"/>
              <a:t> </a:t>
            </a:r>
            <a:r>
              <a:rPr lang="he-IL" sz="4400" dirty="0" smtClean="0"/>
              <a:t>לאחר מספר הצעדים המפורט</a:t>
            </a:r>
            <a:endParaRPr lang="he-IL" sz="4000" b="1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936" y="2339397"/>
            <a:ext cx="5705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חישוב מספר צעדים לנסיעת מרחק ידוע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fontScale="85000" lnSpcReduction="20000"/>
          </a:bodyPr>
          <a:lstStyle/>
          <a:p>
            <a:pPr marL="609600" indent="-609600"/>
            <a:r>
              <a:rPr lang="he-IL" sz="4400" dirty="0" smtClean="0"/>
              <a:t>לשם ביצוע החישוב נשתמש במרחק אותו עובר הרובוט בסיבוב מנוע מלא אחד ובמספר הצעדים שלוקח לו לבצע את הסיבוב.</a:t>
            </a:r>
          </a:p>
          <a:p>
            <a:pPr marL="1009650" lvl="1" indent="-609600"/>
            <a:r>
              <a:rPr lang="he-IL" sz="4200" dirty="0" smtClean="0"/>
              <a:t>המרחק </a:t>
            </a:r>
            <a:r>
              <a:rPr lang="he-IL" sz="4200" dirty="0" smtClean="0"/>
              <a:t>שעושה </a:t>
            </a:r>
            <a:r>
              <a:rPr lang="he-IL" sz="4200" dirty="0" smtClean="0"/>
              <a:t>הרובוט בסיבוב מנוע מלא = היקף הגלגל. </a:t>
            </a:r>
            <a:endParaRPr lang="he-IL" sz="4200" dirty="0" smtClean="0"/>
          </a:p>
          <a:p>
            <a:pPr marL="1009650" lvl="1" indent="-609600"/>
            <a:r>
              <a:rPr lang="he-IL" sz="4200" dirty="0" smtClean="0"/>
              <a:t>נחשב </a:t>
            </a:r>
            <a:r>
              <a:rPr lang="he-IL" sz="4200" dirty="0" smtClean="0"/>
              <a:t>את </a:t>
            </a:r>
            <a:r>
              <a:rPr lang="he-IL" sz="4200" dirty="0" smtClean="0"/>
              <a:t>ההיקף </a:t>
            </a:r>
            <a:r>
              <a:rPr lang="he-IL" sz="4200" dirty="0" smtClean="0"/>
              <a:t>בעזרת </a:t>
            </a:r>
            <a:r>
              <a:rPr lang="he-IL" sz="4200" dirty="0" smtClean="0"/>
              <a:t>הנוסחה: היקף=</a:t>
            </a:r>
            <a:r>
              <a:rPr lang="el-GR" sz="4200" dirty="0" smtClean="0"/>
              <a:t>Π</a:t>
            </a:r>
            <a:r>
              <a:rPr lang="en-US" sz="4200" dirty="0" smtClean="0"/>
              <a:t>R</a:t>
            </a:r>
            <a:r>
              <a:rPr lang="he-IL" sz="4200" dirty="0" smtClean="0"/>
              <a:t>2 כלומר ההיקף שווה למכפלת פעמיים אורך רדיוס הגלגל שלנו (3 ס"מ) בערכו הקבוע של פאי.</a:t>
            </a:r>
            <a:endParaRPr lang="he-IL" sz="4200" dirty="0" smtClean="0"/>
          </a:p>
          <a:p>
            <a:pPr marL="1409700" lvl="2" indent="-609600"/>
            <a:r>
              <a:rPr lang="he-IL" sz="4000" b="1" dirty="0" smtClean="0"/>
              <a:t>היקף הגלגל </a:t>
            </a:r>
            <a:r>
              <a:rPr lang="he-IL" sz="4000" dirty="0" smtClean="0"/>
              <a:t>= 3*3.14*2 </a:t>
            </a:r>
            <a:r>
              <a:rPr lang="he-IL" sz="4000" dirty="0" smtClean="0"/>
              <a:t>= </a:t>
            </a:r>
            <a:r>
              <a:rPr lang="he-IL" sz="4000" b="1" dirty="0" smtClean="0"/>
              <a:t>18.84 </a:t>
            </a:r>
            <a:r>
              <a:rPr lang="he-IL" sz="4000" b="1" dirty="0" smtClean="0"/>
              <a:t>ס"מ</a:t>
            </a:r>
            <a:endParaRPr lang="he-IL" sz="4000" b="1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חישוב </a:t>
            </a:r>
            <a:r>
              <a:rPr lang="he-IL" sz="4400" b="1" dirty="0" smtClean="0"/>
              <a:t>הצעדים - המשך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fontScale="62500" lnSpcReduction="20000"/>
          </a:bodyPr>
          <a:lstStyle/>
          <a:p>
            <a:pPr marL="609600" indent="-609600"/>
            <a:r>
              <a:rPr lang="he-IL" sz="4400" dirty="0" smtClean="0"/>
              <a:t>נבדוק כמה סיבובי מנוע דרושים לנסיעת המרחק המבוקש</a:t>
            </a:r>
          </a:p>
          <a:p>
            <a:pPr marL="1009650" lvl="1" indent="-609600"/>
            <a:r>
              <a:rPr lang="he-IL" sz="4200" dirty="0" smtClean="0"/>
              <a:t>לחישוב סיבובי מנוע נדרשים יש לחלק </a:t>
            </a:r>
            <a:r>
              <a:rPr lang="he-IL" sz="4200" dirty="0" smtClean="0"/>
              <a:t>את סך המרחק בס"מ במרחק אותו עובר הרובוט בסיבוב מנוע אחד (היקף הגלגל</a:t>
            </a:r>
            <a:r>
              <a:rPr lang="he-IL" sz="4200" dirty="0" smtClean="0"/>
              <a:t>). כלומר: </a:t>
            </a:r>
            <a:r>
              <a:rPr lang="he-IL" sz="4200" b="1" dirty="0" smtClean="0"/>
              <a:t>סיבובי מנוע נדרשים = סך המרחק חלקי </a:t>
            </a:r>
            <a:r>
              <a:rPr lang="he-IL" sz="4200" b="1" dirty="0" smtClean="0"/>
              <a:t>ההיקף</a:t>
            </a:r>
            <a:endParaRPr lang="he-IL" sz="4200" dirty="0" smtClean="0"/>
          </a:p>
          <a:p>
            <a:pPr marL="609600" indent="-609600"/>
            <a:r>
              <a:rPr lang="he-IL" sz="4400" dirty="0" smtClean="0"/>
              <a:t>כדי לחשב כמה צעדים נדרשים לעבור את סך המרחק נכפול את מספר סיבובי המנוע הנדרשים במספר הצעדים הקבוע שלוקח למנוע להשלים סיבוב מלא אחד (63 צעדים).</a:t>
            </a:r>
          </a:p>
          <a:p>
            <a:pPr marL="609600" indent="-609600"/>
            <a:endParaRPr lang="he-IL" sz="4400" dirty="0" smtClean="0"/>
          </a:p>
          <a:p>
            <a:pPr marL="609600" indent="-609600"/>
            <a:r>
              <a:rPr lang="he-IL" sz="4400" dirty="0" smtClean="0"/>
              <a:t>כלומר הנוסחא הסופית לחישוב מספר הצעדים לנסיעת מרחק ידוע היא:</a:t>
            </a:r>
          </a:p>
          <a:p>
            <a:pPr marL="1009650" lvl="1" indent="-609600">
              <a:buNone/>
            </a:pPr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5572125"/>
            <a:ext cx="7715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</TotalTime>
  <Words>507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פיאה</vt:lpstr>
      <vt:lpstr>חיישן המנוע מקודד (Encoder)</vt:lpstr>
      <vt:lpstr>תוכן עניינים</vt:lpstr>
      <vt:lpstr>חזרה ותזכורת</vt:lpstr>
      <vt:lpstr> חיישן המנוע</vt:lpstr>
      <vt:lpstr> חיבור המקודד לבקר</vt:lpstr>
      <vt:lpstr> חיבור המקודד לבקר - המשך</vt:lpstr>
      <vt:lpstr> פקודות מנוע + מקודד</vt:lpstr>
      <vt:lpstr> חישוב מספר צעדים לנסיעת מרחק ידוע</vt:lpstr>
      <vt:lpstr> חישוב הצעדים - המשך</vt:lpstr>
      <vt:lpstr> חישוב הצעדים - דוגמא</vt:lpstr>
      <vt:lpstr>חיבור הרובוט למחשב</vt:lpstr>
      <vt:lpstr>תכנות הרובוט - תרגול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300</cp:revision>
  <dcterms:created xsi:type="dcterms:W3CDTF">2017-08-08T19:01:28Z</dcterms:created>
  <dcterms:modified xsi:type="dcterms:W3CDTF">2018-04-03T15:15:19Z</dcterms:modified>
</cp:coreProperties>
</file>