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7"/>
  </p:notesMasterIdLst>
  <p:sldIdLst>
    <p:sldId id="256" r:id="rId2"/>
    <p:sldId id="274" r:id="rId3"/>
    <p:sldId id="275" r:id="rId4"/>
    <p:sldId id="287" r:id="rId5"/>
    <p:sldId id="288" r:id="rId6"/>
    <p:sldId id="276" r:id="rId7"/>
    <p:sldId id="289" r:id="rId8"/>
    <p:sldId id="277" r:id="rId9"/>
    <p:sldId id="278" r:id="rId10"/>
    <p:sldId id="279" r:id="rId11"/>
    <p:sldId id="281" r:id="rId12"/>
    <p:sldId id="285" r:id="rId13"/>
    <p:sldId id="291" r:id="rId14"/>
    <p:sldId id="29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7CB9-7F8D-49C9-9ED4-01D0EC92DD8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0299-9245-4F2F-9C44-9ACBD9CCB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scratch3.com/?locale=he" TargetMode="External"/><Relationship Id="rId2" Type="http://schemas.openxmlformats.org/officeDocument/2006/relationships/hyperlink" Target="https://pub.skillz-edu.org/portal/playgrou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 txBox="1">
            <a:spLocks/>
          </p:cNvSpPr>
          <p:nvPr/>
        </p:nvSpPr>
        <p:spPr>
          <a:xfrm>
            <a:off x="1259114" y="937632"/>
            <a:ext cx="8562803" cy="3367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EG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إرسال الأوامر للروبوت </a:t>
            </a:r>
            <a:br>
              <a:rPr lang="ar-EG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EG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أهلا بكم الى </a:t>
            </a:r>
            <a:r>
              <a:rPr lang="ar-EG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سكراتش</a:t>
            </a:r>
            <a:r>
              <a:rPr lang="he-IL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he-IL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1094415" y="1393348"/>
            <a:ext cx="7657703" cy="5464652"/>
            <a:chOff x="1094415" y="1393348"/>
            <a:chExt cx="7657703" cy="546465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94415" y="1393348"/>
              <a:ext cx="7657703" cy="5464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מלבן 2"/>
            <p:cNvSpPr/>
            <p:nvPr/>
          </p:nvSpPr>
          <p:spPr>
            <a:xfrm>
              <a:off x="6159500" y="1803400"/>
              <a:ext cx="1219200" cy="8763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JO" dirty="0" smtClean="0"/>
                <a:t>فئات الأوامر</a:t>
              </a:r>
              <a:endParaRPr lang="he-IL" dirty="0"/>
            </a:p>
          </p:txBody>
        </p:sp>
        <p:sp>
          <p:nvSpPr>
            <p:cNvPr id="6" name="מלבן 5"/>
            <p:cNvSpPr/>
            <p:nvPr/>
          </p:nvSpPr>
          <p:spPr>
            <a:xfrm>
              <a:off x="6159500" y="5854700"/>
              <a:ext cx="1219200" cy="10033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JO" dirty="0" smtClean="0"/>
                <a:t>إضافة فئات  الأوامر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بيئة التطوير </a:t>
            </a:r>
            <a:r>
              <a:rPr lang="en-US" sz="4400" b="1" dirty="0" smtClean="0"/>
              <a:t>Scratch </a:t>
            </a:r>
            <a:r>
              <a:rPr lang="en-US" sz="4400" b="1" dirty="0" smtClean="0"/>
              <a:t>3</a:t>
            </a:r>
            <a:r>
              <a:rPr lang="he-IL" sz="4400" b="1" dirty="0" smtClean="0"/>
              <a:t> - </a:t>
            </a:r>
            <a:r>
              <a:rPr lang="ar-JO" sz="4400" b="1" dirty="0" smtClean="0"/>
              <a:t>أوامر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43092" y="1700251"/>
            <a:ext cx="9665152" cy="5062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فئات الأوامر 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لون مختلف لكل فئة 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قاسم مشترك لكل فئة 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نظام تشغيل الأوامر 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نقرة مزدوجة لتشغيل فوري لمرة واحدة 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الجر الى طاولة العمل من اجل تركيب سيناريو 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بيئة التطوير </a:t>
            </a:r>
            <a:r>
              <a:rPr lang="en-US" sz="4400" b="1" dirty="0" smtClean="0"/>
              <a:t>Scratch </a:t>
            </a:r>
            <a:r>
              <a:rPr lang="en-US" sz="4400" b="1" dirty="0" smtClean="0"/>
              <a:t>3</a:t>
            </a:r>
            <a:r>
              <a:rPr lang="he-IL" sz="4400" b="1" dirty="0" smtClean="0"/>
              <a:t> - </a:t>
            </a:r>
            <a:r>
              <a:rPr lang="ar-JO" sz="4400" b="1" dirty="0" smtClean="0"/>
              <a:t>اوامر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338667" y="1382751"/>
            <a:ext cx="9274002" cy="5603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أنواع الأوامر </a:t>
            </a:r>
            <a:r>
              <a:rPr lang="he-IL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عام</a:t>
            </a:r>
            <a:endParaRPr lang="he-IL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أوامر "قبعة" لابتداء عمليات </a:t>
            </a:r>
            <a:endParaRPr lang="he-IL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he-IL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حدث </a:t>
            </a:r>
            <a:r>
              <a:rPr lang="he-IL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يؤدي الى تفعيل  السيناريو </a:t>
            </a:r>
            <a:endParaRPr lang="he-IL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أوامر شرطية لإجراء فحوصات </a:t>
            </a:r>
          </a:p>
          <a:p>
            <a:pPr lvl="1"/>
            <a:r>
              <a:rPr lang="he-IL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شروط</a:t>
            </a:r>
            <a:r>
              <a:rPr lang="he-IL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"اذا" و "اذا لم.."</a:t>
            </a:r>
          </a:p>
          <a:p>
            <a:pPr lvl="1"/>
            <a:r>
              <a:rPr lang="ar-EG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أوامر لتنفيذ فعاليات 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إضافة توسيع لفئات الأوامر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634" y="1483696"/>
            <a:ext cx="8953368" cy="3880773"/>
          </a:xfrm>
        </p:spPr>
        <p:txBody>
          <a:bodyPr>
            <a:normAutofit/>
          </a:bodyPr>
          <a:lstStyle/>
          <a:p>
            <a:r>
              <a:rPr lang="ar-JO" sz="2400" dirty="0" err="1" smtClean="0"/>
              <a:t>لاضافة</a:t>
            </a:r>
            <a:r>
              <a:rPr lang="ar-JO" sz="2400" dirty="0" smtClean="0"/>
              <a:t> فئة أوامر الروبوت </a:t>
            </a:r>
            <a:r>
              <a:rPr lang="he-IL" sz="2400" dirty="0" smtClean="0"/>
              <a:t>(</a:t>
            </a:r>
            <a:r>
              <a:rPr lang="ar-JO" sz="2400" dirty="0" smtClean="0"/>
              <a:t>حتى بدون توصيل روبوت للحاسوب</a:t>
            </a:r>
            <a:r>
              <a:rPr lang="he-IL" sz="2400" dirty="0" smtClean="0"/>
              <a:t>) – </a:t>
            </a:r>
            <a:r>
              <a:rPr lang="ar-JO" sz="2400" dirty="0" smtClean="0"/>
              <a:t>بعد النقر على زر إضافة توسيع لفئات الأوامر </a:t>
            </a:r>
            <a:r>
              <a:rPr lang="he-IL" sz="2400" dirty="0" smtClean="0"/>
              <a:t>– </a:t>
            </a:r>
            <a:r>
              <a:rPr lang="ar-JO" sz="2400" dirty="0" smtClean="0"/>
              <a:t>نختار المتحكم </a:t>
            </a:r>
            <a:r>
              <a:rPr lang="he-IL" sz="2400" dirty="0" smtClean="0"/>
              <a:t>-</a:t>
            </a:r>
            <a:r>
              <a:rPr lang="en-US" sz="2400" dirty="0" smtClean="0"/>
              <a:t>TXT</a:t>
            </a:r>
            <a:r>
              <a:rPr lang="he-IL" sz="2400" dirty="0" smtClean="0"/>
              <a:t> </a:t>
            </a:r>
            <a:r>
              <a:rPr lang="ar-JO" sz="2400" dirty="0" smtClean="0"/>
              <a:t>الخاص </a:t>
            </a:r>
            <a:r>
              <a:rPr lang="ar-JO" sz="2400" dirty="0" err="1" smtClean="0"/>
              <a:t>بفيشرتكنيك</a:t>
            </a:r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811" y="2928066"/>
            <a:ext cx="10267269" cy="32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83696"/>
            <a:ext cx="8596668" cy="3880773"/>
          </a:xfrm>
        </p:spPr>
        <p:txBody>
          <a:bodyPr>
            <a:normAutofit/>
          </a:bodyPr>
          <a:lstStyle/>
          <a:p>
            <a:r>
              <a:rPr lang="ar-JO" sz="2400" dirty="0" smtClean="0"/>
              <a:t>نبحث عن الروبوت </a:t>
            </a:r>
            <a:r>
              <a:rPr lang="he-IL" sz="2400" dirty="0" smtClean="0"/>
              <a:t>(</a:t>
            </a:r>
            <a:r>
              <a:rPr lang="ar-JO" sz="2400" dirty="0" smtClean="0"/>
              <a:t>برنامج الربط </a:t>
            </a:r>
            <a:r>
              <a:rPr lang="en-US" sz="2400" dirty="0" err="1" smtClean="0"/>
              <a:t>FTScratchTXT</a:t>
            </a:r>
            <a:r>
              <a:rPr lang="he-IL" sz="2400" dirty="0" smtClean="0"/>
              <a:t> </a:t>
            </a:r>
            <a:r>
              <a:rPr lang="ar-JO" sz="2400" dirty="0" smtClean="0"/>
              <a:t>الأسود يجب ان يتم تشغيله بالخلفية</a:t>
            </a:r>
            <a:r>
              <a:rPr lang="he-IL" sz="2400" dirty="0" smtClean="0"/>
              <a:t>) </a:t>
            </a:r>
            <a:r>
              <a:rPr lang="ar-JO" sz="2400" dirty="0" smtClean="0"/>
              <a:t>ونعود لبيئة التطوير بعد إضافة الفئة التابعة للمتحكم.</a:t>
            </a:r>
            <a:endParaRPr lang="he-IL" sz="2400" dirty="0" smtClean="0"/>
          </a:p>
          <a:p>
            <a:pPr lvl="2"/>
            <a:r>
              <a:rPr lang="ar-JO" sz="2000" dirty="0" smtClean="0"/>
              <a:t>اذا لم يتصل الروبوت بالإمكان إضافة فئة الأوامر عندها لن تظهر إشارة </a:t>
            </a:r>
            <a:r>
              <a:rPr lang="en-US" sz="2000" dirty="0" smtClean="0"/>
              <a:t>V</a:t>
            </a:r>
            <a:r>
              <a:rPr lang="he-IL" sz="2000" dirty="0" smtClean="0"/>
              <a:t> </a:t>
            </a:r>
            <a:r>
              <a:rPr lang="ar-JO" sz="2000" dirty="0" smtClean="0"/>
              <a:t>وانما علامة تعجب برتقالية </a:t>
            </a:r>
            <a:r>
              <a:rPr lang="he-IL" sz="2000" dirty="0" smtClean="0"/>
              <a:t>(</a:t>
            </a:r>
            <a:r>
              <a:rPr lang="ar-JO" sz="2000" dirty="0" smtClean="0"/>
              <a:t>عند النقر عليها تبدأ عملية البح</a:t>
            </a:r>
            <a:r>
              <a:rPr lang="ar-JO" sz="2000" dirty="0" smtClean="0"/>
              <a:t>ث من جديد</a:t>
            </a:r>
            <a:r>
              <a:rPr lang="he-IL" sz="2000" dirty="0" smtClean="0"/>
              <a:t> </a:t>
            </a:r>
            <a:r>
              <a:rPr lang="he-IL" sz="2000" dirty="0" smtClean="0"/>
              <a:t>החיבור)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3918845" y="4500745"/>
            <a:ext cx="427512" cy="273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42" y="3523752"/>
            <a:ext cx="3338101" cy="250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1559" y="3415379"/>
            <a:ext cx="3408032" cy="257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8441369" y="4510641"/>
            <a:ext cx="427512" cy="273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48775" y="1057275"/>
            <a:ext cx="29432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כותרת 1"/>
          <p:cNvSpPr txBox="1">
            <a:spLocks/>
          </p:cNvSpPr>
          <p:nvPr/>
        </p:nvSpPr>
        <p:spPr>
          <a:xfrm>
            <a:off x="677334" y="609600"/>
            <a:ext cx="8596668" cy="773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JO" sz="4400" b="1" smtClean="0"/>
              <a:t>إضافة توسيع لفئات الأوامر</a:t>
            </a:r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الترتيب والنظافة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918634" y="2057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حفظ مشروع </a:t>
            </a:r>
            <a:r>
              <a:rPr lang="ar-EG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السكراتش</a:t>
            </a:r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609600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ترتيب المعدات ومحطة العمل 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اغلاق "النوافذ" في الحاسوب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3" y="37106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484242" y="1177235"/>
            <a:ext cx="7498211" cy="4953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مراجعة وتذكر </a:t>
            </a:r>
            <a:endParaRPr lang="he-I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ارسال الأوامر الى الروبوت </a:t>
            </a:r>
            <a:endParaRPr lang="he-I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تمرين – المعلم هو روبوت </a:t>
            </a:r>
            <a:endParaRPr lang="he-I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بيئة التطوير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Scratch 3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سكراتش</a:t>
            </a:r>
            <a:r>
              <a:rPr lang="ar-J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he-I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ar-J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مصطلحات</a:t>
            </a:r>
          </a:p>
          <a:p>
            <a:pPr lvl="1"/>
            <a:r>
              <a:rPr lang="ar-J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الدخول الى بيئة التطوير</a:t>
            </a:r>
            <a:endParaRPr lang="he-I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تعرف على بيئة التطوير </a:t>
            </a:r>
            <a:endParaRPr lang="he-I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تعرف على أنواع الأوامر</a:t>
            </a:r>
            <a:endParaRPr lang="ar-JO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ar-J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إضافة فئات أوامر الروبوت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الترتيب والنظافة </a:t>
            </a:r>
            <a:endParaRPr lang="he-I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3" charset="2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وتذكر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094021" y="1930400"/>
            <a:ext cx="8474926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أنظمة 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مُدخل – معالج – مُخرج 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نظام محوسب ونظام </a:t>
            </a:r>
            <a:r>
              <a:rPr lang="ar-EG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روبوتي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وسائل المُدخل والمُخرج في الروبوت 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3837" y="225287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ارسال أوامر للروبوت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929124" y="1216991"/>
            <a:ext cx="8945637" cy="5539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تمرين – المعلم هو روبوت ! </a:t>
            </a:r>
            <a:endParaRPr lang="he-IL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يجب تكليف الروبوت بأداء مهمة </a:t>
            </a:r>
            <a:endParaRPr lang="he-IL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مثلا: اكتب اسم طالب على اللوح </a:t>
            </a:r>
            <a:r>
              <a:rPr lang="he-IL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ar-EG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مثلا: اكتب أسماء 3 طلاب على اللوح </a:t>
            </a:r>
            <a:endParaRPr lang="he-IL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ar-EG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مثلا</a:t>
            </a:r>
            <a:r>
              <a:rPr lang="he-IL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العب معي "زوج او فرد" </a:t>
            </a:r>
            <a:endParaRPr lang="he-IL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الطالب هو روبوت !</a:t>
            </a:r>
            <a:endParaRPr lang="he-IL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ar-EG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من يتطوع ان يكون المبرمج للروبوت ؟ </a:t>
            </a:r>
            <a:endParaRPr lang="he-IL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ملخص التمرين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278295" y="1532834"/>
            <a:ext cx="9799782" cy="5232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لا يستطيع الروبوت ان يخمن ماذا كان قصدنا او ماذا اردنا , ولكنه يستطيع تنفيذ الأوامر التي ترسل اليه بدقة وبدون تأويل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/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اذا اردنا ان ينفذ الروبوت ما يطلب منه, فعلى الأوامر ان تكون كأنه "يفهمها" – أي, يستطيع تنفيذها  </a:t>
            </a:r>
          </a:p>
          <a:p>
            <a:pPr marL="609600" indent="-609600"/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اذا اردنا ان ينفذ الروبوت مهمة معقدة لا يعرف كيف ينفذها, علينا ان نجزئها الى مهام صغيرة  يستطيع الروبوت تنفيذها   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تستطيع الروبوتات تنفيذ مهام معقدة جدا, وفي بعض الأحيان تستطيع تنفيذ مهام ووظائف للبشر 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3534" y="2413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ar-JO" sz="4400" b="1" dirty="0" smtClean="0"/>
              <a:t>بيئة التطوير </a:t>
            </a:r>
            <a:r>
              <a:rPr lang="en-US" sz="4400" b="1" dirty="0" smtClean="0"/>
              <a:t>Scratch </a:t>
            </a:r>
            <a:r>
              <a:rPr lang="en-US" sz="4400" b="1" dirty="0" smtClean="0"/>
              <a:t>3</a:t>
            </a:r>
            <a:r>
              <a:rPr lang="he-IL" sz="4400" b="1" dirty="0" smtClean="0"/>
              <a:t> </a:t>
            </a:r>
            <a:r>
              <a:rPr lang="ar-JO" sz="4400" b="1" dirty="0" err="1" smtClean="0"/>
              <a:t>سكراتش</a:t>
            </a:r>
            <a:r>
              <a:rPr lang="ar-JO" sz="4400" b="1" dirty="0" smtClean="0"/>
              <a:t> 3 </a:t>
            </a:r>
            <a:r>
              <a:rPr lang="he-IL" sz="4400" b="1" dirty="0" smtClean="0"/>
              <a:t>- </a:t>
            </a:r>
            <a:r>
              <a:rPr lang="ar-JO" sz="4400" b="1" dirty="0" smtClean="0"/>
              <a:t>مصطلحات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65831" y="1632503"/>
            <a:ext cx="9772073" cy="577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خوارزمية</a:t>
            </a:r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طريقة منهجية لتنفيذ مهمة معينة بعدد نهائي من الخطوات.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لغة برمجة </a:t>
            </a:r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لغة لكتابة برامج حاسوب</a:t>
            </a:r>
            <a:endParaRPr lang="he-IL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برنامج حاسوب </a:t>
            </a:r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سلسلة 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وامر بلغة البرمجة وظيفتها تنفيذ مهمة </a:t>
            </a:r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تحقيق الخوارزمية </a:t>
            </a:r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سيناريو</a:t>
            </a:r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كلمة مرادفة</a:t>
            </a:r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لبرنامج حاسوب بلغة البرمجة </a:t>
            </a:r>
            <a:r>
              <a:rPr lang="ar-EG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سكراتش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/>
              <a:t>Scratch 3</a:t>
            </a:r>
            <a:r>
              <a:rPr lang="he-IL" sz="4400" b="1" dirty="0" smtClean="0"/>
              <a:t> – </a:t>
            </a:r>
            <a:r>
              <a:rPr lang="ar-JO" sz="4400" b="1" dirty="0" smtClean="0"/>
              <a:t>الدخول لبيئة التطوير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363737"/>
          </a:xfrm>
        </p:spPr>
        <p:txBody>
          <a:bodyPr>
            <a:noAutofit/>
          </a:bodyPr>
          <a:lstStyle/>
          <a:p>
            <a:r>
              <a:rPr lang="ar-JO" sz="2000" dirty="0" smtClean="0"/>
              <a:t>للطلاب طريقة تحديد  موحد</a:t>
            </a:r>
            <a:r>
              <a:rPr lang="ar-JO" sz="2000" dirty="0"/>
              <a:t>ة</a:t>
            </a:r>
            <a:r>
              <a:rPr lang="he-IL" sz="2000" dirty="0" smtClean="0"/>
              <a:t>– </a:t>
            </a:r>
            <a:r>
              <a:rPr lang="ar-JO" sz="2000" dirty="0" smtClean="0"/>
              <a:t>الدخول عن طريق - </a:t>
            </a:r>
            <a:r>
              <a:rPr lang="ar-JO" sz="2000" dirty="0" smtClean="0">
                <a:hlinkClick r:id="rId2"/>
              </a:rPr>
              <a:t>ملعب وزارة التربية والتعليم</a:t>
            </a: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ar-JO" sz="2000" dirty="0" smtClean="0"/>
              <a:t>للبقية </a:t>
            </a:r>
            <a:r>
              <a:rPr lang="he-IL" sz="2000" dirty="0" smtClean="0"/>
              <a:t>– </a:t>
            </a:r>
            <a:r>
              <a:rPr lang="ar-JO" sz="2000" dirty="0" smtClean="0"/>
              <a:t>الدخول عن طريق </a:t>
            </a:r>
            <a:r>
              <a:rPr lang="ar-JO" sz="2000" dirty="0" smtClean="0">
                <a:hlinkClick r:id="rId3"/>
              </a:rPr>
              <a:t>الموقع الخاص ب </a:t>
            </a:r>
            <a:r>
              <a:rPr lang="en-US" sz="2000" dirty="0" err="1" smtClean="0">
                <a:hlinkClick r:id="rId3"/>
              </a:rPr>
              <a:t>fischertechnik</a:t>
            </a:r>
            <a:endParaRPr lang="he-IL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6983" y="1911927"/>
            <a:ext cx="3645711" cy="250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4486" y="4892021"/>
            <a:ext cx="2910197" cy="196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بيئة التطوير </a:t>
            </a:r>
            <a:r>
              <a:rPr lang="en-US" sz="4400" b="1" dirty="0" smtClean="0"/>
              <a:t>Scratch </a:t>
            </a:r>
            <a:r>
              <a:rPr lang="en-US" sz="4400" b="1" dirty="0" smtClean="0"/>
              <a:t>3</a:t>
            </a:r>
            <a:endParaRPr lang="he-IL" sz="4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655" y="1383531"/>
            <a:ext cx="7671460" cy="547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2734" y="426999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بيئة التطوير</a:t>
            </a:r>
            <a:r>
              <a:rPr lang="en-US" sz="4400" b="1" dirty="0" smtClean="0"/>
              <a:t>Scratch </a:t>
            </a:r>
            <a:r>
              <a:rPr lang="en-US" sz="4400" b="1" dirty="0" smtClean="0"/>
              <a:t>3</a:t>
            </a:r>
            <a:endParaRPr lang="he-IL" sz="4400" b="1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1406379" y="1200150"/>
            <a:ext cx="7646577" cy="5456713"/>
            <a:chOff x="1152379" y="1401287"/>
            <a:chExt cx="7646577" cy="545671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2379" y="1401287"/>
              <a:ext cx="7646577" cy="545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מלבן 2"/>
            <p:cNvSpPr/>
            <p:nvPr/>
          </p:nvSpPr>
          <p:spPr>
            <a:xfrm>
              <a:off x="4191000" y="3340100"/>
              <a:ext cx="2425700" cy="330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JO" dirty="0" smtClean="0"/>
                <a:t>منطقة طاولة العمل</a:t>
              </a:r>
              <a:endParaRPr lang="he-IL" dirty="0"/>
            </a:p>
          </p:txBody>
        </p:sp>
        <p:sp>
          <p:nvSpPr>
            <p:cNvPr id="6" name="מלבן 5"/>
            <p:cNvSpPr/>
            <p:nvPr/>
          </p:nvSpPr>
          <p:spPr>
            <a:xfrm>
              <a:off x="1397000" y="2247900"/>
              <a:ext cx="2425700" cy="330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JO" dirty="0" smtClean="0"/>
                <a:t>منطقة المنصة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4975667" y="5765800"/>
              <a:ext cx="2425700" cy="330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JO" dirty="0" smtClean="0"/>
                <a:t>منطقة الأوامر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499</Words>
  <Application>Microsoft Office PowerPoint</Application>
  <PresentationFormat>מסך רחב</PresentationFormat>
  <Paragraphs>75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3" baseType="lpstr">
      <vt:lpstr>Arial</vt:lpstr>
      <vt:lpstr>Calibri</vt:lpstr>
      <vt:lpstr>Gisha</vt:lpstr>
      <vt:lpstr>Tahoma</vt:lpstr>
      <vt:lpstr>Times New Roman</vt:lpstr>
      <vt:lpstr>Trebuchet MS</vt:lpstr>
      <vt:lpstr>Wingdings 3</vt:lpstr>
      <vt:lpstr>פיאה</vt:lpstr>
      <vt:lpstr>מצגת של PowerPoint</vt:lpstr>
      <vt:lpstr>قائمة المحتويات</vt:lpstr>
      <vt:lpstr>مراجعة وتذكر</vt:lpstr>
      <vt:lpstr>ارسال أوامر للروبوت</vt:lpstr>
      <vt:lpstr>ملخص التمرين</vt:lpstr>
      <vt:lpstr>بيئة التطوير Scratch 3 سكراتش 3 - مصطلحات</vt:lpstr>
      <vt:lpstr>Scratch 3 – الدخول لبيئة التطوير</vt:lpstr>
      <vt:lpstr>بيئة التطوير Scratch 3</vt:lpstr>
      <vt:lpstr>بيئة التطويرScratch 3</vt:lpstr>
      <vt:lpstr>סביבת הפיתוח Scratch 3</vt:lpstr>
      <vt:lpstr>بيئة التطوير Scratch 3 - أوامر</vt:lpstr>
      <vt:lpstr>بيئة التطوير Scratch 3 - اوامر</vt:lpstr>
      <vt:lpstr>إضافة توسيع لفئات الأوامر</vt:lpstr>
      <vt:lpstr>מצגת של PowerPoint</vt:lpstr>
      <vt:lpstr>الترتيب والنظافة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52</cp:revision>
  <dcterms:created xsi:type="dcterms:W3CDTF">2017-08-08T19:01:28Z</dcterms:created>
  <dcterms:modified xsi:type="dcterms:W3CDTF">2019-10-28T19:57:39Z</dcterms:modified>
</cp:coreProperties>
</file>