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3"/>
  </p:notesMasterIdLst>
  <p:sldIdLst>
    <p:sldId id="256" r:id="rId2"/>
    <p:sldId id="269" r:id="rId3"/>
    <p:sldId id="270" r:id="rId4"/>
    <p:sldId id="277" r:id="rId5"/>
    <p:sldId id="278" r:id="rId6"/>
    <p:sldId id="272" r:id="rId7"/>
    <p:sldId id="279" r:id="rId8"/>
    <p:sldId id="280" r:id="rId9"/>
    <p:sldId id="276" r:id="rId10"/>
    <p:sldId id="268"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78" autoAdjust="0"/>
    <p:restoredTop sz="81183" autoAdjust="0"/>
  </p:normalViewPr>
  <p:slideViewPr>
    <p:cSldViewPr snapToGrid="0">
      <p:cViewPr varScale="1">
        <p:scale>
          <a:sx n="55" d="100"/>
          <a:sy n="55" d="100"/>
        </p:scale>
        <p:origin x="-1056"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י"א/אדר/תשע"ח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0" indent="-342900" algn="r" rtl="1">
              <a:lnSpc>
                <a:spcPct val="115000"/>
              </a:lnSpc>
              <a:buFont typeface="Symbol"/>
              <a:buChar char=""/>
            </a:pPr>
            <a:r>
              <a:rPr lang="he-IL" sz="1200" dirty="0" smtClean="0">
                <a:latin typeface="Times New Roman"/>
                <a:ea typeface="Times New Roman"/>
                <a:cs typeface="+mn-cs"/>
              </a:rPr>
              <a:t>רובוט = מכונה הכוללת מרכיבים אלקטרונים ומכניים ומסוגלת לבצע משימות באופן עצמאי וגמיש. בדרך כלל לרובוט יש יכולת תנועה, יכולות חישה, יכולת הפעלה של זרועות מכניות ומערכות נוספות בהתאם לייעודו של הרובוט. לרובוט יש יכולת בקרה. כדי להפעיל ולהנחות את הרובוט יש לכתוב תכניות מחשב.</a:t>
            </a:r>
            <a:endParaRPr lang="en-US" sz="1800" dirty="0" smtClean="0">
              <a:latin typeface="Times New Roman"/>
              <a:ea typeface="Times New Roman"/>
            </a:endParaRPr>
          </a:p>
          <a:p>
            <a:r>
              <a:rPr lang="he-IL" sz="1200" dirty="0" smtClean="0">
                <a:ea typeface="Calibri"/>
                <a:cs typeface="+mn-cs"/>
              </a:rPr>
              <a:t>שימושיים בעבודות שחוזרות על עצמן / דורשות דיוק</a:t>
            </a:r>
            <a:r>
              <a:rPr lang="en-US" sz="1200" dirty="0" smtClean="0">
                <a:latin typeface="Arial"/>
                <a:ea typeface="Calibri"/>
              </a:rPr>
              <a:t> / </a:t>
            </a:r>
            <a:r>
              <a:rPr lang="he-IL" sz="1200" dirty="0" smtClean="0">
                <a:latin typeface="Arial"/>
                <a:ea typeface="Calibri"/>
              </a:rPr>
              <a:t>עובדים בתנאים שקשים לבני אדם </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שימושים לדוגמא ברובוטים – הקרנת סרטונים, לאחר כל סרטון לשאול את התלמידים לרעיונות לרובוטים לשימושים דומים. דיון בבעיות שניתן לפתור באמצעות רובוטים, אילו מקצועות לדעתם יבוצעו לדעתם בעתיד על ידי רובוטים.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מערכת רובוטית</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אמצעי קלט: חיישנים = רכיבים אלקטרוניים המסוגלים לאסוף מידע על סביבתו של הרובוט במגוון אמצעים. למשל: חיישן מרחק המודד את מרחקו של הרובוט מהמכשול הקרוב ביותר, חיישן אור המודד את כמות האור בחדר, וכו'.</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אמצעי פלט: </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סיבוב מנוע</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צלילים מרמקול הבקר</a:t>
            </a:r>
            <a:endParaRPr lang="en-US" sz="1800" kern="1200" dirty="0" smtClean="0">
              <a:solidFill>
                <a:schemeClr val="tx1"/>
              </a:solidFill>
              <a:latin typeface="+mn-lt"/>
              <a:ea typeface="+mn-ea"/>
              <a:cs typeface="+mn-cs"/>
            </a:endParaRPr>
          </a:p>
          <a:p>
            <a:pPr lvl="2" rtl="1"/>
            <a:r>
              <a:rPr lang="he-IL" sz="1200" kern="1200" dirty="0" smtClean="0">
                <a:solidFill>
                  <a:schemeClr val="tx1"/>
                </a:solidFill>
                <a:latin typeface="+mn-lt"/>
                <a:ea typeface="+mn-ea"/>
                <a:cs typeface="+mn-cs"/>
              </a:rPr>
              <a:t>אור ממנורה</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מעבד: בקר הרובוט, ה"מוח" שאחראי להריץ את הפקודות לרובוט, שולט על כל חלקי הרובוט אליהם הוא מחובר, ומקבל מידע מכל החיישנים על סביבתו של הרובוט.</a:t>
            </a:r>
            <a:endParaRPr lang="en-US" sz="18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שאלת חשיבה – האם ישנם רכיבים שהינם גם אמצעי פלט וגם אמצעי קלט? (מצלמה, מנוע עם חיישן סיבוב)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פעילות: הכנת חוטים לשם חיווט דגם הרובוט שנבנה</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חלוקת הציוד נדרש לכל קבוצה: מספריים, 3 חוטים שגזרנו מהחוטים הנמצאים בערכה באורך של כ-15 ס"מ כל אחד, מברג ומחברים (6 אדומים ו-6 ירוקים</a:t>
            </a:r>
            <a:r>
              <a:rPr lang="en-US" sz="1200" kern="1200" dirty="0" smtClean="0">
                <a:solidFill>
                  <a:schemeClr val="tx1"/>
                </a:solidFill>
                <a:latin typeface="+mn-lt"/>
                <a:ea typeface="+mn-ea"/>
                <a:cs typeface="+mn-cs"/>
              </a:rPr>
              <a:t>(</a:t>
            </a:r>
          </a:p>
          <a:p>
            <a:pPr lvl="0" rtl="1"/>
            <a:r>
              <a:rPr lang="he-IL" sz="1200" kern="1200" dirty="0" smtClean="0">
                <a:solidFill>
                  <a:schemeClr val="tx1"/>
                </a:solidFill>
                <a:latin typeface="+mn-lt"/>
                <a:ea typeface="+mn-ea"/>
                <a:cs typeface="+mn-cs"/>
              </a:rPr>
              <a:t>כל ילד בקבוצה של 3 תלמידים יכין חוט אחד לפחות, המהירים יכינו חוטים נוספים או יסייעו לחברים מתקשים עד סיום השיעור</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המורה ידגים בעצמו הכנה של חוט ויסייע לתמידים להכין את שלהם – בייחוד בשלב ההברגה בו יחזק המורה את ההברגות של המחברים ויוודא שהחוטים חזקים בעזרת משיכת המחברים  </a:t>
            </a:r>
            <a:endParaRPr lang="en-US"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ניתן להיעזר בסרטון ההדרכה להכנת חוטים שיופעל בעמדות המחשב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פעילות: הכנת חוטים לשם חיווט דגם הרובוט שנבנה</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חלוקת הציוד נדרש לכל קבוצה: מספריים, 3 חוטים שגזרנו מהחוטים הנמצאים בערכה באורך של כ-15 ס"מ כל אחד, מברג ומחברים (6 אדומים ו-6 ירוקים</a:t>
            </a:r>
            <a:r>
              <a:rPr lang="en-US" sz="1200" kern="1200" dirty="0" smtClean="0">
                <a:solidFill>
                  <a:schemeClr val="tx1"/>
                </a:solidFill>
                <a:latin typeface="+mn-lt"/>
                <a:ea typeface="+mn-ea"/>
                <a:cs typeface="+mn-cs"/>
              </a:rPr>
              <a:t>(</a:t>
            </a:r>
          </a:p>
          <a:p>
            <a:pPr lvl="0" rtl="1"/>
            <a:r>
              <a:rPr lang="he-IL" sz="1200" kern="1200" dirty="0" smtClean="0">
                <a:solidFill>
                  <a:schemeClr val="tx1"/>
                </a:solidFill>
                <a:latin typeface="+mn-lt"/>
                <a:ea typeface="+mn-ea"/>
                <a:cs typeface="+mn-cs"/>
              </a:rPr>
              <a:t>כל ילד בקבוצה של 3 תלמידים יכין חוט אחד לפחות, המהירים יכינו חוטים נוספים או יסייעו לחברים מתקשים עד סיום השיעור</a:t>
            </a:r>
            <a:endParaRPr lang="en-US" sz="12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המורה ידגים בעצמו הכנה של חוט ויסייע לתמידים להכין את שלהם – בייחוד בשלב ההברגה בו יחזק המורה את ההברגות של המחברים ויוודא שהחוטים חזקים בעזרת משיכת המחברים  </a:t>
            </a:r>
            <a:endParaRPr lang="en-US"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ניתן להיעזר בסרטון ההדרכה להכנת חוטים שיופעל בעמדות המחשב</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U1NIK23P1Ks" TargetMode="Externa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hyperlink" Target="https://www.youtube.com/watch?v=-XRFe0nupM8" TargetMode="External"/><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youtube.com/watch?v=_QndP_PCRSw" TargetMode="External"/><Relationship Id="rId11" Type="http://schemas.openxmlformats.org/officeDocument/2006/relationships/image" Target="../media/image12.png"/><Relationship Id="rId5" Type="http://schemas.openxmlformats.org/officeDocument/2006/relationships/hyperlink" Target="https://www.youtube.com/watch?v=Aen9s0hyLec" TargetMode="External"/><Relationship Id="rId10"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hyperlink" Target="https://www.youtube.com/watch?v=UWNwsKhktU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adihadas.github.io/ftscratch/src/WLAN_Client_Mode_he.pdf/&#1502;&#1489;&#1493;&#1488;%20&#1500;-%20RoboPro.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Ts94WvaQhP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8000" dirty="0" smtClean="0"/>
              <a:t>מבוא לרובוטיקה</a:t>
            </a:r>
            <a:endParaRPr lang="he-IL" sz="8000"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xmlns=""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שבשבת </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8</a:t>
            </a:r>
            <a:endParaRPr lang="en-US"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תכנות הרובוט בסביבת </a:t>
            </a:r>
            <a:r>
              <a:rPr lang="en-US" sz="4000" dirty="0" err="1" smtClean="0">
                <a:solidFill>
                  <a:prstClr val="black">
                    <a:lumMod val="75000"/>
                    <a:lumOff val="25000"/>
                  </a:prstClr>
                </a:solidFill>
              </a:rPr>
              <a:t>RoboPRO</a:t>
            </a:r>
            <a:endParaRPr lang="he-IL"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85000" lnSpcReduction="20000"/>
          </a:bodyPr>
          <a:lstStyle/>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a:bodyPr>
          <a:lstStyle/>
          <a:p>
            <a:r>
              <a:rPr lang="he-IL" sz="4000" dirty="0" smtClean="0"/>
              <a:t> חזרה ותזכורת</a:t>
            </a:r>
          </a:p>
          <a:p>
            <a:r>
              <a:rPr lang="he-IL" sz="4000" dirty="0" smtClean="0"/>
              <a:t>מבוא לרובוטיקה</a:t>
            </a:r>
          </a:p>
          <a:p>
            <a:r>
              <a:rPr lang="he-IL" sz="4000" dirty="0" smtClean="0"/>
              <a:t>היכרות עם בקר </a:t>
            </a:r>
            <a:r>
              <a:rPr lang="en-US" sz="4000" dirty="0" smtClean="0"/>
              <a:t>TXT</a:t>
            </a:r>
            <a:endParaRPr lang="he-IL" sz="4000" dirty="0" smtClean="0"/>
          </a:p>
          <a:p>
            <a:r>
              <a:rPr lang="he-IL" sz="4000" dirty="0" smtClean="0"/>
              <a:t>היכרות עם </a:t>
            </a:r>
            <a:r>
              <a:rPr lang="en-US" sz="4000" dirty="0" err="1" smtClean="0"/>
              <a:t>RoboPRO</a:t>
            </a:r>
            <a:endParaRPr lang="he-IL" sz="4000" dirty="0" smtClean="0"/>
          </a:p>
          <a:p>
            <a:r>
              <a:rPr lang="he-IL" sz="4000" dirty="0" smtClean="0"/>
              <a:t>בואו נבנה רובוט!</a:t>
            </a:r>
          </a:p>
          <a:p>
            <a:r>
              <a:rPr lang="he-IL" sz="4000" dirty="0" smtClean="0"/>
              <a:t>סדר וניקיון</a:t>
            </a:r>
          </a:p>
          <a:p>
            <a:pPr>
              <a:buNone/>
            </a:pPr>
            <a:endParaRPr lang="en-US"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 מבוא לאלגוריתמיקה</a:t>
            </a:r>
          </a:p>
          <a:p>
            <a:r>
              <a:rPr lang="he-IL" sz="4000" dirty="0" smtClean="0"/>
              <a:t> תרשימי זרימה</a:t>
            </a:r>
            <a:r>
              <a:rPr lang="en-US" sz="4000" dirty="0" smtClean="0"/>
              <a:t>	</a:t>
            </a:r>
            <a:endParaRPr lang="he-IL"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רובוטיקה – נעים להכיר</a:t>
            </a:r>
            <a:endParaRPr lang="he-IL" sz="4400" b="1" dirty="0"/>
          </a:p>
        </p:txBody>
      </p:sp>
      <p:sp>
        <p:nvSpPr>
          <p:cNvPr id="8" name="מציין מיקום תוכן 2"/>
          <p:cNvSpPr>
            <a:spLocks noGrp="1"/>
          </p:cNvSpPr>
          <p:nvPr>
            <p:ph idx="1"/>
          </p:nvPr>
        </p:nvSpPr>
        <p:spPr>
          <a:xfrm>
            <a:off x="300041" y="1920409"/>
            <a:ext cx="10895783" cy="4641850"/>
          </a:xfrm>
        </p:spPr>
        <p:txBody>
          <a:bodyPr>
            <a:normAutofit/>
          </a:bodyPr>
          <a:lstStyle/>
          <a:p>
            <a:r>
              <a:rPr lang="he-IL" altLang="he-IL" sz="3600" b="1" dirty="0" smtClean="0"/>
              <a:t> מה זה רובוט?</a:t>
            </a:r>
          </a:p>
          <a:p>
            <a:pPr lvl="1"/>
            <a:r>
              <a:rPr lang="he-IL" altLang="he-IL" sz="3200" b="1" dirty="0" smtClean="0"/>
              <a:t> מכונה </a:t>
            </a:r>
          </a:p>
          <a:p>
            <a:pPr lvl="1"/>
            <a:r>
              <a:rPr lang="he-IL" altLang="he-IL" sz="3200" b="1" dirty="0" smtClean="0"/>
              <a:t> אוטומטי</a:t>
            </a:r>
          </a:p>
          <a:p>
            <a:pPr lvl="1"/>
            <a:r>
              <a:rPr lang="he-IL" altLang="he-IL" sz="3200" b="1" dirty="0" smtClean="0"/>
              <a:t> ניתן לתכנות</a:t>
            </a:r>
          </a:p>
          <a:p>
            <a:endParaRPr lang="he-IL" altLang="he-IL" sz="3600" b="1" dirty="0" smtClean="0"/>
          </a:p>
          <a:p>
            <a:r>
              <a:rPr lang="he-IL" altLang="he-IL" sz="3600" b="1" dirty="0" smtClean="0"/>
              <a:t> סוגי רובוטים</a:t>
            </a:r>
          </a:p>
          <a:p>
            <a:pPr algn="r" rtl="1" eaLnBrk="1" hangingPunct="1"/>
            <a:endParaRPr lang="he-IL" altLang="he-IL" sz="3600" b="1" dirty="0" smtClean="0"/>
          </a:p>
        </p:txBody>
      </p:sp>
      <p:pic>
        <p:nvPicPr>
          <p:cNvPr id="9" name="תמונה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67868" y="5421850"/>
            <a:ext cx="1971256" cy="1421525"/>
          </a:xfrm>
          <a:prstGeom prst="rect">
            <a:avLst/>
          </a:prstGeom>
        </p:spPr>
      </p:pic>
      <p:pic>
        <p:nvPicPr>
          <p:cNvPr id="10" name="Picture 2" descr="https://encrypted-tbn3.gstatic.com/images?q=tbn:ANd9GcQDWhrP-cjwKvaS8i3v9Whc6STbTHCZLivc0kE2FUaz0XY6unbJ4g"/>
          <p:cNvPicPr>
            <a:picLocks noChangeAspect="1" noChangeArrowheads="1"/>
          </p:cNvPicPr>
          <p:nvPr/>
        </p:nvPicPr>
        <p:blipFill>
          <a:blip r:embed="rId4" cstate="print"/>
          <a:srcRect/>
          <a:stretch>
            <a:fillRect/>
          </a:stretch>
        </p:blipFill>
        <p:spPr bwMode="auto">
          <a:xfrm>
            <a:off x="2645776" y="3482882"/>
            <a:ext cx="2686051" cy="1704975"/>
          </a:xfrm>
          <a:prstGeom prst="rect">
            <a:avLst/>
          </a:prstGeom>
          <a:noFill/>
          <a:ln w="9525">
            <a:noFill/>
            <a:miter lim="800000"/>
            <a:headEnd/>
            <a:tailEnd/>
          </a:ln>
        </p:spPr>
      </p:pic>
      <p:pic>
        <p:nvPicPr>
          <p:cNvPr id="11" name="Picture 6" descr="https://encrypted-tbn3.gstatic.com/images?q=tbn:ANd9GcTN2uf8nKDmxfFmCQt26MUroFrn7elsN4DkZwO39f5wRBe4R17S"/>
          <p:cNvPicPr>
            <a:picLocks noChangeAspect="1" noChangeArrowheads="1"/>
          </p:cNvPicPr>
          <p:nvPr/>
        </p:nvPicPr>
        <p:blipFill>
          <a:blip r:embed="rId5" cstate="print"/>
          <a:srcRect/>
          <a:stretch>
            <a:fillRect/>
          </a:stretch>
        </p:blipFill>
        <p:spPr bwMode="auto">
          <a:xfrm>
            <a:off x="0" y="4644701"/>
            <a:ext cx="2438400" cy="1876425"/>
          </a:xfrm>
          <a:prstGeom prst="rect">
            <a:avLst/>
          </a:prstGeom>
          <a:noFill/>
          <a:ln w="9525">
            <a:noFill/>
            <a:miter lim="800000"/>
            <a:headEnd/>
            <a:tailEnd/>
          </a:ln>
        </p:spPr>
      </p:pic>
      <p:pic>
        <p:nvPicPr>
          <p:cNvPr id="12" name="Picture 8" descr="https://encrypted-tbn2.gstatic.com/images?q=tbn:ANd9GcR5VZPReccqjYMKVzywIpa5iMzPKz5krgiBpC8HFRvlYqCUYSaQ"/>
          <p:cNvPicPr>
            <a:picLocks noChangeAspect="1" noChangeArrowheads="1"/>
          </p:cNvPicPr>
          <p:nvPr/>
        </p:nvPicPr>
        <p:blipFill>
          <a:blip r:embed="rId6" cstate="print"/>
          <a:srcRect/>
          <a:stretch>
            <a:fillRect/>
          </a:stretch>
        </p:blipFill>
        <p:spPr bwMode="auto">
          <a:xfrm>
            <a:off x="5119437" y="5109020"/>
            <a:ext cx="2657475" cy="1714500"/>
          </a:xfrm>
          <a:prstGeom prst="rect">
            <a:avLst/>
          </a:prstGeom>
          <a:noFill/>
          <a:ln w="9525">
            <a:noFill/>
            <a:miter lim="800000"/>
            <a:headEnd/>
            <a:tailEnd/>
          </a:ln>
        </p:spPr>
      </p:pic>
      <p:pic>
        <p:nvPicPr>
          <p:cNvPr id="13" name="Picture 10" descr="https://encrypted-tbn2.gstatic.com/images?q=tbn:ANd9GcQryTnY26VNGzXoqKNg71CAXKWECopDCi5hRKMOpuLeZgIwKusK"/>
          <p:cNvPicPr>
            <a:picLocks noChangeAspect="1" noChangeArrowheads="1"/>
          </p:cNvPicPr>
          <p:nvPr/>
        </p:nvPicPr>
        <p:blipFill>
          <a:blip r:embed="rId7" cstate="print"/>
          <a:srcRect/>
          <a:stretch>
            <a:fillRect/>
          </a:stretch>
        </p:blipFill>
        <p:spPr bwMode="auto">
          <a:xfrm>
            <a:off x="0" y="2303766"/>
            <a:ext cx="2143125" cy="2143125"/>
          </a:xfrm>
          <a:prstGeom prst="rect">
            <a:avLst/>
          </a:prstGeom>
          <a:noFill/>
          <a:ln w="9525">
            <a:noFill/>
            <a:miter lim="800000"/>
            <a:headEnd/>
            <a:tailEnd/>
          </a:ln>
        </p:spPr>
      </p:pic>
      <p:pic>
        <p:nvPicPr>
          <p:cNvPr id="14" name="Picture 12" descr="https://encrypted-tbn2.gstatic.com/images?q=tbn:ANd9GcRE7T_cf0K1OSNqqVfm4f8dilUSg93v7T5PkySagMJEbgwOdovaWA"/>
          <p:cNvPicPr>
            <a:picLocks noChangeAspect="1" noChangeArrowheads="1"/>
          </p:cNvPicPr>
          <p:nvPr/>
        </p:nvPicPr>
        <p:blipFill>
          <a:blip r:embed="rId8" cstate="print"/>
          <a:srcRect/>
          <a:stretch>
            <a:fillRect/>
          </a:stretch>
        </p:blipFill>
        <p:spPr bwMode="auto">
          <a:xfrm>
            <a:off x="2435360" y="1516579"/>
            <a:ext cx="2619375" cy="1743075"/>
          </a:xfrm>
          <a:prstGeom prst="rect">
            <a:avLst/>
          </a:prstGeom>
          <a:noFill/>
          <a:ln w="9525">
            <a:noFill/>
            <a:miter lim="800000"/>
            <a:headEnd/>
            <a:tailEnd/>
          </a:ln>
        </p:spPr>
      </p:pic>
      <p:pic>
        <p:nvPicPr>
          <p:cNvPr id="15" name="Picture 18" descr="https://encrypted-tbn2.gstatic.com/images?q=tbn:ANd9GcRzXr1NmL5k1TPIax4E4VmTzPrI7eoNG4kYemB_C3ACSZfAsboLCQ"/>
          <p:cNvPicPr>
            <a:picLocks noChangeAspect="1" noChangeArrowheads="1"/>
          </p:cNvPicPr>
          <p:nvPr/>
        </p:nvPicPr>
        <p:blipFill>
          <a:blip r:embed="rId9" cstate="print"/>
          <a:srcRect/>
          <a:stretch>
            <a:fillRect/>
          </a:stretch>
        </p:blipFill>
        <p:spPr bwMode="auto">
          <a:xfrm>
            <a:off x="5357660" y="1475236"/>
            <a:ext cx="2457451" cy="1857375"/>
          </a:xfrm>
          <a:prstGeom prst="rect">
            <a:avLst/>
          </a:prstGeom>
          <a:noFill/>
          <a:ln w="9525">
            <a:noFill/>
            <a:miter lim="800000"/>
            <a:headEnd/>
            <a:tailEnd/>
          </a:ln>
        </p:spPr>
      </p:pic>
      <p:pic>
        <p:nvPicPr>
          <p:cNvPr id="16" name="Picture 15" descr="iRobot_small.png"/>
          <p:cNvPicPr>
            <a:picLocks noChangeAspect="1"/>
          </p:cNvPicPr>
          <p:nvPr/>
        </p:nvPicPr>
        <p:blipFill>
          <a:blip r:embed="rId10" cstate="print"/>
          <a:stretch>
            <a:fillRect/>
          </a:stretch>
        </p:blipFill>
        <p:spPr>
          <a:xfrm>
            <a:off x="6145010" y="3497651"/>
            <a:ext cx="1342857" cy="1428572"/>
          </a:xfrm>
          <a:prstGeom prst="rect">
            <a:avLst/>
          </a:prstGeom>
        </p:spPr>
      </p:pic>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רובוטיקה – שימושים</a:t>
            </a:r>
            <a:endParaRPr lang="he-IL" sz="4400" b="1" dirty="0"/>
          </a:p>
        </p:txBody>
      </p:sp>
      <p:sp>
        <p:nvSpPr>
          <p:cNvPr id="34" name="Rectangle 1028"/>
          <p:cNvSpPr txBox="1">
            <a:spLocks noChangeArrowheads="1"/>
          </p:cNvSpPr>
          <p:nvPr/>
        </p:nvSpPr>
        <p:spPr>
          <a:xfrm>
            <a:off x="2364060" y="1536037"/>
            <a:ext cx="7022272" cy="4749800"/>
          </a:xfrm>
          <a:prstGeom prst="rect">
            <a:avLst/>
          </a:prstGeom>
        </p:spPr>
        <p:txBody>
          <a:bodyPr/>
          <a:lstStyle>
            <a:lvl1pPr marL="342900" indent="-342900" algn="r" defTabSz="449263" rtl="1" eaLnBrk="0" fontAlgn="base" hangingPunct="0">
              <a:spcBef>
                <a:spcPts val="800"/>
              </a:spcBef>
              <a:spcAft>
                <a:spcPct val="0"/>
              </a:spcAft>
              <a:buClr>
                <a:srgbClr val="000000"/>
              </a:buClr>
              <a:buSzPct val="100000"/>
              <a:buFont typeface="Wingdings" pitchFamily="2" charset="2"/>
              <a:buBlip>
                <a:blip r:embed="rId3"/>
              </a:buBlip>
              <a:defRPr sz="3200">
                <a:solidFill>
                  <a:schemeClr val="tx1"/>
                </a:solidFill>
                <a:latin typeface="+mn-lt"/>
                <a:ea typeface="+mn-ea"/>
                <a:cs typeface="+mn-cs"/>
              </a:defRPr>
            </a:lvl1pPr>
            <a:lvl2pPr marL="742950" indent="-285750" algn="r" defTabSz="449263" rtl="1" eaLnBrk="0" fontAlgn="base" hangingPunct="0">
              <a:spcBef>
                <a:spcPts val="700"/>
              </a:spcBef>
              <a:spcAft>
                <a:spcPct val="0"/>
              </a:spcAft>
              <a:buClr>
                <a:srgbClr val="000000"/>
              </a:buClr>
              <a:buSzPct val="100000"/>
              <a:buFont typeface="Times New Roman" pitchFamily="18" charset="0"/>
              <a:buChar char="–"/>
              <a:defRPr sz="2800">
                <a:solidFill>
                  <a:schemeClr val="tx1"/>
                </a:solidFill>
                <a:latin typeface="+mn-lt"/>
                <a:cs typeface="+mn-cs"/>
              </a:defRPr>
            </a:lvl2pPr>
            <a:lvl3pPr marL="1143000" indent="-228600" algn="r" defTabSz="449263" rtl="1" eaLnBrk="0" fontAlgn="base" hangingPunct="0">
              <a:spcBef>
                <a:spcPts val="600"/>
              </a:spcBef>
              <a:spcAft>
                <a:spcPct val="0"/>
              </a:spcAft>
              <a:buClr>
                <a:srgbClr val="000000"/>
              </a:buClr>
              <a:buSzPct val="100000"/>
              <a:buFont typeface="Times New Roman" pitchFamily="18" charset="0"/>
              <a:buBlip>
                <a:blip r:embed="rId4"/>
              </a:buBlip>
              <a:defRPr sz="2400">
                <a:solidFill>
                  <a:schemeClr val="tx1"/>
                </a:solidFill>
                <a:latin typeface="+mn-lt"/>
                <a:cs typeface="+mn-cs"/>
              </a:defRPr>
            </a:lvl3pPr>
            <a:lvl4pPr marL="1600200" indent="-228600" algn="r" defTabSz="449263" rtl="1" eaLnBrk="0" fontAlgn="base" hangingPunct="0">
              <a:spcBef>
                <a:spcPts val="500"/>
              </a:spcBef>
              <a:spcAft>
                <a:spcPct val="0"/>
              </a:spcAft>
              <a:buClr>
                <a:srgbClr val="000000"/>
              </a:buClr>
              <a:buSzPct val="100000"/>
              <a:buFont typeface="Times New Roman" pitchFamily="18" charset="0"/>
              <a:buChar char="–"/>
              <a:defRPr sz="2000">
                <a:solidFill>
                  <a:schemeClr val="tx1"/>
                </a:solidFill>
                <a:latin typeface="+mn-lt"/>
                <a:cs typeface="+mn-cs"/>
              </a:defRPr>
            </a:lvl4pPr>
            <a:lvl5pPr marL="2057400" indent="-228600" algn="r" defTabSz="449263" rtl="1" eaLnBrk="0" fontAlgn="base" hangingPunct="0">
              <a:spcBef>
                <a:spcPts val="500"/>
              </a:spcBef>
              <a:spcAft>
                <a:spcPct val="0"/>
              </a:spcAft>
              <a:buClr>
                <a:srgbClr val="000000"/>
              </a:buClr>
              <a:buSzPct val="100000"/>
              <a:buFont typeface="Times New Roman" pitchFamily="18" charset="0"/>
              <a:defRPr sz="2000">
                <a:solidFill>
                  <a:schemeClr val="tx1"/>
                </a:solidFill>
                <a:latin typeface="+mn-lt"/>
                <a:cs typeface="+mn-cs"/>
              </a:defRPr>
            </a:lvl5pPr>
            <a:lvl6pPr marL="25146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6pPr>
            <a:lvl7pPr marL="29718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7pPr>
            <a:lvl8pPr marL="34290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8pPr>
            <a:lvl9pPr marL="3886200" indent="-228600" algn="r" defTabSz="449263" rtl="1" fontAlgn="base">
              <a:spcBef>
                <a:spcPts val="500"/>
              </a:spcBef>
              <a:spcAft>
                <a:spcPct val="0"/>
              </a:spcAft>
              <a:buClr>
                <a:srgbClr val="000000"/>
              </a:buClr>
              <a:buSzPct val="100000"/>
              <a:buFont typeface="Times New Roman" pitchFamily="18" charset="0"/>
              <a:defRPr sz="2000">
                <a:solidFill>
                  <a:schemeClr val="tx1"/>
                </a:solidFill>
                <a:latin typeface="+mn-lt"/>
                <a:cs typeface="+mn-cs"/>
              </a:defRPr>
            </a:lvl9pPr>
          </a:lstStyle>
          <a:p>
            <a:pPr marL="0" indent="0">
              <a:buFont typeface="Wingdings" pitchFamily="2" charset="2"/>
              <a:buNone/>
              <a:defRPr/>
            </a:pPr>
            <a:endParaRPr lang="he-IL" sz="2400" b="1" dirty="0" smtClean="0"/>
          </a:p>
          <a:p>
            <a:pPr marL="0" indent="0">
              <a:buFont typeface="Wingdings" pitchFamily="2" charset="2"/>
              <a:buNone/>
              <a:defRPr/>
            </a:pPr>
            <a:r>
              <a:rPr lang="he-IL" sz="2400" b="1" dirty="0" smtClean="0"/>
              <a:t>רובוט צבאי בשימוש צה"ל: </a:t>
            </a:r>
            <a:r>
              <a:rPr lang="he-IL" sz="2400" b="1" dirty="0" smtClean="0">
                <a:hlinkClick r:id="rId5"/>
              </a:rPr>
              <a:t>לסרטון</a:t>
            </a:r>
            <a:r>
              <a:rPr lang="he-IL" sz="2400" dirty="0" smtClean="0"/>
              <a:t/>
            </a:r>
            <a:br>
              <a:rPr lang="he-IL" sz="2400" dirty="0" smtClean="0"/>
            </a:br>
            <a:r>
              <a:rPr lang="en-US" sz="2400" dirty="0" smtClean="0"/>
              <a:t/>
            </a:r>
            <a:br>
              <a:rPr lang="en-US" sz="2400" dirty="0" smtClean="0"/>
            </a:br>
            <a:endParaRPr lang="he-IL" sz="2400" dirty="0" smtClean="0"/>
          </a:p>
          <a:p>
            <a:pPr marL="0" indent="0">
              <a:buFont typeface="Wingdings" pitchFamily="2" charset="2"/>
              <a:buNone/>
              <a:defRPr/>
            </a:pPr>
            <a:r>
              <a:rPr lang="he-IL" sz="2400" b="1" dirty="0" smtClean="0"/>
              <a:t>רובוטים למיון חבילות במחסן: </a:t>
            </a:r>
            <a:r>
              <a:rPr lang="he-IL" sz="2400" b="1" dirty="0" smtClean="0">
                <a:hlinkClick r:id="rId6"/>
              </a:rPr>
              <a:t>לסרטון</a:t>
            </a:r>
            <a:r>
              <a:rPr lang="en-US" sz="2400" dirty="0" smtClean="0">
                <a:hlinkClick r:id="rId6"/>
              </a:rPr>
              <a:t/>
            </a:r>
            <a:br>
              <a:rPr lang="en-US" sz="2400" dirty="0" smtClean="0">
                <a:hlinkClick r:id="rId6"/>
              </a:rPr>
            </a:br>
            <a:r>
              <a:rPr lang="en-US" sz="2400" dirty="0" smtClean="0"/>
              <a:t/>
            </a:r>
            <a:br>
              <a:rPr lang="en-US" sz="2400" dirty="0" smtClean="0"/>
            </a:br>
            <a:endParaRPr lang="he-IL" sz="2400" dirty="0" smtClean="0"/>
          </a:p>
          <a:p>
            <a:pPr marL="0" indent="0">
              <a:buFont typeface="Wingdings" pitchFamily="2" charset="2"/>
              <a:buNone/>
              <a:defRPr/>
            </a:pPr>
            <a:r>
              <a:rPr lang="he-IL" sz="2400" b="1" dirty="0" smtClean="0"/>
              <a:t>רובוט דה-וינצ'י לביצוע של ניתוחים מרחוק: </a:t>
            </a:r>
            <a:r>
              <a:rPr lang="he-IL" sz="2400" b="1" dirty="0" smtClean="0">
                <a:hlinkClick r:id="rId7"/>
              </a:rPr>
              <a:t>לסרטון</a:t>
            </a:r>
            <a:r>
              <a:rPr lang="he-IL" sz="2400" dirty="0" smtClean="0"/>
              <a:t/>
            </a:r>
            <a:br>
              <a:rPr lang="he-IL" sz="2400" dirty="0" smtClean="0"/>
            </a:br>
            <a:r>
              <a:rPr lang="en-US" sz="2400" dirty="0" smtClean="0">
                <a:hlinkClick r:id="rId7"/>
              </a:rPr>
              <a:t> </a:t>
            </a:r>
            <a:br>
              <a:rPr lang="en-US" sz="2400" dirty="0" smtClean="0">
                <a:hlinkClick r:id="rId7"/>
              </a:rPr>
            </a:br>
            <a:endParaRPr lang="en-US" sz="2400" dirty="0" smtClean="0"/>
          </a:p>
          <a:p>
            <a:pPr marL="0" indent="0">
              <a:buNone/>
              <a:defRPr/>
            </a:pPr>
            <a:r>
              <a:rPr lang="he-IL" sz="2400" b="1" dirty="0" smtClean="0"/>
              <a:t>רובוט מכונית הנוסע וחונה באופן אוטומטי: </a:t>
            </a:r>
            <a:r>
              <a:rPr lang="he-IL" sz="2400" b="1" dirty="0" smtClean="0">
                <a:hlinkClick r:id="rId8"/>
              </a:rPr>
              <a:t>לסרטון</a:t>
            </a:r>
            <a:r>
              <a:rPr lang="he-IL" sz="2400" dirty="0" smtClean="0"/>
              <a:t/>
            </a:r>
            <a:br>
              <a:rPr lang="he-IL" sz="2400" dirty="0" smtClean="0"/>
            </a:br>
            <a:r>
              <a:rPr lang="en-US" sz="2400" dirty="0" smtClean="0">
                <a:hlinkClick r:id="rId9"/>
              </a:rPr>
              <a:t/>
            </a:r>
            <a:br>
              <a:rPr lang="en-US" sz="2400" dirty="0" smtClean="0">
                <a:hlinkClick r:id="rId9"/>
              </a:rPr>
            </a:br>
            <a:endParaRPr lang="en-US" sz="2400" dirty="0" smtClean="0"/>
          </a:p>
          <a:p>
            <a:pPr marL="0" indent="0" eaLnBrk="1" hangingPunct="1">
              <a:lnSpc>
                <a:spcPct val="90000"/>
              </a:lnSpc>
              <a:spcBef>
                <a:spcPct val="20000"/>
              </a:spcBef>
              <a:buFont typeface="Wingdings" pitchFamily="2" charset="2"/>
              <a:buNone/>
              <a:defRPr/>
            </a:pPr>
            <a:endParaRPr lang="en-US" altLang="en-US" sz="2400" kern="0" dirty="0" smtClean="0">
              <a:solidFill>
                <a:srgbClr val="000000"/>
              </a:solidFill>
              <a:latin typeface="Times New Roman" pitchFamily="18" charset="0"/>
            </a:endParaRPr>
          </a:p>
        </p:txBody>
      </p:sp>
      <p:pic>
        <p:nvPicPr>
          <p:cNvPr id="35" name="Picture 2"/>
          <p:cNvPicPr>
            <a:picLocks noChangeAspect="1" noChangeArrowheads="1"/>
          </p:cNvPicPr>
          <p:nvPr/>
        </p:nvPicPr>
        <p:blipFill>
          <a:blip r:embed="rId10" cstate="print"/>
          <a:srcRect/>
          <a:stretch>
            <a:fillRect/>
          </a:stretch>
        </p:blipFill>
        <p:spPr bwMode="auto">
          <a:xfrm>
            <a:off x="468027" y="1393162"/>
            <a:ext cx="1738312" cy="1235075"/>
          </a:xfrm>
          <a:prstGeom prst="rect">
            <a:avLst/>
          </a:prstGeom>
          <a:noFill/>
          <a:ln w="9525">
            <a:noFill/>
            <a:miter lim="800000"/>
            <a:headEnd/>
            <a:tailEnd/>
          </a:ln>
        </p:spPr>
      </p:pic>
      <p:pic>
        <p:nvPicPr>
          <p:cNvPr id="36" name="Picture 3"/>
          <p:cNvPicPr>
            <a:picLocks noChangeAspect="1" noChangeArrowheads="1"/>
          </p:cNvPicPr>
          <p:nvPr/>
        </p:nvPicPr>
        <p:blipFill>
          <a:blip r:embed="rId11" cstate="print"/>
          <a:stretch>
            <a:fillRect/>
          </a:stretch>
        </p:blipFill>
        <p:spPr bwMode="auto">
          <a:xfrm>
            <a:off x="448546" y="2853874"/>
            <a:ext cx="1812925" cy="894329"/>
          </a:xfrm>
          <a:prstGeom prst="rect">
            <a:avLst/>
          </a:prstGeom>
          <a:noFill/>
          <a:ln w="9525">
            <a:noFill/>
            <a:miter lim="800000"/>
            <a:headEnd/>
            <a:tailEnd/>
          </a:ln>
        </p:spPr>
      </p:pic>
      <p:pic>
        <p:nvPicPr>
          <p:cNvPr id="37" name="Picture 4"/>
          <p:cNvPicPr>
            <a:picLocks noChangeAspect="1" noChangeArrowheads="1"/>
          </p:cNvPicPr>
          <p:nvPr/>
        </p:nvPicPr>
        <p:blipFill>
          <a:blip r:embed="rId12" cstate="print"/>
          <a:srcRect/>
          <a:stretch>
            <a:fillRect/>
          </a:stretch>
        </p:blipFill>
        <p:spPr bwMode="auto">
          <a:xfrm>
            <a:off x="434981" y="4067228"/>
            <a:ext cx="1878013" cy="1152525"/>
          </a:xfrm>
          <a:prstGeom prst="rect">
            <a:avLst/>
          </a:prstGeom>
          <a:noFill/>
          <a:ln w="9525">
            <a:noFill/>
            <a:miter lim="800000"/>
            <a:headEnd/>
            <a:tailEnd/>
          </a:ln>
        </p:spPr>
      </p:pic>
      <p:pic>
        <p:nvPicPr>
          <p:cNvPr id="38" name="Picture 5"/>
          <p:cNvPicPr>
            <a:picLocks noChangeAspect="1" noChangeArrowheads="1"/>
          </p:cNvPicPr>
          <p:nvPr/>
        </p:nvPicPr>
        <p:blipFill>
          <a:blip r:embed="rId13" cstate="print"/>
          <a:stretch>
            <a:fillRect/>
          </a:stretch>
        </p:blipFill>
        <p:spPr bwMode="auto">
          <a:xfrm>
            <a:off x="573797" y="5464195"/>
            <a:ext cx="1613800" cy="1154112"/>
          </a:xfrm>
          <a:prstGeom prst="rect">
            <a:avLst/>
          </a:prstGeom>
          <a:noFill/>
          <a:ln w="9525">
            <a:noFill/>
            <a:miter lim="800000"/>
            <a:headEnd/>
            <a:tailEnd/>
          </a:ln>
        </p:spPr>
      </p:pic>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מערכת רובוטית</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a:bodyPr>
          <a:lstStyle/>
          <a:p>
            <a:r>
              <a:rPr lang="he-IL" sz="4000" dirty="0" smtClean="0"/>
              <a:t> קלט – מעבד - פלט </a:t>
            </a:r>
            <a:endParaRPr lang="he-IL" sz="4000" dirty="0"/>
          </a:p>
        </p:txBody>
      </p:sp>
      <p:pic>
        <p:nvPicPr>
          <p:cNvPr id="7" name="תמונה 4"/>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823" y="2450252"/>
            <a:ext cx="8288624" cy="44077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הבקר של פישרטקניק</a:t>
            </a:r>
            <a:endParaRPr lang="he-IL" sz="4400" b="1" dirty="0"/>
          </a:p>
        </p:txBody>
      </p:sp>
      <p:pic>
        <p:nvPicPr>
          <p:cNvPr id="6" name="image281.jpeg"/>
          <p:cNvPicPr>
            <a:picLocks noGrp="1"/>
          </p:cNvPicPr>
          <p:nvPr>
            <p:ph idx="1"/>
          </p:nvPr>
        </p:nvPicPr>
        <p:blipFill>
          <a:blip r:embed="rId3" cstate="print"/>
          <a:srcRect/>
          <a:stretch>
            <a:fillRect/>
          </a:stretch>
        </p:blipFill>
        <p:spPr bwMode="auto">
          <a:xfrm>
            <a:off x="6539898" y="1665034"/>
            <a:ext cx="5652102" cy="5197102"/>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0" y="2457450"/>
            <a:ext cx="6762750" cy="4400550"/>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היכרות עם </a:t>
            </a:r>
            <a:r>
              <a:rPr lang="en-US" sz="4400" b="1" dirty="0" err="1" smtClean="0"/>
              <a:t>RoboPRO</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hlinkClick r:id="rId3"/>
              </a:rPr>
              <a:t>חוברת עבודה עצמית</a:t>
            </a:r>
            <a:endParaRPr lang="he-IL"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endParaRPr lang="en-US"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הכנת חוטים לדגם</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5 למעלה, הנחיות לחוטים</a:t>
            </a:r>
          </a:p>
          <a:p>
            <a:pPr marL="1257300" lvl="2" indent="-342900" algn="r" rtl="1">
              <a:spcBef>
                <a:spcPts val="1000"/>
              </a:spcBef>
              <a:buClr>
                <a:srgbClr val="0F6FC6"/>
              </a:buClr>
              <a:buSzPct val="80000"/>
            </a:pPr>
            <a:r>
              <a:rPr lang="he-IL" sz="4000" dirty="0" smtClean="0">
                <a:solidFill>
                  <a:prstClr val="black">
                    <a:lumMod val="75000"/>
                    <a:lumOff val="25000"/>
                  </a:prstClr>
                </a:solidFill>
              </a:rPr>
              <a:t>	 </a:t>
            </a:r>
            <a:r>
              <a:rPr lang="he-IL" sz="4000" dirty="0" smtClean="0">
                <a:solidFill>
                  <a:prstClr val="black">
                    <a:lumMod val="75000"/>
                    <a:lumOff val="25000"/>
                  </a:prstClr>
                </a:solidFill>
                <a:hlinkClick r:id="rId3"/>
              </a:rPr>
              <a:t>סרטון הדרכה</a:t>
            </a:r>
            <a:endParaRPr lang="he-IL" sz="4000" dirty="0" smtClean="0">
              <a:solidFill>
                <a:prstClr val="black">
                  <a:lumMod val="75000"/>
                  <a:lumOff val="25000"/>
                </a:prstClr>
              </a:solidFill>
            </a:endParaRPr>
          </a:p>
          <a:p>
            <a:pPr marL="1714500" lvl="3"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3 חוטים באורך 20 ס"מ כל אחד</a:t>
            </a: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434</TotalTime>
  <Words>541</Words>
  <Application>Microsoft Office PowerPoint</Application>
  <PresentationFormat>Custom</PresentationFormat>
  <Paragraphs>74</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פיאה</vt:lpstr>
      <vt:lpstr>מבוא לרובוטיקה</vt:lpstr>
      <vt:lpstr>תוכן עניינים</vt:lpstr>
      <vt:lpstr>חזרה ותזכורת</vt:lpstr>
      <vt:lpstr>רובוטיקה – נעים להכיר</vt:lpstr>
      <vt:lpstr>רובוטיקה – שימושים</vt:lpstr>
      <vt:lpstr>מערכת רובוטית</vt:lpstr>
      <vt:lpstr>הבקר של פישרטקניק</vt:lpstr>
      <vt:lpstr>היכרות עם RoboPRO</vt:lpstr>
      <vt:lpstr>בואו נבנה רובוט!</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Adi Itec</cp:lastModifiedBy>
  <cp:revision>40</cp:revision>
  <dcterms:created xsi:type="dcterms:W3CDTF">2017-08-08T19:01:28Z</dcterms:created>
  <dcterms:modified xsi:type="dcterms:W3CDTF">2018-02-26T13:06:51Z</dcterms:modified>
</cp:coreProperties>
</file>