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Override1.xml" ContentType="application/vnd.openxmlformats-officedocument.themeOverride+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autoCompressPictures="0">
  <p:sldMasterIdLst>
    <p:sldMasterId id="2147483681" r:id="rId1"/>
  </p:sldMasterIdLst>
  <p:notesMasterIdLst>
    <p:notesMasterId r:id="rId11"/>
  </p:notesMasterIdLst>
  <p:sldIdLst>
    <p:sldId id="256" r:id="rId2"/>
    <p:sldId id="269" r:id="rId3"/>
    <p:sldId id="270" r:id="rId4"/>
    <p:sldId id="278" r:id="rId5"/>
    <p:sldId id="279" r:id="rId6"/>
    <p:sldId id="276" r:id="rId7"/>
    <p:sldId id="277" r:id="rId8"/>
    <p:sldId id="280" r:id="rId9"/>
    <p:sldId id="275"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3978" autoAdjust="0"/>
    <p:restoredTop sz="81183" autoAdjust="0"/>
  </p:normalViewPr>
  <p:slideViewPr>
    <p:cSldViewPr snapToGrid="0">
      <p:cViewPr varScale="1">
        <p:scale>
          <a:sx n="55" d="100"/>
          <a:sy n="55" d="100"/>
        </p:scale>
        <p:origin x="-1056" y="-76"/>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886200" y="0"/>
            <a:ext cx="2971800" cy="457200"/>
          </a:xfrm>
          <a:prstGeom prst="rect">
            <a:avLst/>
          </a:prstGeom>
        </p:spPr>
        <p:txBody>
          <a:bodyPr vert="horz" lIns="91440" tIns="45720" rIns="91440" bIns="45720" rtlCol="1"/>
          <a:lstStyle>
            <a:lvl1pPr algn="r">
              <a:defRPr sz="1200"/>
            </a:lvl1pPr>
          </a:lstStyle>
          <a:p>
            <a:endParaRPr lang="he-IL"/>
          </a:p>
        </p:txBody>
      </p:sp>
      <p:sp>
        <p:nvSpPr>
          <p:cNvPr id="3" name="Date Placeholder 2"/>
          <p:cNvSpPr>
            <a:spLocks noGrp="1"/>
          </p:cNvSpPr>
          <p:nvPr>
            <p:ph type="dt" idx="1"/>
          </p:nvPr>
        </p:nvSpPr>
        <p:spPr>
          <a:xfrm>
            <a:off x="1588" y="0"/>
            <a:ext cx="2971800" cy="457200"/>
          </a:xfrm>
          <a:prstGeom prst="rect">
            <a:avLst/>
          </a:prstGeom>
        </p:spPr>
        <p:txBody>
          <a:bodyPr vert="horz" lIns="91440" tIns="45720" rIns="91440" bIns="45720" rtlCol="1"/>
          <a:lstStyle>
            <a:lvl1pPr algn="l">
              <a:defRPr sz="1200"/>
            </a:lvl1pPr>
          </a:lstStyle>
          <a:p>
            <a:fld id="{FDD434B5-3884-491B-9701-01188EF54E6D}" type="datetimeFigureOut">
              <a:rPr lang="he-IL" smtClean="0"/>
              <a:pPr/>
              <a:t>י"א/אדר/תשע"ח</a:t>
            </a:fld>
            <a:endParaRPr lang="he-IL"/>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1" anchor="ctr"/>
          <a:lstStyle/>
          <a:p>
            <a:endParaRPr lang="he-IL"/>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1">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6" name="Footer Placeholder 5"/>
          <p:cNvSpPr>
            <a:spLocks noGrp="1"/>
          </p:cNvSpPr>
          <p:nvPr>
            <p:ph type="ftr" sz="quarter" idx="4"/>
          </p:nvPr>
        </p:nvSpPr>
        <p:spPr>
          <a:xfrm>
            <a:off x="3886200" y="8685213"/>
            <a:ext cx="2971800" cy="457200"/>
          </a:xfrm>
          <a:prstGeom prst="rect">
            <a:avLst/>
          </a:prstGeom>
        </p:spPr>
        <p:txBody>
          <a:bodyPr vert="horz" lIns="91440" tIns="45720" rIns="91440" bIns="45720" rtlCol="1" anchor="b"/>
          <a:lstStyle>
            <a:lvl1pPr algn="r">
              <a:defRPr sz="1200"/>
            </a:lvl1pPr>
          </a:lstStyle>
          <a:p>
            <a:endParaRPr lang="he-IL"/>
          </a:p>
        </p:txBody>
      </p:sp>
      <p:sp>
        <p:nvSpPr>
          <p:cNvPr id="7" name="Slide Number Placeholder 6"/>
          <p:cNvSpPr>
            <a:spLocks noGrp="1"/>
          </p:cNvSpPr>
          <p:nvPr>
            <p:ph type="sldNum" sz="quarter" idx="5"/>
          </p:nvPr>
        </p:nvSpPr>
        <p:spPr>
          <a:xfrm>
            <a:off x="1588" y="8685213"/>
            <a:ext cx="2971800" cy="457200"/>
          </a:xfrm>
          <a:prstGeom prst="rect">
            <a:avLst/>
          </a:prstGeom>
        </p:spPr>
        <p:txBody>
          <a:bodyPr vert="horz" lIns="91440" tIns="45720" rIns="91440" bIns="45720" rtlCol="1" anchor="b"/>
          <a:lstStyle>
            <a:lvl1pPr algn="l">
              <a:defRPr sz="1200"/>
            </a:lvl1pPr>
          </a:lstStyle>
          <a:p>
            <a:fld id="{8056BFB0-2B78-46EB-ACD6-0CEA529A7DA7}" type="slidenum">
              <a:rPr lang="he-IL" smtClean="0"/>
              <a:pPr/>
              <a:t>‹#›</a:t>
            </a:fld>
            <a:endParaRPr lang="he-IL"/>
          </a:p>
        </p:txBody>
      </p:sp>
    </p:spTree>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he-IL" dirty="0" smtClean="0"/>
          </a:p>
        </p:txBody>
      </p:sp>
      <p:sp>
        <p:nvSpPr>
          <p:cNvPr id="4" name="Slide Number Placeholder 3"/>
          <p:cNvSpPr>
            <a:spLocks noGrp="1"/>
          </p:cNvSpPr>
          <p:nvPr>
            <p:ph type="sldNum" sz="quarter" idx="10"/>
          </p:nvPr>
        </p:nvSpPr>
        <p:spPr/>
        <p:txBody>
          <a:bodyPr/>
          <a:lstStyle/>
          <a:p>
            <a:fld id="{8056BFB0-2B78-46EB-ACD6-0CEA529A7DA7}" type="slidenum">
              <a:rPr lang="he-IL" smtClean="0"/>
              <a:pPr/>
              <a:t>4</a:t>
            </a:fld>
            <a:endParaRPr lang="he-IL"/>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he-IL" dirty="0" smtClean="0"/>
              <a:t>בכתיבת תכניות מורכבות ועמוסות נרצה לחלק את התכנית כדי לשמור על נוחות עבודה כדי שלא ניאלץ להתמודד עם עומס של אלמנטים וקשרים שיקשו על קריאות התכנית ועל היכולת לבצע בה שינויים ועדכונים.</a:t>
            </a:r>
          </a:p>
          <a:p>
            <a:r>
              <a:rPr lang="he-IL" dirty="0" smtClean="0"/>
              <a:t>תת-תכניות מאפשרות לחלק את התכנית שלנו למספר חלקים, כך שהתכנית הראשית שלנו תהיה פשוטה וקריאה ולא ניאלץ להתמודד עם העומס האמור.</a:t>
            </a:r>
          </a:p>
          <a:p>
            <a:r>
              <a:rPr lang="he-IL" dirty="0" smtClean="0"/>
              <a:t>לאחר מימוש פונקציונליות ספציפית כתת תכנית נוכל</a:t>
            </a:r>
            <a:r>
              <a:rPr lang="he-IL" baseline="0" dirty="0" smtClean="0"/>
              <a:t> לקרוא לה מכל תכנית ראשית שהיא וכך לחסוך עבודה חוזרת. כמו כן שינויים ועדכונים הופכים להיות </a:t>
            </a:r>
          </a:p>
          <a:p>
            <a:r>
              <a:rPr lang="he-IL" baseline="0" dirty="0" smtClean="0"/>
              <a:t>פשוטים מכיוון שאין צורך לעבור בכל תכנית שמממשת את אותה פונקציונליות אלא לשנות רק בתת התכנית והשינוי יכנס לתוקף בכל תכנית שקוראת לה.</a:t>
            </a:r>
            <a:endParaRPr lang="he-IL" dirty="0" smtClean="0"/>
          </a:p>
          <a:p>
            <a:endParaRPr lang="he-IL" dirty="0" smtClean="0"/>
          </a:p>
        </p:txBody>
      </p:sp>
      <p:sp>
        <p:nvSpPr>
          <p:cNvPr id="4" name="Slide Number Placeholder 3"/>
          <p:cNvSpPr>
            <a:spLocks noGrp="1"/>
          </p:cNvSpPr>
          <p:nvPr>
            <p:ph type="sldNum" sz="quarter" idx="10"/>
          </p:nvPr>
        </p:nvSpPr>
        <p:spPr/>
        <p:txBody>
          <a:bodyPr/>
          <a:lstStyle/>
          <a:p>
            <a:fld id="{8056BFB0-2B78-46EB-ACD6-0CEA529A7DA7}" type="slidenum">
              <a:rPr lang="he-IL" smtClean="0"/>
              <a:pPr/>
              <a:t>5</a:t>
            </a:fld>
            <a:endParaRPr lang="he-IL"/>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he-IL" dirty="0"/>
          </a:p>
        </p:txBody>
      </p:sp>
      <p:sp>
        <p:nvSpPr>
          <p:cNvPr id="4" name="Slide Number Placeholder 3"/>
          <p:cNvSpPr>
            <a:spLocks noGrp="1"/>
          </p:cNvSpPr>
          <p:nvPr>
            <p:ph type="sldNum" sz="quarter" idx="10"/>
          </p:nvPr>
        </p:nvSpPr>
        <p:spPr/>
        <p:txBody>
          <a:bodyPr/>
          <a:lstStyle/>
          <a:p>
            <a:fld id="{8056BFB0-2B78-46EB-ACD6-0CEA529A7DA7}" type="slidenum">
              <a:rPr lang="he-IL" smtClean="0"/>
              <a:pPr/>
              <a:t>6</a:t>
            </a:fld>
            <a:endParaRPr lang="he-IL"/>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he-IL" dirty="0" smtClean="0"/>
              <a:t>חוברת עבודה עצמית לתכנות מודל השער החשמלי</a:t>
            </a:r>
            <a:r>
              <a:rPr lang="he-IL" baseline="0" dirty="0" smtClean="0"/>
              <a:t> בבניית תכנית להפעלתו הבסיסית הכוללת תכנית ראשית ושתי תתי-תכניות.</a:t>
            </a:r>
          </a:p>
          <a:p>
            <a:endParaRPr lang="he-IL" baseline="0" dirty="0" smtClean="0"/>
          </a:p>
          <a:p>
            <a:endParaRPr lang="he-IL" dirty="0"/>
          </a:p>
        </p:txBody>
      </p:sp>
      <p:sp>
        <p:nvSpPr>
          <p:cNvPr id="4" name="Slide Number Placeholder 3"/>
          <p:cNvSpPr>
            <a:spLocks noGrp="1"/>
          </p:cNvSpPr>
          <p:nvPr>
            <p:ph type="sldNum" sz="quarter" idx="10"/>
          </p:nvPr>
        </p:nvSpPr>
        <p:spPr/>
        <p:txBody>
          <a:bodyPr/>
          <a:lstStyle/>
          <a:p>
            <a:fld id="{8056BFB0-2B78-46EB-ACD6-0CEA529A7DA7}" type="slidenum">
              <a:rPr lang="he-IL" smtClean="0"/>
              <a:pPr/>
              <a:t>7</a:t>
            </a:fld>
            <a:endParaRPr lang="he-IL"/>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he-IL" baseline="0" dirty="0" smtClean="0"/>
              <a:t>התירגול המתקדם מממש פונקציונליות בהתאם ל</a:t>
            </a:r>
            <a:r>
              <a:rPr lang="he-IL" dirty="0" smtClean="0"/>
              <a:t>תוכנית הדוגמא הנמצאת ב:</a:t>
            </a:r>
          </a:p>
          <a:p>
            <a:r>
              <a:rPr lang="en-US" dirty="0" smtClean="0"/>
              <a:t>C:\Program Files (x86)\ROBOPro\Sample Programs\ROBOTICS TXT Discovery Set\Barrier.rpp</a:t>
            </a:r>
            <a:endParaRPr lang="he-IL" dirty="0" smtClean="0"/>
          </a:p>
          <a:p>
            <a:endParaRPr lang="he-IL" baseline="0" dirty="0" smtClean="0"/>
          </a:p>
          <a:p>
            <a:endParaRPr lang="he-IL" dirty="0"/>
          </a:p>
        </p:txBody>
      </p:sp>
      <p:sp>
        <p:nvSpPr>
          <p:cNvPr id="4" name="Slide Number Placeholder 3"/>
          <p:cNvSpPr>
            <a:spLocks noGrp="1"/>
          </p:cNvSpPr>
          <p:nvPr>
            <p:ph type="sldNum" sz="quarter" idx="10"/>
          </p:nvPr>
        </p:nvSpPr>
        <p:spPr/>
        <p:txBody>
          <a:bodyPr/>
          <a:lstStyle/>
          <a:p>
            <a:fld id="{8056BFB0-2B78-46EB-ACD6-0CEA529A7DA7}" type="slidenum">
              <a:rPr lang="he-IL" smtClean="0"/>
              <a:pPr/>
              <a:t>8</a:t>
            </a:fld>
            <a:endParaRPr lang="he-IL"/>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שקופית כותרת">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he-IL" smtClean="0"/>
              <a:t>לחץ כדי לערוך סגנון כותרת של תבנית בסיס</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he-IL" smtClean="0"/>
              <a:t>לחץ כדי לערוך סגנון כותרת משנה של תבנית בסיס</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2/26/2018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23797002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כותרת וכיתוב">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he-IL" smtClean="0"/>
              <a:t>לחץ כדי לערוך סגנון כותרת של תבנית בסיס</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smtClean="0"/>
              <a:t>לחץ כדי לערוך סגנונות טקסט של תבנית בסיס</a:t>
            </a:r>
          </a:p>
        </p:txBody>
      </p:sp>
      <p:sp>
        <p:nvSpPr>
          <p:cNvPr id="4" name="Date Placeholder 3"/>
          <p:cNvSpPr>
            <a:spLocks noGrp="1"/>
          </p:cNvSpPr>
          <p:nvPr>
            <p:ph type="dt" sz="half" idx="10"/>
          </p:nvPr>
        </p:nvSpPr>
        <p:spPr/>
        <p:txBody>
          <a:bodyPr/>
          <a:lstStyle/>
          <a:p>
            <a:fld id="{48A87A34-81AB-432B-8DAE-1953F412C126}" type="datetimeFigureOut">
              <a:rPr lang="en-US" smtClean="0"/>
              <a:pPr/>
              <a:t>2/26/2018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18049912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ציטוט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he-IL" smtClean="0"/>
              <a:t>לחץ כדי לערוך סגנון כותרת של תבנית בסיס</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he-IL" smtClean="0"/>
              <a:t>לחץ כדי לערוך סגנונות טקסט של תבנית בסיס</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smtClean="0"/>
              <a:t>לחץ כדי לערוך סגנונות טקסט של תבנית בסיס</a:t>
            </a:r>
          </a:p>
        </p:txBody>
      </p:sp>
      <p:sp>
        <p:nvSpPr>
          <p:cNvPr id="4" name="Date Placeholder 3"/>
          <p:cNvSpPr>
            <a:spLocks noGrp="1"/>
          </p:cNvSpPr>
          <p:nvPr>
            <p:ph type="dt" sz="half" idx="10"/>
          </p:nvPr>
        </p:nvSpPr>
        <p:spPr/>
        <p:txBody>
          <a:bodyPr/>
          <a:lstStyle/>
          <a:p>
            <a:fld id="{48A87A34-81AB-432B-8DAE-1953F412C126}" type="datetimeFigureOut">
              <a:rPr lang="en-US" smtClean="0"/>
              <a:pPr/>
              <a:t>2/26/2018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xmlns="" val="1473712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כרטיס שם">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he-IL" smtClean="0"/>
              <a:t>לחץ כדי לערוך סגנון כותרת של תבנית בסיס</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smtClean="0"/>
              <a:t>לחץ כדי לערוך סגנונות טקסט של תבנית בסיס</a:t>
            </a:r>
          </a:p>
        </p:txBody>
      </p:sp>
      <p:sp>
        <p:nvSpPr>
          <p:cNvPr id="4" name="Date Placeholder 3"/>
          <p:cNvSpPr>
            <a:spLocks noGrp="1"/>
          </p:cNvSpPr>
          <p:nvPr>
            <p:ph type="dt" sz="half" idx="10"/>
          </p:nvPr>
        </p:nvSpPr>
        <p:spPr/>
        <p:txBody>
          <a:bodyPr/>
          <a:lstStyle/>
          <a:p>
            <a:fld id="{48A87A34-81AB-432B-8DAE-1953F412C126}" type="datetimeFigureOut">
              <a:rPr lang="en-US" smtClean="0"/>
              <a:pPr/>
              <a:t>2/26/2018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25305742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כרטיס שם עם ציטוט">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he-IL" smtClean="0"/>
              <a:t>לחץ כדי לערוך סגנון כותרת של תבנית בסיס</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he-IL" smtClean="0"/>
              <a:t>לחץ כדי לערוך סגנונות טקסט של תבנית בסיס</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smtClean="0"/>
              <a:t>לחץ כדי לערוך סגנונות טקסט של תבנית בסיס</a:t>
            </a:r>
          </a:p>
        </p:txBody>
      </p:sp>
      <p:sp>
        <p:nvSpPr>
          <p:cNvPr id="4" name="Date Placeholder 3"/>
          <p:cNvSpPr>
            <a:spLocks noGrp="1"/>
          </p:cNvSpPr>
          <p:nvPr>
            <p:ph type="dt" sz="half" idx="10"/>
          </p:nvPr>
        </p:nvSpPr>
        <p:spPr/>
        <p:txBody>
          <a:bodyPr/>
          <a:lstStyle/>
          <a:p>
            <a:fld id="{48A87A34-81AB-432B-8DAE-1953F412C126}" type="datetimeFigureOut">
              <a:rPr lang="en-US" smtClean="0"/>
              <a:pPr/>
              <a:t>2/26/2018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xmlns="" val="10047902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או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he-IL" smtClean="0"/>
              <a:t>לחץ כדי לערוך סגנון כותרת של תבנית בסיס</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he-IL" smtClean="0"/>
              <a:t>לחץ כדי לערוך סגנונות טקסט של תבנית בסיס</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smtClean="0"/>
              <a:t>לחץ כדי לערוך סגנונות טקסט של תבנית בסיס</a:t>
            </a:r>
          </a:p>
        </p:txBody>
      </p:sp>
      <p:sp>
        <p:nvSpPr>
          <p:cNvPr id="4" name="Date Placeholder 3"/>
          <p:cNvSpPr>
            <a:spLocks noGrp="1"/>
          </p:cNvSpPr>
          <p:nvPr>
            <p:ph type="dt" sz="half" idx="10"/>
          </p:nvPr>
        </p:nvSpPr>
        <p:spPr/>
        <p:txBody>
          <a:bodyPr/>
          <a:lstStyle/>
          <a:p>
            <a:fld id="{48A87A34-81AB-432B-8DAE-1953F412C126}" type="datetimeFigureOut">
              <a:rPr lang="en-US" smtClean="0"/>
              <a:pPr/>
              <a:t>2/26/2018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33287844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smtClean="0"/>
              <a:t>לחץ כדי לערוך סגנון כותרת של תבנית בסיס</a:t>
            </a:r>
            <a:endParaRPr lang="en-US" dirty="0"/>
          </a:p>
        </p:txBody>
      </p:sp>
      <p:sp>
        <p:nvSpPr>
          <p:cNvPr id="3" name="Vertical Text Placeholder 2"/>
          <p:cNvSpPr>
            <a:spLocks noGrp="1"/>
          </p:cNvSpPr>
          <p:nvPr>
            <p:ph type="body" orient="vert" idx="1"/>
          </p:nvPr>
        </p:nvSpPr>
        <p:spPr/>
        <p:txBody>
          <a:bodyPr vert="eaVert"/>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2/26/2018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14470704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he-IL" smtClean="0"/>
              <a:t>לחץ כדי לערוך סגנון כותרת של תבנית בסיס</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2/26/2018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36484802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he-IL" smtClean="0"/>
              <a:t>לחץ כדי לערוך סגנון כותרת של תבנית בסיס</a:t>
            </a:r>
            <a:endParaRPr lang="en-US" dirty="0"/>
          </a:p>
        </p:txBody>
      </p:sp>
      <p:sp>
        <p:nvSpPr>
          <p:cNvPr id="3" name="Content Placeholder 2"/>
          <p:cNvSpPr>
            <a:spLocks noGrp="1"/>
          </p:cNvSpPr>
          <p:nvPr>
            <p:ph idx="1"/>
          </p:nvPr>
        </p:nvSpPr>
        <p:spPr/>
        <p:txBody>
          <a:body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2/26/2018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26496336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he-IL" smtClean="0"/>
              <a:t>לחץ כדי לערוך סגנון כותרת של תבנית בסיס</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smtClean="0"/>
              <a:t>לחץ כדי לערוך סגנונות טקסט של תבנית בסיס</a:t>
            </a:r>
          </a:p>
        </p:txBody>
      </p:sp>
      <p:sp>
        <p:nvSpPr>
          <p:cNvPr id="4" name="Date Placeholder 3"/>
          <p:cNvSpPr>
            <a:spLocks noGrp="1"/>
          </p:cNvSpPr>
          <p:nvPr>
            <p:ph type="dt" sz="half" idx="10"/>
          </p:nvPr>
        </p:nvSpPr>
        <p:spPr/>
        <p:txBody>
          <a:bodyPr/>
          <a:lstStyle/>
          <a:p>
            <a:fld id="{48A87A34-81AB-432B-8DAE-1953F412C126}" type="datetimeFigureOut">
              <a:rPr lang="en-US" smtClean="0"/>
              <a:pPr/>
              <a:t>2/26/2018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5728939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smtClean="0"/>
              <a:t>לחץ כדי לערוך סגנון כותרת של תבנית בסיס</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pPr/>
              <a:t>2/26/2018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39184756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he-IL" smtClean="0"/>
              <a:t>לחץ כדי לערוך סגנון כותרת של תבנית בסיס</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smtClean="0"/>
              <a:t>לחץ כדי לערוך סגנונות טקסט של תבנית בסיס</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smtClean="0"/>
              <a:t>לחץ כדי לערוך סגנונות טקסט של תבנית בסיס</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pPr/>
              <a:t>2/26/2018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705691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he-IL" smtClean="0"/>
              <a:t>לחץ כדי לערוך סגנון כותרת של תבנית בסיס</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pPr/>
              <a:t>2/26/2018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39567736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pPr/>
              <a:t>2/26/2018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843387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he-IL" smtClean="0"/>
              <a:t>לחץ כדי לערוך סגנון כותרת של תבנית בסיס</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he-IL" smtClean="0"/>
              <a:t>לחץ כדי לערוך סגנונות טקסט של תבנית בסיס</a:t>
            </a:r>
          </a:p>
        </p:txBody>
      </p:sp>
      <p:sp>
        <p:nvSpPr>
          <p:cNvPr id="5" name="Date Placeholder 4"/>
          <p:cNvSpPr>
            <a:spLocks noGrp="1"/>
          </p:cNvSpPr>
          <p:nvPr>
            <p:ph type="dt" sz="half" idx="10"/>
          </p:nvPr>
        </p:nvSpPr>
        <p:spPr/>
        <p:txBody>
          <a:bodyPr/>
          <a:lstStyle/>
          <a:p>
            <a:fld id="{48A87A34-81AB-432B-8DAE-1953F412C126}" type="datetimeFigureOut">
              <a:rPr lang="en-US" smtClean="0"/>
              <a:pPr/>
              <a:t>2/26/2018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6147524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he-IL" smtClean="0"/>
              <a:t>לחץ כדי לערוך סגנון כותרת של תבנית בסיס</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e-IL" smtClean="0"/>
              <a:t>לחץ על הסמל כדי להוסיף תמונה</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smtClean="0"/>
              <a:t>לחץ כדי לערוך סגנונות טקסט של תבנית בסיס</a:t>
            </a:r>
          </a:p>
        </p:txBody>
      </p:sp>
      <p:sp>
        <p:nvSpPr>
          <p:cNvPr id="5" name="Date Placeholder 4"/>
          <p:cNvSpPr>
            <a:spLocks noGrp="1"/>
          </p:cNvSpPr>
          <p:nvPr>
            <p:ph type="dt" sz="half" idx="10"/>
          </p:nvPr>
        </p:nvSpPr>
        <p:spPr/>
        <p:txBody>
          <a:bodyPr/>
          <a:lstStyle/>
          <a:p>
            <a:fld id="{48A87A34-81AB-432B-8DAE-1953F412C126}" type="datetimeFigureOut">
              <a:rPr lang="en-US" smtClean="0"/>
              <a:pPr/>
              <a:t>2/26/2018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25257738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he-IL" smtClean="0"/>
              <a:t>לחץ כדי לערוך סגנון כותרת של תבנית בסיס</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8A87A34-81AB-432B-8DAE-1953F412C126}" type="datetimeFigureOut">
              <a:rPr lang="en-US" smtClean="0"/>
              <a:pPr/>
              <a:t>2/26/2018</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2849168193"/>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 id="2147483693" r:id="rId12"/>
    <p:sldLayoutId id="2147483694" r:id="rId13"/>
    <p:sldLayoutId id="2147483695" r:id="rId14"/>
    <p:sldLayoutId id="2147483696" r:id="rId15"/>
    <p:sldLayoutId id="2147483697" r:id="rId16"/>
  </p:sldLayoutIdLst>
  <p:txStyles>
    <p:titleStyle>
      <a:lvl1pPr algn="l" defTabSz="457200" rtl="1" eaLnBrk="1" latinLnBrk="0" hangingPunct="1">
        <a:spcBef>
          <a:spcPct val="0"/>
        </a:spcBef>
        <a:buNone/>
        <a:defRPr sz="3600" kern="1200">
          <a:solidFill>
            <a:schemeClr val="accent1"/>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p:titleStyle>
    <p:bodyStyle>
      <a:lvl1pPr marL="342900" indent="-342900" algn="r" defTabSz="457200" rtl="1"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r" defTabSz="457200" rtl="1"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r" defTabSz="457200" rtl="1"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r" defTabSz="457200" rtl="1" eaLnBrk="1" latinLnBrk="0" hangingPunct="1">
        <a:defRPr sz="1800" kern="1200">
          <a:solidFill>
            <a:schemeClr val="tx1"/>
          </a:solidFill>
          <a:latin typeface="+mn-lt"/>
          <a:ea typeface="+mn-ea"/>
          <a:cs typeface="+mn-cs"/>
        </a:defRPr>
      </a:lvl1pPr>
      <a:lvl2pPr marL="457200" algn="r" defTabSz="457200" rtl="1" eaLnBrk="1" latinLnBrk="0" hangingPunct="1">
        <a:defRPr sz="1800" kern="1200">
          <a:solidFill>
            <a:schemeClr val="tx1"/>
          </a:solidFill>
          <a:latin typeface="+mn-lt"/>
          <a:ea typeface="+mn-ea"/>
          <a:cs typeface="+mn-cs"/>
        </a:defRPr>
      </a:lvl2pPr>
      <a:lvl3pPr marL="914400" algn="r" defTabSz="457200" rtl="1" eaLnBrk="1" latinLnBrk="0" hangingPunct="1">
        <a:defRPr sz="1800" kern="1200">
          <a:solidFill>
            <a:schemeClr val="tx1"/>
          </a:solidFill>
          <a:latin typeface="+mn-lt"/>
          <a:ea typeface="+mn-ea"/>
          <a:cs typeface="+mn-cs"/>
        </a:defRPr>
      </a:lvl3pPr>
      <a:lvl4pPr marL="1371600" algn="r" defTabSz="457200" rtl="1" eaLnBrk="1" latinLnBrk="0" hangingPunct="1">
        <a:defRPr sz="1800" kern="1200">
          <a:solidFill>
            <a:schemeClr val="tx1"/>
          </a:solidFill>
          <a:latin typeface="+mn-lt"/>
          <a:ea typeface="+mn-ea"/>
          <a:cs typeface="+mn-cs"/>
        </a:defRPr>
      </a:lvl4pPr>
      <a:lvl5pPr marL="1828800" algn="r" defTabSz="457200" rtl="1" eaLnBrk="1" latinLnBrk="0" hangingPunct="1">
        <a:defRPr sz="1800" kern="1200">
          <a:solidFill>
            <a:schemeClr val="tx1"/>
          </a:solidFill>
          <a:latin typeface="+mn-lt"/>
          <a:ea typeface="+mn-ea"/>
          <a:cs typeface="+mn-cs"/>
        </a:defRPr>
      </a:lvl5pPr>
      <a:lvl6pPr marL="2286000" algn="r" defTabSz="457200" rtl="1" eaLnBrk="1" latinLnBrk="0" hangingPunct="1">
        <a:defRPr sz="1800" kern="1200">
          <a:solidFill>
            <a:schemeClr val="tx1"/>
          </a:solidFill>
          <a:latin typeface="+mn-lt"/>
          <a:ea typeface="+mn-ea"/>
          <a:cs typeface="+mn-cs"/>
        </a:defRPr>
      </a:lvl6pPr>
      <a:lvl7pPr marL="2743200" algn="r" defTabSz="457200" rtl="1" eaLnBrk="1" latinLnBrk="0" hangingPunct="1">
        <a:defRPr sz="1800" kern="1200">
          <a:solidFill>
            <a:schemeClr val="tx1"/>
          </a:solidFill>
          <a:latin typeface="+mn-lt"/>
          <a:ea typeface="+mn-ea"/>
          <a:cs typeface="+mn-cs"/>
        </a:defRPr>
      </a:lvl7pPr>
      <a:lvl8pPr marL="3200400" algn="r" defTabSz="457200" rtl="1" eaLnBrk="1" latinLnBrk="0" hangingPunct="1">
        <a:defRPr sz="1800" kern="1200">
          <a:solidFill>
            <a:schemeClr val="tx1"/>
          </a:solidFill>
          <a:latin typeface="+mn-lt"/>
          <a:ea typeface="+mn-ea"/>
          <a:cs typeface="+mn-cs"/>
        </a:defRPr>
      </a:lvl8pPr>
      <a:lvl9pPr marL="3657600" algn="r" defTabSz="4572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adihadas.github.io/ftscratch/src/ROBOPRO%20-%20SubProgram.docx"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ctrTitle"/>
          </p:nvPr>
        </p:nvSpPr>
        <p:spPr/>
        <p:txBody>
          <a:bodyPr>
            <a:normAutofit fontScale="90000"/>
          </a:bodyPr>
          <a:lstStyle/>
          <a:p>
            <a:pPr algn="ctr"/>
            <a:r>
              <a:rPr lang="he-IL" sz="8000" dirty="0" smtClean="0"/>
              <a:t>תכנות ברובופרו</a:t>
            </a:r>
            <a:br>
              <a:rPr lang="he-IL" sz="8000" dirty="0" smtClean="0"/>
            </a:br>
            <a:r>
              <a:rPr lang="he-IL" sz="8000" dirty="0" smtClean="0"/>
              <a:t>תתי תכניות</a:t>
            </a:r>
            <a:endParaRPr lang="he-IL" sz="8000" dirty="0"/>
          </a:p>
        </p:txBody>
      </p:sp>
    </p:spTree>
    <p:extLst>
      <p:ext uri="{BB962C8B-B14F-4D97-AF65-F5344CB8AC3E}">
        <p14:creationId xmlns:p14="http://schemas.microsoft.com/office/powerpoint/2010/main" xmlns="" val="159765480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normAutofit/>
          </a:bodyPr>
          <a:lstStyle/>
          <a:p>
            <a:pPr algn="r"/>
            <a:r>
              <a:rPr lang="he-IL" sz="4400" b="1" dirty="0" smtClean="0"/>
              <a:t>תוכן עניינים</a:t>
            </a:r>
            <a:endParaRPr lang="he-IL" sz="4400" b="1" dirty="0"/>
          </a:p>
        </p:txBody>
      </p:sp>
      <p:sp>
        <p:nvSpPr>
          <p:cNvPr id="3" name="מציין מיקום תוכן 2"/>
          <p:cNvSpPr>
            <a:spLocks noGrp="1"/>
          </p:cNvSpPr>
          <p:nvPr>
            <p:ph idx="1"/>
          </p:nvPr>
        </p:nvSpPr>
        <p:spPr>
          <a:xfrm>
            <a:off x="825191" y="1536121"/>
            <a:ext cx="8474926" cy="4953889"/>
          </a:xfrm>
        </p:spPr>
        <p:txBody>
          <a:bodyPr>
            <a:normAutofit lnSpcReduction="10000"/>
          </a:bodyPr>
          <a:lstStyle/>
          <a:p>
            <a:r>
              <a:rPr lang="he-IL" sz="4000" dirty="0" smtClean="0"/>
              <a:t> חזרה ותזכורת</a:t>
            </a:r>
          </a:p>
          <a:p>
            <a:r>
              <a:rPr lang="he-IL" sz="4000" dirty="0" smtClean="0"/>
              <a:t> תכנות ברובופרו – תתי תכניות</a:t>
            </a:r>
          </a:p>
          <a:p>
            <a:pPr lvl="1"/>
            <a:r>
              <a:rPr lang="he-IL" sz="3800" dirty="0" smtClean="0"/>
              <a:t> מהי תת תכנית </a:t>
            </a:r>
          </a:p>
          <a:p>
            <a:pPr lvl="1"/>
            <a:r>
              <a:rPr lang="he-IL" sz="3800" dirty="0" smtClean="0"/>
              <a:t> מוטיבציה</a:t>
            </a:r>
          </a:p>
          <a:p>
            <a:r>
              <a:rPr lang="he-IL" sz="4200" dirty="0" smtClean="0"/>
              <a:t>בואו נרכיב רובוט – דגם שער חשמלי</a:t>
            </a:r>
          </a:p>
          <a:p>
            <a:pPr lvl="1"/>
            <a:r>
              <a:rPr lang="he-IL" sz="3500" dirty="0" smtClean="0"/>
              <a:t> תכנות הדגם ותירגול פיתוח תתי-תכניות</a:t>
            </a:r>
          </a:p>
          <a:p>
            <a:r>
              <a:rPr lang="he-IL" sz="4000" dirty="0" smtClean="0"/>
              <a:t> סדר וניקיון</a:t>
            </a:r>
          </a:p>
          <a:p>
            <a:pPr>
              <a:buNone/>
            </a:pPr>
            <a:endParaRPr lang="en-US" sz="4000" dirty="0" smtClean="0"/>
          </a:p>
        </p:txBody>
      </p:sp>
    </p:spTree>
    <p:extLst>
      <p:ext uri="{BB962C8B-B14F-4D97-AF65-F5344CB8AC3E}">
        <p14:creationId xmlns:p14="http://schemas.microsoft.com/office/powerpoint/2010/main" xmlns="" val="250892937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normAutofit/>
          </a:bodyPr>
          <a:lstStyle/>
          <a:p>
            <a:pPr algn="r"/>
            <a:r>
              <a:rPr lang="he-IL" sz="4400" b="1" dirty="0" smtClean="0"/>
              <a:t>חזרה ותזכורת</a:t>
            </a:r>
            <a:endParaRPr lang="he-IL" sz="4400" b="1" dirty="0"/>
          </a:p>
        </p:txBody>
      </p:sp>
      <p:sp>
        <p:nvSpPr>
          <p:cNvPr id="3" name="מציין מיקום תוכן 2"/>
          <p:cNvSpPr>
            <a:spLocks noGrp="1"/>
          </p:cNvSpPr>
          <p:nvPr>
            <p:ph idx="1"/>
          </p:nvPr>
        </p:nvSpPr>
        <p:spPr>
          <a:xfrm>
            <a:off x="825191" y="1513818"/>
            <a:ext cx="8474926" cy="3880773"/>
          </a:xfrm>
        </p:spPr>
        <p:txBody>
          <a:bodyPr>
            <a:normAutofit/>
          </a:bodyPr>
          <a:lstStyle/>
          <a:p>
            <a:r>
              <a:rPr lang="en-US" sz="4000" dirty="0" smtClean="0"/>
              <a:t> </a:t>
            </a:r>
            <a:r>
              <a:rPr lang="he-IL" sz="4000" dirty="0" smtClean="0"/>
              <a:t>חשמל בבקר</a:t>
            </a:r>
          </a:p>
          <a:p>
            <a:r>
              <a:rPr lang="he-IL" sz="4000" dirty="0" smtClean="0"/>
              <a:t> הוספת מנורה לרובוט – רכיב פלט</a:t>
            </a:r>
          </a:p>
        </p:txBody>
      </p:sp>
    </p:spTree>
    <p:extLst>
      <p:ext uri="{BB962C8B-B14F-4D97-AF65-F5344CB8AC3E}">
        <p14:creationId xmlns:p14="http://schemas.microsoft.com/office/powerpoint/2010/main" xmlns="" val="250892937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normAutofit/>
          </a:bodyPr>
          <a:lstStyle/>
          <a:p>
            <a:pPr algn="r"/>
            <a:r>
              <a:rPr lang="he-IL" sz="4400" b="1" dirty="0" smtClean="0"/>
              <a:t>תת תכנית</a:t>
            </a:r>
            <a:endParaRPr lang="he-IL" sz="4400" b="1" dirty="0"/>
          </a:p>
        </p:txBody>
      </p:sp>
      <p:sp>
        <p:nvSpPr>
          <p:cNvPr id="4" name="מציין מיקום תוכן 2"/>
          <p:cNvSpPr txBox="1">
            <a:spLocks/>
          </p:cNvSpPr>
          <p:nvPr/>
        </p:nvSpPr>
        <p:spPr>
          <a:xfrm>
            <a:off x="240632" y="1536133"/>
            <a:ext cx="9033370" cy="5089256"/>
          </a:xfrm>
          <a:prstGeom prst="rect">
            <a:avLst/>
          </a:prstGeom>
        </p:spPr>
        <p:txBody>
          <a:bodyPr vert="horz" lIns="91440" tIns="45720" rIns="91440" bIns="45720" rtlCol="0">
            <a:normAutofit fontScale="92500"/>
          </a:bodyPr>
          <a:lstStyle/>
          <a:p>
            <a:pPr marL="342900" indent="-342900" algn="r" rtl="1">
              <a:spcBef>
                <a:spcPts val="1000"/>
              </a:spcBef>
              <a:buClr>
                <a:srgbClr val="0F6FC6"/>
              </a:buClr>
              <a:buSzPct val="80000"/>
              <a:buFont typeface="Wingdings 3" charset="2"/>
              <a:buChar char=""/>
            </a:pPr>
            <a:r>
              <a:rPr lang="he-IL" sz="4000" dirty="0" smtClean="0">
                <a:solidFill>
                  <a:prstClr val="black">
                    <a:lumMod val="75000"/>
                    <a:lumOff val="25000"/>
                  </a:prstClr>
                </a:solidFill>
              </a:rPr>
              <a:t> אוסף פעולות לביצוע המממשות רעיון משותף</a:t>
            </a:r>
          </a:p>
          <a:p>
            <a:pPr marL="342900" indent="-342900" algn="r" rtl="1">
              <a:spcBef>
                <a:spcPts val="1000"/>
              </a:spcBef>
              <a:buClr>
                <a:srgbClr val="0F6FC6"/>
              </a:buClr>
              <a:buSzPct val="80000"/>
              <a:buFont typeface="Wingdings 3" charset="2"/>
              <a:buChar char=""/>
            </a:pPr>
            <a:r>
              <a:rPr lang="he-IL" sz="4000" dirty="0" smtClean="0">
                <a:solidFill>
                  <a:prstClr val="black">
                    <a:lumMod val="75000"/>
                    <a:lumOff val="25000"/>
                  </a:prstClr>
                </a:solidFill>
              </a:rPr>
              <a:t> מקבילה ל"פונקציה" בשפות תכנות מרכזיות</a:t>
            </a:r>
          </a:p>
          <a:p>
            <a:pPr marL="342900" indent="-342900" algn="r" rtl="1">
              <a:spcBef>
                <a:spcPts val="1000"/>
              </a:spcBef>
              <a:buClr>
                <a:srgbClr val="0F6FC6"/>
              </a:buClr>
              <a:buSzPct val="80000"/>
              <a:buFont typeface="Wingdings 3" charset="2"/>
              <a:buChar char=""/>
            </a:pPr>
            <a:r>
              <a:rPr lang="he-IL" sz="4000" dirty="0" smtClean="0">
                <a:solidFill>
                  <a:prstClr val="black">
                    <a:lumMod val="75000"/>
                    <a:lumOff val="25000"/>
                  </a:prstClr>
                </a:solidFill>
              </a:rPr>
              <a:t> התכנית הראשית אחראית לקרוא לה לפעולה</a:t>
            </a:r>
          </a:p>
          <a:p>
            <a:pPr marL="342900" indent="-342900" algn="r" rtl="1">
              <a:spcBef>
                <a:spcPts val="1000"/>
              </a:spcBef>
              <a:buClr>
                <a:srgbClr val="0F6FC6"/>
              </a:buClr>
              <a:buSzPct val="80000"/>
              <a:buFont typeface="Wingdings 3" charset="2"/>
              <a:buChar char=""/>
            </a:pPr>
            <a:r>
              <a:rPr lang="he-IL" sz="4000" dirty="0" smtClean="0">
                <a:solidFill>
                  <a:prstClr val="black">
                    <a:lumMod val="75000"/>
                    <a:lumOff val="25000"/>
                  </a:prstClr>
                </a:solidFill>
              </a:rPr>
              <a:t> מכילה נקודת כניסה ונקודת יציאה</a:t>
            </a:r>
          </a:p>
          <a:p>
            <a:pPr marL="800100" lvl="1" indent="-342900" algn="r" rtl="1">
              <a:spcBef>
                <a:spcPts val="1000"/>
              </a:spcBef>
              <a:buClr>
                <a:srgbClr val="0F6FC6"/>
              </a:buClr>
              <a:buSzPct val="80000"/>
              <a:buFont typeface="Wingdings 3" charset="2"/>
              <a:buChar char=""/>
            </a:pPr>
            <a:r>
              <a:rPr lang="he-IL" sz="4000" dirty="0" smtClean="0">
                <a:solidFill>
                  <a:prstClr val="black">
                    <a:lumMod val="75000"/>
                    <a:lumOff val="25000"/>
                  </a:prstClr>
                </a:solidFill>
              </a:rPr>
              <a:t>לאחר היציאה השליטה חוזרת לתכנית הראשית</a:t>
            </a:r>
          </a:p>
        </p:txBody>
      </p:sp>
    </p:spTree>
    <p:extLst>
      <p:ext uri="{BB962C8B-B14F-4D97-AF65-F5344CB8AC3E}">
        <p14:creationId xmlns:p14="http://schemas.microsoft.com/office/powerpoint/2010/main" xmlns="" val="250892937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normAutofit/>
          </a:bodyPr>
          <a:lstStyle/>
          <a:p>
            <a:pPr algn="r"/>
            <a:r>
              <a:rPr lang="he-IL" sz="4400" b="1" dirty="0" smtClean="0"/>
              <a:t>תת תכנית - מוטיבציה</a:t>
            </a:r>
            <a:endParaRPr lang="he-IL" sz="4400" b="1" dirty="0"/>
          </a:p>
        </p:txBody>
      </p:sp>
      <p:sp>
        <p:nvSpPr>
          <p:cNvPr id="4" name="מציין מיקום תוכן 2"/>
          <p:cNvSpPr txBox="1">
            <a:spLocks/>
          </p:cNvSpPr>
          <p:nvPr/>
        </p:nvSpPr>
        <p:spPr>
          <a:xfrm>
            <a:off x="240632" y="1536133"/>
            <a:ext cx="9033370" cy="5089256"/>
          </a:xfrm>
          <a:prstGeom prst="rect">
            <a:avLst/>
          </a:prstGeom>
        </p:spPr>
        <p:txBody>
          <a:bodyPr vert="horz" lIns="91440" tIns="45720" rIns="91440" bIns="45720" rtlCol="0">
            <a:normAutofit/>
          </a:bodyPr>
          <a:lstStyle/>
          <a:p>
            <a:pPr marL="342900" indent="-342900" algn="r" rtl="1">
              <a:spcBef>
                <a:spcPts val="1000"/>
              </a:spcBef>
              <a:buClr>
                <a:srgbClr val="0F6FC6"/>
              </a:buClr>
              <a:buSzPct val="80000"/>
              <a:buFont typeface="Wingdings 3" charset="2"/>
              <a:buChar char=""/>
            </a:pPr>
            <a:r>
              <a:rPr lang="he-IL" sz="4000" dirty="0" smtClean="0">
                <a:solidFill>
                  <a:prstClr val="black">
                    <a:lumMod val="75000"/>
                    <a:lumOff val="25000"/>
                  </a:prstClr>
                </a:solidFill>
              </a:rPr>
              <a:t> נוחות עבודה</a:t>
            </a:r>
          </a:p>
          <a:p>
            <a:pPr marL="342900" indent="-342900" algn="r" rtl="1">
              <a:spcBef>
                <a:spcPts val="1000"/>
              </a:spcBef>
              <a:buClr>
                <a:srgbClr val="0F6FC6"/>
              </a:buClr>
              <a:buSzPct val="80000"/>
              <a:buFont typeface="Wingdings 3" charset="2"/>
              <a:buChar char=""/>
            </a:pPr>
            <a:r>
              <a:rPr lang="he-IL" sz="4000" dirty="0" smtClean="0">
                <a:solidFill>
                  <a:prstClr val="black">
                    <a:lumMod val="75000"/>
                    <a:lumOff val="25000"/>
                  </a:prstClr>
                </a:solidFill>
              </a:rPr>
              <a:t> הפחתת עומס בסביבת העבודה</a:t>
            </a:r>
          </a:p>
          <a:p>
            <a:pPr marL="342900" indent="-342900" algn="r" rtl="1">
              <a:spcBef>
                <a:spcPts val="1000"/>
              </a:spcBef>
              <a:buClr>
                <a:srgbClr val="0F6FC6"/>
              </a:buClr>
              <a:buSzPct val="80000"/>
              <a:buFont typeface="Wingdings 3" charset="2"/>
              <a:buChar char=""/>
            </a:pPr>
            <a:r>
              <a:rPr lang="he-IL" sz="4000" dirty="0" smtClean="0">
                <a:solidFill>
                  <a:prstClr val="black">
                    <a:lumMod val="75000"/>
                    <a:lumOff val="25000"/>
                  </a:prstClr>
                </a:solidFill>
              </a:rPr>
              <a:t> מקלה על קריאות התכנית</a:t>
            </a:r>
          </a:p>
          <a:p>
            <a:pPr marL="342900" indent="-342900" algn="r" rtl="1">
              <a:spcBef>
                <a:spcPts val="1000"/>
              </a:spcBef>
              <a:buClr>
                <a:srgbClr val="0F6FC6"/>
              </a:buClr>
              <a:buSzPct val="80000"/>
              <a:buFont typeface="Wingdings 3" charset="2"/>
              <a:buChar char=""/>
            </a:pPr>
            <a:r>
              <a:rPr lang="he-IL" sz="4000" dirty="0" smtClean="0">
                <a:solidFill>
                  <a:prstClr val="black">
                    <a:lumMod val="75000"/>
                    <a:lumOff val="25000"/>
                  </a:prstClr>
                </a:solidFill>
              </a:rPr>
              <a:t>מאפשרת מיחזור עבודה בתכניות נוספות</a:t>
            </a:r>
          </a:p>
          <a:p>
            <a:pPr marL="342900" indent="-342900" algn="r" rtl="1">
              <a:spcBef>
                <a:spcPts val="1000"/>
              </a:spcBef>
              <a:buClr>
                <a:srgbClr val="0F6FC6"/>
              </a:buClr>
              <a:buSzPct val="80000"/>
              <a:buFont typeface="Wingdings 3" charset="2"/>
              <a:buChar char=""/>
            </a:pPr>
            <a:r>
              <a:rPr lang="he-IL" sz="4000" dirty="0" smtClean="0">
                <a:solidFill>
                  <a:prstClr val="black">
                    <a:lumMod val="75000"/>
                    <a:lumOff val="25000"/>
                  </a:prstClr>
                </a:solidFill>
              </a:rPr>
              <a:t> מקלה על ביצוע שינויים ועדכונים</a:t>
            </a:r>
          </a:p>
          <a:p>
            <a:pPr marL="800100" lvl="1" indent="-342900" algn="r" rtl="1">
              <a:spcBef>
                <a:spcPts val="1000"/>
              </a:spcBef>
              <a:buClr>
                <a:srgbClr val="0F6FC6"/>
              </a:buClr>
              <a:buSzPct val="80000"/>
              <a:buFont typeface="Wingdings 3" charset="2"/>
              <a:buChar char=""/>
            </a:pPr>
            <a:r>
              <a:rPr lang="he-IL" sz="4000" dirty="0" smtClean="0">
                <a:solidFill>
                  <a:prstClr val="black">
                    <a:lumMod val="75000"/>
                    <a:lumOff val="25000"/>
                  </a:prstClr>
                </a:solidFill>
              </a:rPr>
              <a:t> </a:t>
            </a:r>
            <a:r>
              <a:rPr lang="he-IL" sz="3600" dirty="0" smtClean="0">
                <a:solidFill>
                  <a:prstClr val="black">
                    <a:lumMod val="75000"/>
                    <a:lumOff val="25000"/>
                  </a:prstClr>
                </a:solidFill>
              </a:rPr>
              <a:t>מעדכנים רק את תת התכנית במקום לעדכן כל תכנית בה מימשנו את אותה פונקציונליות</a:t>
            </a:r>
            <a:endParaRPr lang="he-IL" sz="4000" dirty="0" smtClean="0">
              <a:solidFill>
                <a:prstClr val="black">
                  <a:lumMod val="75000"/>
                  <a:lumOff val="25000"/>
                </a:prstClr>
              </a:solidFill>
            </a:endParaRPr>
          </a:p>
        </p:txBody>
      </p:sp>
    </p:spTree>
    <p:extLst>
      <p:ext uri="{BB962C8B-B14F-4D97-AF65-F5344CB8AC3E}">
        <p14:creationId xmlns:p14="http://schemas.microsoft.com/office/powerpoint/2010/main" xmlns="" val="250892937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normAutofit/>
          </a:bodyPr>
          <a:lstStyle/>
          <a:p>
            <a:pPr algn="r"/>
            <a:r>
              <a:rPr lang="he-IL" sz="4400" b="1" dirty="0" smtClean="0"/>
              <a:t>בואו נבנה רובוט!</a:t>
            </a:r>
            <a:endParaRPr lang="he-IL" sz="4400" b="1" dirty="0"/>
          </a:p>
        </p:txBody>
      </p:sp>
      <p:sp>
        <p:nvSpPr>
          <p:cNvPr id="4" name="מציין מיקום תוכן 2"/>
          <p:cNvSpPr txBox="1">
            <a:spLocks/>
          </p:cNvSpPr>
          <p:nvPr/>
        </p:nvSpPr>
        <p:spPr>
          <a:xfrm>
            <a:off x="677334" y="1536133"/>
            <a:ext cx="8596668" cy="3880773"/>
          </a:xfrm>
          <a:prstGeom prst="rect">
            <a:avLst/>
          </a:prstGeom>
        </p:spPr>
        <p:txBody>
          <a:bodyPr vert="horz" lIns="91440" tIns="45720" rIns="91440" bIns="45720" rtlCol="0">
            <a:normAutofit/>
          </a:bodyPr>
          <a:lstStyle/>
          <a:p>
            <a:pPr marL="342900" indent="-342900" algn="r" rtl="1">
              <a:spcBef>
                <a:spcPts val="1000"/>
              </a:spcBef>
              <a:buClr>
                <a:srgbClr val="0F6FC6"/>
              </a:buClr>
              <a:buSzPct val="80000"/>
              <a:buFont typeface="Wingdings 3" charset="2"/>
              <a:buChar char=""/>
            </a:pPr>
            <a:r>
              <a:rPr lang="he-IL" sz="4000" dirty="0" smtClean="0">
                <a:solidFill>
                  <a:prstClr val="black">
                    <a:lumMod val="75000"/>
                    <a:lumOff val="25000"/>
                  </a:prstClr>
                </a:solidFill>
              </a:rPr>
              <a:t> בניית דגם שער חשמלי</a:t>
            </a:r>
          </a:p>
          <a:p>
            <a:pPr marL="800100" lvl="1" indent="-342900" algn="r" rtl="1">
              <a:spcBef>
                <a:spcPts val="1000"/>
              </a:spcBef>
              <a:buClr>
                <a:srgbClr val="0F6FC6"/>
              </a:buClr>
              <a:buSzPct val="80000"/>
              <a:buFont typeface="Wingdings 3" charset="2"/>
              <a:buChar char=""/>
            </a:pPr>
            <a:r>
              <a:rPr lang="he-IL" sz="4000" dirty="0" smtClean="0">
                <a:solidFill>
                  <a:prstClr val="black">
                    <a:lumMod val="75000"/>
                    <a:lumOff val="25000"/>
                  </a:prstClr>
                </a:solidFill>
              </a:rPr>
              <a:t>חוברת ההוראות שבערכה </a:t>
            </a:r>
          </a:p>
          <a:p>
            <a:pPr marL="1257300" lvl="2" indent="-342900" algn="r" rtl="1">
              <a:spcBef>
                <a:spcPts val="1000"/>
              </a:spcBef>
              <a:buClr>
                <a:srgbClr val="0F6FC6"/>
              </a:buClr>
              <a:buSzPct val="80000"/>
              <a:buFont typeface="Wingdings 3" charset="2"/>
              <a:buChar char=""/>
            </a:pPr>
            <a:r>
              <a:rPr lang="he-IL" sz="4000" dirty="0" smtClean="0">
                <a:solidFill>
                  <a:prstClr val="black">
                    <a:lumMod val="75000"/>
                    <a:lumOff val="25000"/>
                  </a:prstClr>
                </a:solidFill>
              </a:rPr>
              <a:t> עמוד 16</a:t>
            </a:r>
            <a:endParaRPr lang="en-US" sz="4000" dirty="0" smtClean="0">
              <a:solidFill>
                <a:prstClr val="black">
                  <a:lumMod val="75000"/>
                  <a:lumOff val="25000"/>
                </a:prstClr>
              </a:solidFill>
            </a:endParaRPr>
          </a:p>
          <a:p>
            <a:pPr marL="342900" lvl="0" indent="-342900" algn="r" rtl="1">
              <a:spcBef>
                <a:spcPts val="1000"/>
              </a:spcBef>
              <a:buClr>
                <a:srgbClr val="0F6FC6"/>
              </a:buClr>
              <a:buSzPct val="80000"/>
            </a:pPr>
            <a:endParaRPr lang="en-US" sz="4000" dirty="0" smtClean="0">
              <a:solidFill>
                <a:prstClr val="black">
                  <a:lumMod val="75000"/>
                  <a:lumOff val="25000"/>
                </a:prstClr>
              </a:solidFill>
            </a:endParaRPr>
          </a:p>
        </p:txBody>
      </p:sp>
    </p:spTree>
    <p:extLst>
      <p:ext uri="{BB962C8B-B14F-4D97-AF65-F5344CB8AC3E}">
        <p14:creationId xmlns:p14="http://schemas.microsoft.com/office/powerpoint/2010/main" xmlns="" val="250892937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normAutofit/>
          </a:bodyPr>
          <a:lstStyle/>
          <a:p>
            <a:pPr algn="r"/>
            <a:r>
              <a:rPr lang="he-IL" sz="4000" b="1" dirty="0" smtClean="0"/>
              <a:t>תכנות הדגם ותירגול פיתוח תתי-תכניות</a:t>
            </a:r>
            <a:endParaRPr lang="he-IL" sz="4000" b="1" dirty="0"/>
          </a:p>
        </p:txBody>
      </p:sp>
      <p:sp>
        <p:nvSpPr>
          <p:cNvPr id="4" name="מציין מיקום תוכן 2"/>
          <p:cNvSpPr txBox="1">
            <a:spLocks/>
          </p:cNvSpPr>
          <p:nvPr/>
        </p:nvSpPr>
        <p:spPr>
          <a:xfrm>
            <a:off x="240632" y="1536133"/>
            <a:ext cx="9033370" cy="5121341"/>
          </a:xfrm>
          <a:prstGeom prst="rect">
            <a:avLst/>
          </a:prstGeom>
        </p:spPr>
        <p:txBody>
          <a:bodyPr vert="horz" lIns="91440" tIns="45720" rIns="91440" bIns="45720" rtlCol="0">
            <a:normAutofit/>
          </a:bodyPr>
          <a:lstStyle/>
          <a:p>
            <a:pPr marL="342900" indent="-342900" algn="r" rtl="1">
              <a:spcBef>
                <a:spcPts val="1000"/>
              </a:spcBef>
              <a:buClr>
                <a:srgbClr val="0F6FC6"/>
              </a:buClr>
              <a:buSzPct val="80000"/>
              <a:buFont typeface="Wingdings 3" charset="2"/>
              <a:buChar char=""/>
            </a:pPr>
            <a:r>
              <a:rPr lang="he-IL" sz="4000" dirty="0" smtClean="0">
                <a:solidFill>
                  <a:prstClr val="black">
                    <a:lumMod val="75000"/>
                    <a:lumOff val="25000"/>
                  </a:prstClr>
                </a:solidFill>
              </a:rPr>
              <a:t> </a:t>
            </a:r>
            <a:r>
              <a:rPr lang="he-IL" sz="4000" dirty="0" smtClean="0">
                <a:solidFill>
                  <a:prstClr val="black">
                    <a:lumMod val="75000"/>
                    <a:lumOff val="25000"/>
                  </a:prstClr>
                </a:solidFill>
                <a:hlinkClick r:id="rId3"/>
              </a:rPr>
              <a:t>חוברת עבודה עצמית </a:t>
            </a:r>
            <a:r>
              <a:rPr lang="he-IL" sz="4000" dirty="0" smtClean="0">
                <a:solidFill>
                  <a:prstClr val="black">
                    <a:lumMod val="75000"/>
                    <a:lumOff val="25000"/>
                  </a:prstClr>
                </a:solidFill>
              </a:rPr>
              <a:t>ללימוד תתי תכניות בתכנות בסיסי לדגם המחסום החשמלי</a:t>
            </a:r>
          </a:p>
          <a:p>
            <a:pPr marL="342900" indent="-342900" algn="r" rtl="1">
              <a:spcBef>
                <a:spcPts val="1000"/>
              </a:spcBef>
              <a:buClr>
                <a:srgbClr val="0F6FC6"/>
              </a:buClr>
              <a:buSzPct val="80000"/>
              <a:buFont typeface="Wingdings 3" charset="2"/>
              <a:buChar char=""/>
            </a:pPr>
            <a:endParaRPr lang="he-IL" sz="4000" dirty="0" smtClean="0">
              <a:solidFill>
                <a:prstClr val="black">
                  <a:lumMod val="75000"/>
                  <a:lumOff val="25000"/>
                </a:prstClr>
              </a:solidFill>
            </a:endParaRPr>
          </a:p>
          <a:p>
            <a:pPr marL="342900" indent="-342900" algn="r" rtl="1">
              <a:spcBef>
                <a:spcPts val="1000"/>
              </a:spcBef>
              <a:buClr>
                <a:srgbClr val="0F6FC6"/>
              </a:buClr>
              <a:buSzPct val="80000"/>
              <a:buFont typeface="Wingdings 3" charset="2"/>
              <a:buChar char=""/>
            </a:pPr>
            <a:endParaRPr lang="he-IL" sz="4000" dirty="0" smtClean="0">
              <a:solidFill>
                <a:prstClr val="black">
                  <a:lumMod val="75000"/>
                  <a:lumOff val="25000"/>
                </a:prstClr>
              </a:solidFill>
            </a:endParaRPr>
          </a:p>
          <a:p>
            <a:pPr marL="800100" lvl="1" indent="-342900" algn="r" rtl="1">
              <a:spcBef>
                <a:spcPts val="1000"/>
              </a:spcBef>
              <a:buClr>
                <a:srgbClr val="0F6FC6"/>
              </a:buClr>
              <a:buSzPct val="80000"/>
            </a:pPr>
            <a:endParaRPr lang="he-IL" sz="4000" dirty="0" smtClean="0">
              <a:solidFill>
                <a:prstClr val="black">
                  <a:lumMod val="75000"/>
                  <a:lumOff val="25000"/>
                </a:prstClr>
              </a:solidFill>
            </a:endParaRPr>
          </a:p>
        </p:txBody>
      </p:sp>
    </p:spTree>
    <p:extLst>
      <p:ext uri="{BB962C8B-B14F-4D97-AF65-F5344CB8AC3E}">
        <p14:creationId xmlns:p14="http://schemas.microsoft.com/office/powerpoint/2010/main" xmlns="" val="250892937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כותרת 1"/>
          <p:cNvSpPr>
            <a:spLocks noGrp="1"/>
          </p:cNvSpPr>
          <p:nvPr>
            <p:ph type="title"/>
          </p:nvPr>
        </p:nvSpPr>
        <p:spPr/>
        <p:txBody>
          <a:bodyPr>
            <a:normAutofit/>
          </a:bodyPr>
          <a:lstStyle/>
          <a:p>
            <a:pPr algn="r"/>
            <a:r>
              <a:rPr lang="he-IL" sz="4400" b="1" dirty="0" smtClean="0"/>
              <a:t>תכנות מתקדם לדגם</a:t>
            </a:r>
            <a:endParaRPr lang="he-IL" sz="4400" b="1" dirty="0"/>
          </a:p>
        </p:txBody>
      </p:sp>
      <p:sp>
        <p:nvSpPr>
          <p:cNvPr id="4" name="מציין מיקום תוכן 2"/>
          <p:cNvSpPr txBox="1">
            <a:spLocks/>
          </p:cNvSpPr>
          <p:nvPr/>
        </p:nvSpPr>
        <p:spPr>
          <a:xfrm>
            <a:off x="481262" y="1536133"/>
            <a:ext cx="8792739" cy="5121341"/>
          </a:xfrm>
          <a:prstGeom prst="rect">
            <a:avLst/>
          </a:prstGeom>
        </p:spPr>
        <p:txBody>
          <a:bodyPr vert="horz" lIns="91440" tIns="45720" rIns="91440" bIns="45720" rtlCol="0">
            <a:normAutofit/>
          </a:bodyPr>
          <a:lstStyle/>
          <a:p>
            <a:pPr marL="342900" indent="-342900" algn="r" rtl="1">
              <a:spcBef>
                <a:spcPts val="1000"/>
              </a:spcBef>
              <a:buClr>
                <a:srgbClr val="0F6FC6"/>
              </a:buClr>
              <a:buSzPct val="80000"/>
              <a:buFont typeface="Wingdings 3" charset="2"/>
              <a:buChar char=""/>
            </a:pPr>
            <a:r>
              <a:rPr lang="he-IL" sz="4000" dirty="0" smtClean="0">
                <a:solidFill>
                  <a:prstClr val="black">
                    <a:lumMod val="75000"/>
                    <a:lumOff val="25000"/>
                  </a:prstClr>
                </a:solidFill>
              </a:rPr>
              <a:t> כאשר מכונית מתקרבת למחסום היא חוצה את מחסום האור של החיישן הדיגיטלי והמחסום ייפתח במלואו למשך 5 שניות ואז ייסגר שוב – בתנאי שהמכונית התקדמה וכבר לא מפריעה למחסום האור (אחרת הוא עלול לפגוע בה).</a:t>
            </a:r>
          </a:p>
          <a:p>
            <a:pPr marL="342900" indent="-342900" algn="r" rtl="1">
              <a:spcBef>
                <a:spcPts val="1000"/>
              </a:spcBef>
              <a:buClr>
                <a:srgbClr val="0F6FC6"/>
              </a:buClr>
              <a:buSzPct val="80000"/>
              <a:buFont typeface="Wingdings 3" charset="2"/>
              <a:buChar char=""/>
            </a:pPr>
            <a:r>
              <a:rPr lang="he-IL" sz="4000" dirty="0" smtClean="0">
                <a:solidFill>
                  <a:prstClr val="black">
                    <a:lumMod val="75000"/>
                    <a:lumOff val="25000"/>
                  </a:prstClr>
                </a:solidFill>
              </a:rPr>
              <a:t> הרמזור יהיה אדום כאשר המחסום למטה וירוק כאשר המחסום למעלה.</a:t>
            </a:r>
          </a:p>
        </p:txBody>
      </p:sp>
    </p:spTree>
    <p:extLst>
      <p:ext uri="{BB962C8B-B14F-4D97-AF65-F5344CB8AC3E}">
        <p14:creationId xmlns:p14="http://schemas.microsoft.com/office/powerpoint/2010/main" xmlns="" val="250892937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normAutofit/>
          </a:bodyPr>
          <a:lstStyle/>
          <a:p>
            <a:pPr algn="r"/>
            <a:r>
              <a:rPr lang="he-IL" sz="4400" b="1" dirty="0" smtClean="0"/>
              <a:t>סדר וניקיון</a:t>
            </a:r>
            <a:endParaRPr lang="he-IL" sz="4400" b="1" dirty="0"/>
          </a:p>
        </p:txBody>
      </p:sp>
      <p:sp>
        <p:nvSpPr>
          <p:cNvPr id="5" name="מציין מיקום תוכן 2"/>
          <p:cNvSpPr>
            <a:spLocks noGrp="1"/>
          </p:cNvSpPr>
          <p:nvPr>
            <p:ph idx="1"/>
          </p:nvPr>
        </p:nvSpPr>
        <p:spPr>
          <a:xfrm>
            <a:off x="677334" y="1536133"/>
            <a:ext cx="8596668" cy="3880773"/>
          </a:xfrm>
        </p:spPr>
        <p:txBody>
          <a:bodyPr>
            <a:normAutofit fontScale="70000" lnSpcReduction="20000"/>
          </a:bodyPr>
          <a:lstStyle/>
          <a:p>
            <a:pPr marL="609600" indent="-609600"/>
            <a:r>
              <a:rPr lang="he-IL" sz="4800" dirty="0" smtClean="0"/>
              <a:t>שמירת העבודה ברובופרו</a:t>
            </a:r>
            <a:endParaRPr lang="en-US" sz="4800" dirty="0" smtClean="0"/>
          </a:p>
          <a:p>
            <a:pPr marL="609600" indent="-609600"/>
            <a:r>
              <a:rPr lang="he-IL" sz="4800" dirty="0" smtClean="0"/>
              <a:t>סידור ציוד ועמדת העבודה</a:t>
            </a:r>
          </a:p>
          <a:p>
            <a:pPr marL="609600" indent="-609600"/>
            <a:r>
              <a:rPr lang="he-IL" sz="4800" dirty="0" smtClean="0"/>
              <a:t>מכבים את הרובוט</a:t>
            </a:r>
          </a:p>
          <a:p>
            <a:pPr marL="609600" indent="-609600"/>
            <a:r>
              <a:rPr lang="he-IL" sz="4800" dirty="0" smtClean="0"/>
              <a:t>מפרקים את הבטריה</a:t>
            </a:r>
          </a:p>
          <a:p>
            <a:pPr marL="609600" indent="-609600"/>
            <a:r>
              <a:rPr lang="he-IL" sz="4800" dirty="0" smtClean="0"/>
              <a:t>שמים את הבטריה בטעינה</a:t>
            </a:r>
          </a:p>
          <a:p>
            <a:pPr marL="609600" indent="-609600"/>
            <a:r>
              <a:rPr lang="he-IL" sz="4800" dirty="0" smtClean="0"/>
              <a:t>מחזירים את הרובוט לערכה</a:t>
            </a:r>
          </a:p>
          <a:p>
            <a:pPr marL="609600" indent="-609600"/>
            <a:r>
              <a:rPr lang="he-IL" sz="4800" dirty="0" smtClean="0"/>
              <a:t>מחזירים את הערכה לארון</a:t>
            </a:r>
          </a:p>
        </p:txBody>
      </p:sp>
    </p:spTree>
    <p:extLst>
      <p:ext uri="{BB962C8B-B14F-4D97-AF65-F5344CB8AC3E}">
        <p14:creationId xmlns="" xmlns:p14="http://schemas.microsoft.com/office/powerpoint/2010/main" val="2508929371"/>
      </p:ext>
    </p:extLst>
  </p:cSld>
  <p:clrMapOvr>
    <a:masterClrMapping/>
  </p:clrMapOvr>
  <p:timing>
    <p:tnLst>
      <p:par>
        <p:cTn id="1" dur="indefinite" restart="never" nodeType="tmRoot"/>
      </p:par>
    </p:tnLst>
  </p:timing>
</p:sld>
</file>

<file path=ppt/theme/theme1.xml><?xml version="1.0" encoding="utf-8"?>
<a:theme xmlns:a="http://schemas.openxmlformats.org/drawingml/2006/main" name="פיאה">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פיאה">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פיאה">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docProps/app.xml><?xml version="1.0" encoding="utf-8"?>
<Properties xmlns="http://schemas.openxmlformats.org/officeDocument/2006/extended-properties" xmlns:vt="http://schemas.openxmlformats.org/officeDocument/2006/docPropsVTypes">
  <Template/>
  <TotalTime>1012</TotalTime>
  <Words>385</Words>
  <Application>Microsoft Office PowerPoint</Application>
  <PresentationFormat>Custom</PresentationFormat>
  <Paragraphs>55</Paragraphs>
  <Slides>9</Slides>
  <Notes>5</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פיאה</vt:lpstr>
      <vt:lpstr>תכנות ברובופרו תתי תכניות</vt:lpstr>
      <vt:lpstr>תוכן עניינים</vt:lpstr>
      <vt:lpstr>חזרה ותזכורת</vt:lpstr>
      <vt:lpstr>תת תכנית</vt:lpstr>
      <vt:lpstr>תת תכנית - מוטיבציה</vt:lpstr>
      <vt:lpstr>בואו נבנה רובוט!</vt:lpstr>
      <vt:lpstr>תכנות הדגם ותירגול פיתוח תתי-תכניות</vt:lpstr>
      <vt:lpstr>תכנות מתקדם לדגם</vt:lpstr>
      <vt:lpstr>סדר וניקיון</vt:lpstr>
    </vt:vector>
  </TitlesOfParts>
  <Company>Yaron'S Team</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עבודה עם רובוטים  סוגי פלט שונים</dc:title>
  <dc:creator>rami1410</dc:creator>
  <cp:lastModifiedBy>Adi Itec</cp:lastModifiedBy>
  <cp:revision>98</cp:revision>
  <dcterms:created xsi:type="dcterms:W3CDTF">2017-08-08T19:01:28Z</dcterms:created>
  <dcterms:modified xsi:type="dcterms:W3CDTF">2018-02-26T13:22:51Z</dcterms:modified>
</cp:coreProperties>
</file>