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9"/>
  </p:notesMasterIdLst>
  <p:sldIdLst>
    <p:sldId id="256" r:id="rId2"/>
    <p:sldId id="269" r:id="rId3"/>
    <p:sldId id="270" r:id="rId4"/>
    <p:sldId id="281" r:id="rId5"/>
    <p:sldId id="278" r:id="rId6"/>
    <p:sldId id="276"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8" autoAdjust="0"/>
    <p:restoredTop sz="81183" autoAdjust="0"/>
  </p:normalViewPr>
  <p:slideViewPr>
    <p:cSldViewPr snapToGrid="0">
      <p:cViewPr varScale="1">
        <p:scale>
          <a:sx n="55" d="100"/>
          <a:sy n="55" d="100"/>
        </p:scale>
        <p:origin x="-105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י"א/אדר/תשע"ח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latin typeface="+mn-lt"/>
                <a:ea typeface="+mn-ea"/>
                <a:cs typeface="+mn-cs"/>
              </a:rPr>
              <a:t>מצלמת ה-</a:t>
            </a:r>
            <a:r>
              <a:rPr lang="en-US" sz="1200" kern="1200" dirty="0" smtClean="0">
                <a:solidFill>
                  <a:schemeClr val="tx1"/>
                </a:solidFill>
                <a:latin typeface="+mn-lt"/>
                <a:ea typeface="+mn-ea"/>
                <a:cs typeface="+mn-cs"/>
              </a:rPr>
              <a:t>USB</a:t>
            </a:r>
            <a:r>
              <a:rPr lang="he-IL" sz="1200" kern="1200" dirty="0" smtClean="0">
                <a:solidFill>
                  <a:schemeClr val="tx1"/>
                </a:solidFill>
                <a:latin typeface="+mn-lt"/>
                <a:ea typeface="+mn-ea"/>
                <a:cs typeface="+mn-cs"/>
              </a:rPr>
              <a:t> של פישרטקניק הינה מערכת חישה ורסטילית – בנוסף לצילום וידאו המצלמה מסוגלת לאסוף סוגים שונים של מידע באמצעות ביצוע של עיבוד תמונה, המתרחש בבקר ה-</a:t>
            </a:r>
            <a:r>
              <a:rPr lang="en-US" sz="1200" kern="1200" dirty="0" smtClean="0">
                <a:solidFill>
                  <a:schemeClr val="tx1"/>
                </a:solidFill>
                <a:latin typeface="+mn-lt"/>
                <a:ea typeface="+mn-ea"/>
                <a:cs typeface="+mn-cs"/>
              </a:rPr>
              <a:t>TXT</a:t>
            </a:r>
            <a:r>
              <a:rPr lang="he-IL" sz="1200" kern="1200" dirty="0" smtClean="0">
                <a:solidFill>
                  <a:schemeClr val="tx1"/>
                </a:solidFill>
                <a:latin typeface="+mn-lt"/>
                <a:ea typeface="+mn-ea"/>
                <a:cs typeface="+mn-cs"/>
              </a:rPr>
              <a:t> על גבי המעבד הייעודי שלו. כך עיבוד התמונה מתבצע במקביל לעבודת המעבד הנוסף שאחראי על שאר עבודת הרובוט וחלקיו, על מנת לא לגרום להאטה ול"גמגום" בעבודה הרציפה של הרובוט בזמן עיבוד התמונה.</a:t>
            </a:r>
            <a:endParaRPr lang="en-US" sz="1200" kern="1200" dirty="0" smtClean="0">
              <a:solidFill>
                <a:schemeClr val="tx1"/>
              </a:solidFill>
              <a:latin typeface="+mn-lt"/>
              <a:ea typeface="+mn-ea"/>
              <a:cs typeface="+mn-cs"/>
            </a:endParaRPr>
          </a:p>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המצלמה עובדת בצורה שונה מהעין שלנו, היא מסוגלת לאסוף מידע רב לניתוח</a:t>
            </a:r>
            <a:r>
              <a:rPr lang="he-IL" sz="1200" kern="1200" baseline="0" dirty="0" smtClean="0">
                <a:solidFill>
                  <a:schemeClr val="tx1"/>
                </a:solidFill>
                <a:latin typeface="+mn-lt"/>
                <a:ea typeface="+mn-ea"/>
                <a:cs typeface="+mn-cs"/>
              </a:rPr>
              <a:t> בזמן אמת. המידע הזה כולל בין השאר את ממוצע ניגודיות התמונה ואת מיקום גופים בתמונה ביחס לסביבתם.</a:t>
            </a:r>
          </a:p>
          <a:p>
            <a:r>
              <a:rPr lang="he-IL" sz="1200" b="0" i="0" kern="1200" dirty="0" smtClean="0">
                <a:solidFill>
                  <a:schemeClr val="tx1"/>
                </a:solidFill>
                <a:latin typeface="+mn-lt"/>
                <a:ea typeface="+mn-ea"/>
                <a:cs typeface="+mn-cs"/>
              </a:rPr>
              <a:t>ניגודיות = הבדל במאפיינים</a:t>
            </a:r>
            <a:r>
              <a:rPr lang="he-IL" sz="1200" b="0" i="0" kern="1200" baseline="0" dirty="0" smtClean="0">
                <a:solidFill>
                  <a:schemeClr val="tx1"/>
                </a:solidFill>
                <a:latin typeface="+mn-lt"/>
                <a:ea typeface="+mn-ea"/>
                <a:cs typeface="+mn-cs"/>
              </a:rPr>
              <a:t> ויזואליים</a:t>
            </a:r>
            <a:r>
              <a:rPr lang="he-IL" sz="1200" b="0" i="0" kern="1200" dirty="0" smtClean="0">
                <a:solidFill>
                  <a:schemeClr val="tx1"/>
                </a:solidFill>
                <a:latin typeface="+mn-lt"/>
                <a:ea typeface="+mn-ea"/>
                <a:cs typeface="+mn-cs"/>
              </a:rPr>
              <a:t> אשר גורם לעצמים להיות נפרדים מסביבתם, מתבטאת בהבדל בתאורה ובצבע בין עצם לעצם בתמונה.</a:t>
            </a:r>
          </a:p>
          <a:p>
            <a:r>
              <a:rPr lang="he-IL" sz="1200" b="0" i="0" kern="1200" dirty="0" smtClean="0">
                <a:solidFill>
                  <a:schemeClr val="tx1"/>
                </a:solidFill>
                <a:latin typeface="+mn-lt"/>
                <a:ea typeface="+mn-ea"/>
                <a:cs typeface="+mn-cs"/>
              </a:rPr>
              <a:t>בפשטות, ניתן לבטא ניגודיות על ידי היחס שבין ההבדל בבהירות של עצמים לבהירות הממוצעת.</a:t>
            </a:r>
          </a:p>
          <a:p>
            <a:r>
              <a:rPr lang="he-IL" sz="1200" kern="1200" dirty="0" smtClean="0">
                <a:solidFill>
                  <a:schemeClr val="tx1"/>
                </a:solidFill>
                <a:latin typeface="+mn-lt"/>
                <a:ea typeface="+mn-ea"/>
                <a:cs typeface="+mn-cs"/>
              </a:rPr>
              <a:t>השוואת</a:t>
            </a:r>
            <a:r>
              <a:rPr lang="he-IL" sz="1200" kern="1200" baseline="0" dirty="0" smtClean="0">
                <a:solidFill>
                  <a:schemeClr val="tx1"/>
                </a:solidFill>
                <a:latin typeface="+mn-lt"/>
                <a:ea typeface="+mn-ea"/>
                <a:cs typeface="+mn-cs"/>
              </a:rPr>
              <a:t> ממוצעי הניגודיות ובמיקומי עצמים בתמונה מאפשר למצלמה לזהות שינוי בתמונה, כלומר זיהוי תנועה המאפשר לה לתפקד כגלאי נפח המתריע על תנועה במרחב.</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dihadas.github.io/ftscratch/src/Camera%20Intro.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dihadas.github.io/ftscratch/src/&#1490;&#1500;&#1488;&#1497;%20&#1514;&#1504;&#1493;&#1506;&#1492;.doc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he-IL" sz="8000" dirty="0" smtClean="0"/>
              <a:t>עיבוד תמונה </a:t>
            </a:r>
            <a:br>
              <a:rPr lang="he-IL" sz="8000" dirty="0" smtClean="0"/>
            </a:br>
            <a:r>
              <a:rPr lang="he-IL" sz="8000" dirty="0" smtClean="0"/>
              <a:t>מצלמת ה-</a:t>
            </a:r>
            <a:r>
              <a:rPr lang="en-US" sz="8000" dirty="0" smtClean="0"/>
              <a:t>USB</a:t>
            </a:r>
            <a:endParaRPr lang="he-IL" sz="8000"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ותזכורת</a:t>
            </a:r>
          </a:p>
          <a:p>
            <a:r>
              <a:rPr lang="he-IL" sz="4200" dirty="0" smtClean="0"/>
              <a:t> עיבוד תמונה במצלמת ה-</a:t>
            </a:r>
            <a:r>
              <a:rPr lang="en-US" sz="4200" dirty="0" smtClean="0"/>
              <a:t>USB</a:t>
            </a:r>
          </a:p>
          <a:p>
            <a:pPr marL="800100" lvl="1" indent="-342900">
              <a:buClr>
                <a:srgbClr val="0F6FC6"/>
              </a:buClr>
            </a:pPr>
            <a:r>
              <a:rPr lang="he-IL" sz="3200" dirty="0" smtClean="0">
                <a:solidFill>
                  <a:prstClr val="black">
                    <a:lumMod val="75000"/>
                    <a:lumOff val="25000"/>
                  </a:prstClr>
                </a:solidFill>
              </a:rPr>
              <a:t> רכיב קלט או פלט?</a:t>
            </a:r>
          </a:p>
          <a:p>
            <a:pPr marL="800100" lvl="1" indent="-342900">
              <a:buClr>
                <a:srgbClr val="0F6FC6"/>
              </a:buClr>
            </a:pPr>
            <a:r>
              <a:rPr lang="he-IL" sz="3200" dirty="0" smtClean="0">
                <a:solidFill>
                  <a:prstClr val="black">
                    <a:lumMod val="75000"/>
                    <a:lumOff val="25000"/>
                  </a:prstClr>
                </a:solidFill>
              </a:rPr>
              <a:t> עיבוד תמונה</a:t>
            </a:r>
          </a:p>
          <a:p>
            <a:r>
              <a:rPr lang="he-IL" sz="3500" dirty="0" smtClean="0"/>
              <a:t>בואו נבנה רובוט!</a:t>
            </a:r>
          </a:p>
          <a:p>
            <a:pPr lvl="1"/>
            <a:r>
              <a:rPr lang="he-IL" sz="3300" dirty="0" smtClean="0"/>
              <a:t> מצלמת מעקב לזיהוי תנועה בחדר</a:t>
            </a:r>
          </a:p>
          <a:p>
            <a:r>
              <a:rPr lang="he-IL" sz="4000" dirty="0" smtClean="0"/>
              <a:t> 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תכנות ברובופרו – תתי תכניות</a:t>
            </a:r>
          </a:p>
          <a:p>
            <a:pPr lvl="1"/>
            <a:r>
              <a:rPr lang="he-IL" sz="3800" dirty="0" smtClean="0"/>
              <a:t> מהי תת תכנית </a:t>
            </a:r>
          </a:p>
          <a:p>
            <a:pPr lvl="1"/>
            <a:r>
              <a:rPr lang="he-IL" sz="3800" dirty="0" smtClean="0"/>
              <a:t> מוטיבציה</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עיבוד תמונה במצלמת ה-</a:t>
            </a:r>
            <a:r>
              <a:rPr lang="en-US" sz="4400" b="1" dirty="0" smtClean="0"/>
              <a:t>USB</a:t>
            </a:r>
            <a:endParaRPr lang="he-IL" sz="4400" b="1" dirty="0"/>
          </a:p>
        </p:txBody>
      </p:sp>
      <p:sp>
        <p:nvSpPr>
          <p:cNvPr id="4" name="מציין מיקום תוכן 2"/>
          <p:cNvSpPr txBox="1">
            <a:spLocks/>
          </p:cNvSpPr>
          <p:nvPr/>
        </p:nvSpPr>
        <p:spPr>
          <a:xfrm>
            <a:off x="240632" y="145592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מצלמה</a:t>
            </a:r>
          </a:p>
          <a:p>
            <a:pPr marL="800100" lvl="1" indent="-342900" algn="r" rtl="1">
              <a:spcBef>
                <a:spcPts val="1000"/>
              </a:spcBef>
              <a:buClr>
                <a:srgbClr val="0F6FC6"/>
              </a:buClr>
              <a:buSzPct val="80000"/>
              <a:buFont typeface="Wingdings 3" charset="2"/>
              <a:buChar char=""/>
            </a:pPr>
            <a:r>
              <a:rPr lang="he-IL" sz="3600" dirty="0" smtClean="0">
                <a:solidFill>
                  <a:prstClr val="black">
                    <a:lumMod val="75000"/>
                    <a:lumOff val="25000"/>
                  </a:prstClr>
                </a:solidFill>
              </a:rPr>
              <a:t> רכיב קלט או פלט?</a:t>
            </a:r>
          </a:p>
          <a:p>
            <a:pPr marL="800100" lvl="1" indent="-342900" algn="r" rtl="1">
              <a:spcBef>
                <a:spcPts val="1000"/>
              </a:spcBef>
              <a:buClr>
                <a:srgbClr val="0F6FC6"/>
              </a:buClr>
              <a:buSzPct val="80000"/>
              <a:buFont typeface="Wingdings 3" charset="2"/>
              <a:buChar char=""/>
            </a:pPr>
            <a:r>
              <a:rPr lang="he-IL" sz="3600" dirty="0" smtClean="0">
                <a:solidFill>
                  <a:prstClr val="black">
                    <a:lumMod val="75000"/>
                    <a:lumOff val="25000"/>
                  </a:prstClr>
                </a:solidFill>
              </a:rPr>
              <a:t> עיבוד תמונה</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איסוף מידע וניתוחו על ידי הבקר</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עיבוד מקבילי</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יכולות חישה מגוונות</a:t>
            </a:r>
          </a:p>
          <a:p>
            <a:pPr marL="342900" indent="-342900" algn="r" rtl="1">
              <a:spcBef>
                <a:spcPts val="1000"/>
              </a:spcBef>
              <a:buClr>
                <a:srgbClr val="0F6FC6"/>
              </a:buClr>
              <a:buSzPct val="80000"/>
              <a:buFont typeface="Wingdings 3" charset="2"/>
              <a:buChar char=""/>
            </a:pPr>
            <a:r>
              <a:rPr lang="he-IL" sz="3600" b="1" dirty="0" smtClean="0">
                <a:solidFill>
                  <a:prstClr val="black">
                    <a:lumMod val="75000"/>
                    <a:lumOff val="25000"/>
                  </a:prstClr>
                </a:solidFill>
                <a:hlinkClick r:id="rId3"/>
              </a:rPr>
              <a:t>חוברת עבודה עצמית</a:t>
            </a:r>
            <a:r>
              <a:rPr lang="he-IL" sz="3600" b="1" dirty="0" smtClean="0">
                <a:solidFill>
                  <a:prstClr val="black">
                    <a:lumMod val="75000"/>
                    <a:lumOff val="25000"/>
                  </a:prstClr>
                </a:solidFill>
              </a:rPr>
              <a:t> - </a:t>
            </a:r>
            <a:r>
              <a:rPr lang="he-IL" sz="3600" dirty="0" smtClean="0">
                <a:solidFill>
                  <a:prstClr val="black">
                    <a:lumMod val="75000"/>
                    <a:lumOff val="25000"/>
                  </a:prstClr>
                </a:solidFill>
              </a:rPr>
              <a:t>היכרות</a:t>
            </a:r>
          </a:p>
          <a:p>
            <a:pPr marL="800100" lvl="1"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800100" lvl="1"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עיבוד תמונה במצלמת ה-</a:t>
            </a:r>
            <a:r>
              <a:rPr lang="en-US" sz="4400" b="1" dirty="0" smtClean="0"/>
              <a:t>USB</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זיהוי תנועה – גלאי נפח</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ניתוח כל תמונה</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בדיקת ממוצעי ניגודיות</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בדיקת מיקום גופים ביחס לסביבתם</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4"/>
            <a:ext cx="8596668" cy="499300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מצלמת אבטחה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22</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תכנות בסיסי: תכנת את המצלמה (ללא תזוזה) להשמעת צליל אזעקה כאשר היא קולטת תנועה במרחב מולה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b="1" dirty="0" smtClean="0">
                <a:solidFill>
                  <a:prstClr val="black">
                    <a:lumMod val="75000"/>
                    <a:lumOff val="25000"/>
                  </a:prstClr>
                </a:solidFill>
                <a:hlinkClick r:id="rId3"/>
              </a:rPr>
              <a:t>חוברת עבודה </a:t>
            </a:r>
            <a:r>
              <a:rPr lang="he-IL" sz="4000" b="1" dirty="0" smtClean="0">
                <a:solidFill>
                  <a:prstClr val="black">
                    <a:lumMod val="75000"/>
                    <a:lumOff val="25000"/>
                  </a:prstClr>
                </a:solidFill>
                <a:hlinkClick r:id="rId3"/>
              </a:rPr>
              <a:t>עצמית </a:t>
            </a:r>
            <a:r>
              <a:rPr lang="he-IL" sz="4000" dirty="0" smtClean="0">
                <a:solidFill>
                  <a:prstClr val="black">
                    <a:lumMod val="75000"/>
                    <a:lumOff val="25000"/>
                  </a:prstClr>
                </a:solidFill>
              </a:rPr>
              <a:t>- </a:t>
            </a:r>
            <a:r>
              <a:rPr lang="he-IL" sz="4000" dirty="0" smtClean="0">
                <a:solidFill>
                  <a:prstClr val="black">
                    <a:lumMod val="75000"/>
                    <a:lumOff val="25000"/>
                  </a:prstClr>
                </a:solidFill>
              </a:rPr>
              <a:t>תרגול </a:t>
            </a:r>
            <a:r>
              <a:rPr lang="he-IL" sz="4000" dirty="0" smtClean="0">
                <a:solidFill>
                  <a:prstClr val="black">
                    <a:lumMod val="75000"/>
                    <a:lumOff val="25000"/>
                  </a:prstClr>
                </a:solidFill>
              </a:rPr>
              <a:t>תכנות</a:t>
            </a:r>
            <a:endParaRPr lang="en-US"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70000" lnSpcReduction="20000"/>
          </a:bodyPr>
          <a:lstStyle/>
          <a:p>
            <a:pPr marL="609600" indent="-609600"/>
            <a:r>
              <a:rPr lang="he-IL" sz="4800" dirty="0" smtClean="0"/>
              <a:t>שמירת העבודה ברובופרו</a:t>
            </a:r>
            <a:endParaRPr lang="en-US" sz="4800" dirty="0" smtClean="0"/>
          </a:p>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1452</TotalTime>
  <Words>281</Words>
  <Application>Microsoft Office PowerPoint</Application>
  <PresentationFormat>Custom</PresentationFormat>
  <Paragraphs>48</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פיאה</vt:lpstr>
      <vt:lpstr>עיבוד תמונה  מצלמת ה-USB</vt:lpstr>
      <vt:lpstr>תוכן עניינים</vt:lpstr>
      <vt:lpstr>חזרה ותזכורת</vt:lpstr>
      <vt:lpstr>עיבוד תמונה במצלמת ה-USB</vt:lpstr>
      <vt:lpstr>עיבוד תמונה במצלמת ה-USB</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146</cp:revision>
  <dcterms:created xsi:type="dcterms:W3CDTF">2017-08-08T19:01:28Z</dcterms:created>
  <dcterms:modified xsi:type="dcterms:W3CDTF">2018-02-26T13:25:47Z</dcterms:modified>
</cp:coreProperties>
</file>