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4"/>
  </p:notesMasterIdLst>
  <p:sldIdLst>
    <p:sldId id="256" r:id="rId2"/>
    <p:sldId id="269" r:id="rId3"/>
    <p:sldId id="270" r:id="rId4"/>
    <p:sldId id="281" r:id="rId5"/>
    <p:sldId id="278" r:id="rId6"/>
    <p:sldId id="282" r:id="rId7"/>
    <p:sldId id="283" r:id="rId8"/>
    <p:sldId id="276" r:id="rId9"/>
    <p:sldId id="284" r:id="rId10"/>
    <p:sldId id="285" r:id="rId11"/>
    <p:sldId id="286"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8" autoAdjust="0"/>
    <p:restoredTop sz="81183" autoAdjust="0"/>
  </p:normalViewPr>
  <p:slideViewPr>
    <p:cSldViewPr snapToGrid="0">
      <p:cViewPr varScale="1">
        <p:scale>
          <a:sx n="55" d="100"/>
          <a:sy n="55" d="100"/>
        </p:scale>
        <p:origin x="-1056"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ט'/טבת/תשע"ח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בעבר, כאשר מהירות המחשבים הייתה נמוכה, נהגו להשתמש בממשק משתמש טקסטואלי, כזה המבוסס רק על אותיות, אך מסוף שנות ה-80 נפוץ ממשק משתמש גרפי שבו משלבים אלמנטים גרפיים כתמונות וצלמיות. הממשקים הגרפיים מאפשרים תצוגה גמישה יותר, במיוחד בצבעים וגופנים, והבהרת כוונת הממשק והשימוש בה, באמצעות סמלים וצלמיות, ועבודה קלה יותר במחשב ובתוכנות.</a:t>
            </a:r>
          </a:p>
          <a:p>
            <a:r>
              <a:rPr lang="he-IL" dirty="0" smtClean="0"/>
              <a:t>תפוצתו הנרחבת של ממשק המשתמש הגרפי עם השימוש בעכבר, שמוטמע בכל תוכנה שפותחה מאמצע שנות ה-90 ומוכר לכל משתמש במחשב האישי, החל עם מערכת ההפעלה </a:t>
            </a:r>
            <a:r>
              <a:rPr lang="en-US" dirty="0" smtClean="0"/>
              <a:t>Windows </a:t>
            </a:r>
            <a:r>
              <a:rPr lang="he-IL" dirty="0" smtClean="0"/>
              <a:t>של חברת מיקרוסופט.</a:t>
            </a:r>
          </a:p>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solidFill>
                  <a:prstClr val="black">
                    <a:lumMod val="75000"/>
                    <a:lumOff val="25000"/>
                  </a:prstClr>
                </a:solidFill>
              </a:rPr>
              <a:t>כמו תוויות טקסט ונורות</a:t>
            </a:r>
          </a:p>
          <a:p>
            <a:r>
              <a:rPr lang="he-IL" sz="1200" dirty="0" smtClean="0">
                <a:solidFill>
                  <a:prstClr val="black">
                    <a:lumMod val="75000"/>
                    <a:lumOff val="25000"/>
                  </a:prstClr>
                </a:solidFill>
              </a:rPr>
              <a:t>צורות שונות, חיצים וצבעים</a:t>
            </a:r>
          </a:p>
          <a:p>
            <a:r>
              <a:rPr lang="he-IL" sz="1200" dirty="0" smtClean="0">
                <a:solidFill>
                  <a:prstClr val="black">
                    <a:lumMod val="75000"/>
                    <a:lumOff val="25000"/>
                  </a:prstClr>
                </a:solidFill>
              </a:rPr>
              <a:t>צורות, חיצים וצבעים</a:t>
            </a:r>
          </a:p>
          <a:p>
            <a:r>
              <a:rPr lang="he-IL" sz="1200" dirty="0" smtClean="0">
                <a:solidFill>
                  <a:prstClr val="black">
                    <a:lumMod val="75000"/>
                    <a:lumOff val="25000"/>
                  </a:prstClr>
                </a:solidFill>
              </a:rPr>
              <a:t>כמו כפתורים ופסי גלילה</a:t>
            </a:r>
          </a:p>
          <a:p>
            <a:pPr marL="0" marR="0" lvl="1" indent="0" algn="r" defTabSz="914400" rtl="1" eaLnBrk="1" fontAlgn="auto" latinLnBrk="0" hangingPunct="1">
              <a:lnSpc>
                <a:spcPct val="100000"/>
              </a:lnSpc>
              <a:spcBef>
                <a:spcPts val="0"/>
              </a:spcBef>
              <a:spcAft>
                <a:spcPts val="0"/>
              </a:spcAft>
              <a:buClrTx/>
              <a:buSzTx/>
              <a:buFontTx/>
              <a:buNone/>
              <a:tabLst/>
              <a:defRPr/>
            </a:pPr>
            <a:r>
              <a:rPr lang="he-IL" sz="4000" dirty="0" smtClean="0">
                <a:solidFill>
                  <a:prstClr val="black">
                    <a:lumMod val="75000"/>
                    <a:lumOff val="25000"/>
                  </a:prstClr>
                </a:solidFill>
              </a:rPr>
              <a:t>בהתחלה הפאנל הוא עמוד אפור ריק</a:t>
            </a:r>
          </a:p>
          <a:p>
            <a:endParaRPr lang="he-IL" sz="1200" kern="1200" dirty="0" smtClean="0">
              <a:solidFill>
                <a:prstClr val="black">
                  <a:lumMod val="75000"/>
                  <a:lumOff val="25000"/>
                </a:prstClr>
              </a:solidFill>
              <a:latin typeface="+mn-lt"/>
              <a:ea typeface="+mn-ea"/>
              <a:cs typeface="+mn-cs"/>
            </a:endParaRP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ניתן לגרור אליו אלמנטים גרפיים שונים, לעצב אותו עם מגוון אמצעי ציור, ולהוסיף אלמנטי שליטה בתכנית</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ניתן להוסיף חלון מצלמה אליו תשדר המצלמה בזמן ריצה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ניתן לייצר מספר פאנלים – כל פאנל שייך לתת-תכנית אחרת</a:t>
            </a:r>
          </a:p>
          <a:p>
            <a:pPr marL="342900" indent="-342900" algn="r" rtl="1">
              <a:spcBef>
                <a:spcPts val="1000"/>
              </a:spcBef>
              <a:buClr>
                <a:srgbClr val="0F6FC6"/>
              </a:buClr>
              <a:buSzPct val="80000"/>
            </a:pPr>
            <a:endParaRPr lang="he-IL" sz="4000" dirty="0" smtClean="0">
              <a:solidFill>
                <a:prstClr val="black">
                  <a:lumMod val="75000"/>
                  <a:lumOff val="25000"/>
                </a:prstClr>
              </a:solidFill>
            </a:endParaRPr>
          </a:p>
          <a:p>
            <a:pPr marL="342900" indent="-342900" algn="r" rtl="1">
              <a:spcBef>
                <a:spcPts val="1000"/>
              </a:spcBef>
              <a:buClr>
                <a:srgbClr val="0F6FC6"/>
              </a:buClr>
              <a:buSzPct val="80000"/>
            </a:pPr>
            <a:r>
              <a:rPr lang="he-IL" sz="4000" b="1" dirty="0" smtClean="0">
                <a:solidFill>
                  <a:prstClr val="black">
                    <a:lumMod val="75000"/>
                    <a:lumOff val="25000"/>
                  </a:prstClr>
                </a:solidFill>
              </a:rPr>
              <a:t>* שימו לב: אם הפאנל של התכנית הראשית "נעלם" בזמן עבודה ייתכן שעברתם להתמקד בתת-תכנית כלשהיא עם פאנל ריק.</a:t>
            </a:r>
            <a:endParaRPr lang="en-US" sz="4000" b="1" dirty="0" smtClean="0">
              <a:solidFill>
                <a:prstClr val="black">
                  <a:lumMod val="75000"/>
                  <a:lumOff val="25000"/>
                </a:prstClr>
              </a:solidFill>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נשתמש בתפריט </a:t>
            </a:r>
            <a:r>
              <a:rPr lang="en-US" dirty="0" smtClean="0"/>
              <a:t>DRAW</a:t>
            </a:r>
            <a:r>
              <a:rPr lang="he-IL" dirty="0" smtClean="0"/>
              <a:t> כדי לעדכן אלמנטים</a:t>
            </a:r>
            <a:r>
              <a:rPr lang="he-IL" baseline="0" dirty="0" smtClean="0"/>
              <a:t> גרפיים הקיימים בפאנל שלנו. </a:t>
            </a:r>
          </a:p>
          <a:p>
            <a:r>
              <a:rPr lang="en-US" baseline="0" dirty="0" smtClean="0"/>
              <a:t>Raster Snap</a:t>
            </a:r>
            <a:r>
              <a:rPr lang="he-IL" baseline="0" dirty="0" smtClean="0"/>
              <a:t> – ניתן להפעיל את התכונה (ואז יופיע לצידה </a:t>
            </a:r>
            <a:r>
              <a:rPr lang="en-US" baseline="0" dirty="0" smtClean="0"/>
              <a:t>V</a:t>
            </a:r>
            <a:r>
              <a:rPr lang="he-IL" baseline="0" dirty="0" smtClean="0"/>
              <a:t> קטן המראה שהיא פעילה) או להפסיק אותה. כשהתכונה פועלת בציור צורה חדשה או בעדכון קיימת גבולות הצורה ייצמדו באופן אוטומטי לקווי האורך והרוחב שברקע (הנקודות האפורות שיוצרות קווי שתי וערב על גבי הרקע במסך)</a:t>
            </a:r>
          </a:p>
          <a:p>
            <a:r>
              <a:rPr lang="en-US" baseline="0" dirty="0" smtClean="0"/>
              <a:t>Edit</a:t>
            </a:r>
            <a:r>
              <a:rPr lang="he-IL" baseline="0" dirty="0" smtClean="0"/>
              <a:t> – מאפשר עדכון צורות קיימות, לחיצה על האפשרות ואז על צורה קיימת תחשוף את כל נקודות העוגן של הצורה אותן ניתן לגרור כדי לשנות את גודלה וצורתה.</a:t>
            </a:r>
          </a:p>
          <a:p>
            <a:r>
              <a:rPr lang="en-US" baseline="0" dirty="0" smtClean="0"/>
              <a:t>Delete</a:t>
            </a:r>
            <a:r>
              <a:rPr lang="he-IL" baseline="0" dirty="0" smtClean="0"/>
              <a:t> – מאפשר מחיקת צורה קיימת בפאנל</a:t>
            </a:r>
          </a:p>
          <a:p>
            <a:r>
              <a:rPr lang="en-US" sz="1200" dirty="0" smtClean="0">
                <a:solidFill>
                  <a:prstClr val="black">
                    <a:lumMod val="75000"/>
                    <a:lumOff val="25000"/>
                  </a:prstClr>
                </a:solidFill>
              </a:rPr>
              <a:t>Put object in foreground/background</a:t>
            </a:r>
            <a:r>
              <a:rPr lang="he-IL" sz="1200" dirty="0" smtClean="0">
                <a:solidFill>
                  <a:prstClr val="black">
                    <a:lumMod val="75000"/>
                    <a:lumOff val="25000"/>
                  </a:prstClr>
                </a:solidFill>
              </a:rPr>
              <a:t> – קובע עבור הצורה הנבחרת האם תושם מאחורי צורות נוספות שנמצאות בשטח</a:t>
            </a:r>
            <a:r>
              <a:rPr lang="he-IL" sz="1200" baseline="0" dirty="0" smtClean="0">
                <a:solidFill>
                  <a:prstClr val="black">
                    <a:lumMod val="75000"/>
                    <a:lumOff val="25000"/>
                  </a:prstClr>
                </a:solidFill>
              </a:rPr>
              <a:t> שלה (</a:t>
            </a:r>
            <a:r>
              <a:rPr lang="en-US" sz="1200" baseline="0" dirty="0" smtClean="0">
                <a:solidFill>
                  <a:prstClr val="black">
                    <a:lumMod val="75000"/>
                    <a:lumOff val="25000"/>
                  </a:prstClr>
                </a:solidFill>
              </a:rPr>
              <a:t>BACKGROUND</a:t>
            </a:r>
            <a:r>
              <a:rPr lang="he-IL" sz="1200" baseline="0" dirty="0" smtClean="0">
                <a:solidFill>
                  <a:prstClr val="black">
                    <a:lumMod val="75000"/>
                    <a:lumOff val="25000"/>
                  </a:prstClr>
                </a:solidFill>
              </a:rPr>
              <a:t>=רקע) או שתסתיר אותן (</a:t>
            </a:r>
            <a:r>
              <a:rPr lang="en-US" sz="1200" baseline="0" dirty="0" smtClean="0">
                <a:solidFill>
                  <a:prstClr val="black">
                    <a:lumMod val="75000"/>
                    <a:lumOff val="25000"/>
                  </a:prstClr>
                </a:solidFill>
              </a:rPr>
              <a:t>FOREGROUND</a:t>
            </a:r>
            <a:r>
              <a:rPr lang="he-IL" sz="1200" baseline="0" dirty="0" smtClean="0">
                <a:solidFill>
                  <a:prstClr val="black">
                    <a:lumMod val="75000"/>
                    <a:lumOff val="25000"/>
                  </a:prstClr>
                </a:solidFill>
              </a:rPr>
              <a:t>=קידמת הבמה)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10</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במערך שיעור הבא נוסיף אלמנטים שיאפשר תכנות שינויים</a:t>
            </a:r>
            <a:r>
              <a:rPr lang="he-IL" baseline="0" dirty="0" smtClean="0"/>
              <a:t> במסך בזמן ריצת התכנית.</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11</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pPr algn="ctr"/>
            <a:r>
              <a:rPr lang="en-US" sz="8000" dirty="0" smtClean="0"/>
              <a:t>User I</a:t>
            </a:r>
            <a:r>
              <a:rPr lang="en-US" sz="8000" dirty="0" smtClean="0"/>
              <a:t>nterface</a:t>
            </a:r>
            <a:r>
              <a:rPr lang="he-IL" sz="8000" dirty="0" smtClean="0"/>
              <a:t/>
            </a:r>
            <a:br>
              <a:rPr lang="he-IL" sz="8000" dirty="0" smtClean="0"/>
            </a:br>
            <a:r>
              <a:rPr lang="he-IL" sz="8000" dirty="0" smtClean="0"/>
              <a:t>בניית ממשק משתמש</a:t>
            </a:r>
            <a:endParaRPr lang="he-IL" sz="8000" dirty="0"/>
          </a:p>
        </p:txBody>
      </p:sp>
    </p:spTree>
    <p:extLst>
      <p:ext uri="{BB962C8B-B14F-4D97-AF65-F5344CB8AC3E}">
        <p14:creationId xmlns:p14="http://schemas.microsoft.com/office/powerpoint/2010/main" xmlns=""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עיצוב פאנל - המשך</a:t>
            </a:r>
            <a:endParaRPr lang="he-IL" sz="4400" b="1" dirty="0"/>
          </a:p>
        </p:txBody>
      </p:sp>
      <p:sp>
        <p:nvSpPr>
          <p:cNvPr id="4" name="מציין מיקום תוכן 2"/>
          <p:cNvSpPr txBox="1">
            <a:spLocks/>
          </p:cNvSpPr>
          <p:nvPr/>
        </p:nvSpPr>
        <p:spPr>
          <a:xfrm>
            <a:off x="4676172" y="1536134"/>
            <a:ext cx="4597830" cy="2561304"/>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תפריט </a:t>
            </a:r>
            <a:r>
              <a:rPr lang="en-US" sz="4000" dirty="0" smtClean="0">
                <a:solidFill>
                  <a:prstClr val="black">
                    <a:lumMod val="75000"/>
                    <a:lumOff val="25000"/>
                  </a:prstClr>
                </a:solidFill>
              </a:rPr>
              <a:t>Draw</a:t>
            </a:r>
          </a:p>
          <a:p>
            <a:pPr marL="800100" lvl="1" indent="-342900" algn="r" rtl="1">
              <a:spcBef>
                <a:spcPts val="1000"/>
              </a:spcBef>
              <a:buClr>
                <a:srgbClr val="0F6FC6"/>
              </a:buClr>
              <a:buSzPct val="80000"/>
              <a:buFont typeface="Wingdings 3" charset="2"/>
              <a:buChar char=""/>
            </a:pPr>
            <a:r>
              <a:rPr lang="he-IL" sz="2800" dirty="0" smtClean="0">
                <a:solidFill>
                  <a:prstClr val="black">
                    <a:lumMod val="75000"/>
                    <a:lumOff val="25000"/>
                  </a:prstClr>
                </a:solidFill>
              </a:rPr>
              <a:t> מאפשר עיצוב </a:t>
            </a:r>
            <a:r>
              <a:rPr lang="he-IL" sz="2800" dirty="0" smtClean="0">
                <a:solidFill>
                  <a:prstClr val="black">
                    <a:lumMod val="75000"/>
                    <a:lumOff val="25000"/>
                  </a:prstClr>
                </a:solidFill>
              </a:rPr>
              <a:t>ועדכון אלמנטים גרפיים הנמצאים בפאנל</a:t>
            </a:r>
            <a:endParaRPr lang="he-IL" sz="3200" dirty="0" smtClean="0">
              <a:solidFill>
                <a:prstClr val="black">
                  <a:lumMod val="75000"/>
                  <a:lumOff val="25000"/>
                </a:prstClr>
              </a:solidFill>
            </a:endParaRPr>
          </a:p>
        </p:txBody>
      </p:sp>
      <p:pic>
        <p:nvPicPr>
          <p:cNvPr id="28674" name="Picture 2"/>
          <p:cNvPicPr>
            <a:picLocks noChangeAspect="1" noChangeArrowheads="1"/>
          </p:cNvPicPr>
          <p:nvPr/>
        </p:nvPicPr>
        <p:blipFill>
          <a:blip r:embed="rId3"/>
          <a:srcRect/>
          <a:stretch>
            <a:fillRect/>
          </a:stretch>
        </p:blipFill>
        <p:spPr bwMode="auto">
          <a:xfrm>
            <a:off x="170965" y="1398182"/>
            <a:ext cx="4604769" cy="2155240"/>
          </a:xfrm>
          <a:prstGeom prst="rect">
            <a:avLst/>
          </a:prstGeom>
          <a:noFill/>
          <a:ln w="9525">
            <a:noFill/>
            <a:miter lim="800000"/>
            <a:headEnd/>
            <a:tailEnd/>
          </a:ln>
        </p:spPr>
      </p:pic>
      <p:sp>
        <p:nvSpPr>
          <p:cNvPr id="6" name="מציין מיקום תוכן 2"/>
          <p:cNvSpPr txBox="1">
            <a:spLocks/>
          </p:cNvSpPr>
          <p:nvPr/>
        </p:nvSpPr>
        <p:spPr>
          <a:xfrm>
            <a:off x="300937" y="3692320"/>
            <a:ext cx="8974990" cy="3015205"/>
          </a:xfrm>
          <a:prstGeom prst="rect">
            <a:avLst/>
          </a:prstGeom>
        </p:spPr>
        <p:txBody>
          <a:bodyPr vert="horz" lIns="91440" tIns="45720" rIns="91440" bIns="45720" rtlCol="0">
            <a:normAutofit fontScale="70000" lnSpcReduction="20000"/>
          </a:bodyPr>
          <a:lstStyle/>
          <a:p>
            <a:pPr marL="800100" lvl="1" indent="-342900" algn="r" rtl="1">
              <a:spcBef>
                <a:spcPts val="1000"/>
              </a:spcBef>
              <a:buClr>
                <a:srgbClr val="0F6FC6"/>
              </a:buClr>
              <a:buSzPct val="80000"/>
              <a:buFont typeface="Wingdings 3" charset="2"/>
              <a:buChar char=""/>
            </a:pPr>
            <a:r>
              <a:rPr lang="en-US" sz="4000" dirty="0" smtClean="0">
                <a:solidFill>
                  <a:prstClr val="black">
                    <a:lumMod val="75000"/>
                    <a:lumOff val="25000"/>
                  </a:prstClr>
                </a:solidFill>
              </a:rPr>
              <a:t>R</a:t>
            </a:r>
            <a:r>
              <a:rPr lang="en-US" sz="4000" dirty="0" smtClean="0">
                <a:solidFill>
                  <a:prstClr val="black">
                    <a:lumMod val="75000"/>
                    <a:lumOff val="25000"/>
                  </a:prstClr>
                </a:solidFill>
              </a:rPr>
              <a:t>aster snap</a:t>
            </a:r>
            <a:r>
              <a:rPr lang="he-IL" sz="4000" dirty="0" smtClean="0">
                <a:solidFill>
                  <a:prstClr val="black">
                    <a:lumMod val="75000"/>
                    <a:lumOff val="25000"/>
                  </a:prstClr>
                </a:solidFill>
              </a:rPr>
              <a:t> – להצמיד את הצורות למטריצה של קווי האורך והרוחב במסך</a:t>
            </a:r>
          </a:p>
          <a:p>
            <a:pPr marL="800100" lvl="1" indent="-342900" algn="r" rtl="1">
              <a:spcBef>
                <a:spcPts val="1000"/>
              </a:spcBef>
              <a:buClr>
                <a:srgbClr val="0F6FC6"/>
              </a:buClr>
              <a:buSzPct val="80000"/>
              <a:buFont typeface="Wingdings 3" charset="2"/>
              <a:buChar char=""/>
            </a:pPr>
            <a:r>
              <a:rPr lang="en-US" sz="4000" dirty="0" smtClean="0">
                <a:solidFill>
                  <a:prstClr val="black">
                    <a:lumMod val="75000"/>
                    <a:lumOff val="25000"/>
                  </a:prstClr>
                </a:solidFill>
              </a:rPr>
              <a:t>Edit</a:t>
            </a:r>
            <a:r>
              <a:rPr lang="he-IL" sz="4000" dirty="0" smtClean="0">
                <a:solidFill>
                  <a:prstClr val="black">
                    <a:lumMod val="75000"/>
                    <a:lumOff val="25000"/>
                  </a:prstClr>
                </a:solidFill>
              </a:rPr>
              <a:t> – ערוך צורה קיימת</a:t>
            </a:r>
          </a:p>
          <a:p>
            <a:pPr marL="800100" lvl="1" indent="-342900" algn="r" rtl="1">
              <a:spcBef>
                <a:spcPts val="1000"/>
              </a:spcBef>
              <a:buClr>
                <a:srgbClr val="0F6FC6"/>
              </a:buClr>
              <a:buSzPct val="80000"/>
              <a:buFont typeface="Wingdings 3" charset="2"/>
              <a:buChar char=""/>
            </a:pPr>
            <a:r>
              <a:rPr lang="en-US" sz="4000" dirty="0" smtClean="0">
                <a:solidFill>
                  <a:prstClr val="black">
                    <a:lumMod val="75000"/>
                    <a:lumOff val="25000"/>
                  </a:prstClr>
                </a:solidFill>
              </a:rPr>
              <a:t>Delete</a:t>
            </a:r>
            <a:r>
              <a:rPr lang="he-IL" sz="4000" dirty="0" smtClean="0">
                <a:solidFill>
                  <a:prstClr val="black">
                    <a:lumMod val="75000"/>
                    <a:lumOff val="25000"/>
                  </a:prstClr>
                </a:solidFill>
              </a:rPr>
              <a:t> – מחוק צורה מהפאנל</a:t>
            </a:r>
          </a:p>
          <a:p>
            <a:pPr marL="800100" lvl="1" indent="-342900" algn="r" rtl="1">
              <a:spcBef>
                <a:spcPts val="1000"/>
              </a:spcBef>
              <a:buClr>
                <a:srgbClr val="0F6FC6"/>
              </a:buClr>
              <a:buSzPct val="80000"/>
              <a:buFont typeface="Wingdings 3" charset="2"/>
              <a:buChar char=""/>
            </a:pPr>
            <a:r>
              <a:rPr lang="en-US" sz="4000" dirty="0" smtClean="0">
                <a:solidFill>
                  <a:prstClr val="black">
                    <a:lumMod val="75000"/>
                    <a:lumOff val="25000"/>
                  </a:prstClr>
                </a:solidFill>
              </a:rPr>
              <a:t>Put object in foreground/background</a:t>
            </a:r>
            <a:r>
              <a:rPr lang="he-IL" sz="4000" dirty="0" smtClean="0">
                <a:solidFill>
                  <a:prstClr val="black">
                    <a:lumMod val="75000"/>
                    <a:lumOff val="25000"/>
                  </a:prstClr>
                </a:solidFill>
              </a:rPr>
              <a:t> – האם הצורה תסתיר צורות באותו השטח או תופיע מאחוריהן</a:t>
            </a:r>
            <a:endParaRPr lang="he-IL"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עיצוב פאנל - תרגול</a:t>
            </a:r>
            <a:endParaRPr lang="he-IL" sz="4400" b="1" dirty="0"/>
          </a:p>
        </p:txBody>
      </p:sp>
      <p:sp>
        <p:nvSpPr>
          <p:cNvPr id="7" name="מציין מיקום תוכן 2"/>
          <p:cNvSpPr txBox="1">
            <a:spLocks/>
          </p:cNvSpPr>
          <p:nvPr/>
        </p:nvSpPr>
        <p:spPr>
          <a:xfrm>
            <a:off x="240632" y="1536132"/>
            <a:ext cx="9033370" cy="5321867"/>
          </a:xfrm>
          <a:prstGeom prst="rect">
            <a:avLst/>
          </a:prstGeom>
        </p:spPr>
        <p:txBody>
          <a:bodyPr vert="horz" lIns="91440" tIns="45720" rIns="91440" bIns="45720" rtlCol="0">
            <a:normAutofit fontScale="77500" lnSpcReduction="20000"/>
          </a:bodyPr>
          <a:lstStyle/>
          <a:p>
            <a:pPr marL="342900"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 צרו מסך בעבור הרובוט המזהה תנועה באמצעות המצלמה שיזהיר את המשתמש כאשר המצלמה זיהתה תנועה, וימנה את מספר האזעקות. דרישות </a:t>
            </a:r>
            <a:r>
              <a:rPr lang="en-US" sz="4800" dirty="0" smtClean="0">
                <a:solidFill>
                  <a:prstClr val="black">
                    <a:lumMod val="75000"/>
                    <a:lumOff val="25000"/>
                  </a:prstClr>
                </a:solidFill>
              </a:rPr>
              <a:t>UI</a:t>
            </a:r>
            <a:r>
              <a:rPr lang="he-IL" sz="4800" dirty="0" smtClean="0">
                <a:solidFill>
                  <a:prstClr val="black">
                    <a:lumMod val="75000"/>
                    <a:lumOff val="25000"/>
                  </a:prstClr>
                </a:solidFill>
              </a:rPr>
              <a:t>:</a:t>
            </a:r>
          </a:p>
          <a:p>
            <a:pPr marL="800100" lvl="1"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 רקע צבעוני</a:t>
            </a:r>
          </a:p>
          <a:p>
            <a:pPr marL="800100" lvl="1"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 </a:t>
            </a:r>
            <a:r>
              <a:rPr lang="he-IL" sz="4800" dirty="0" smtClean="0">
                <a:solidFill>
                  <a:prstClr val="black">
                    <a:lumMod val="75000"/>
                    <a:lumOff val="25000"/>
                  </a:prstClr>
                </a:solidFill>
              </a:rPr>
              <a:t>כותרת גדולה צבעונית</a:t>
            </a:r>
          </a:p>
          <a:p>
            <a:pPr marL="800100" lvl="1"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כתבו הסבר קצר על דרך פעולת התכנית בצד ימין של המסך</a:t>
            </a:r>
          </a:p>
          <a:p>
            <a:pPr marL="800100" lvl="1"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עצבו לוגו צבעוני לקבוצה בתחתית המסך</a:t>
            </a:r>
          </a:p>
          <a:p>
            <a:endParaRPr lang="en-US" sz="1600" dirty="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70000" lnSpcReduction="20000"/>
          </a:bodyPr>
          <a:lstStyle/>
          <a:p>
            <a:pPr marL="609600" indent="-609600"/>
            <a:r>
              <a:rPr lang="he-IL" sz="4800" dirty="0" smtClean="0"/>
              <a:t>שמירת העבודה ברובופרו</a:t>
            </a:r>
            <a:endParaRPr lang="en-US" sz="4800" dirty="0" smtClean="0"/>
          </a:p>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a:bodyPr>
          <a:lstStyle/>
          <a:p>
            <a:r>
              <a:rPr lang="he-IL" sz="4000" dirty="0" smtClean="0"/>
              <a:t> חזרה </a:t>
            </a:r>
            <a:r>
              <a:rPr lang="he-IL" sz="4000" dirty="0" smtClean="0"/>
              <a:t>ותזכורת</a:t>
            </a:r>
          </a:p>
          <a:p>
            <a:r>
              <a:rPr lang="he-IL" sz="4000" dirty="0" smtClean="0"/>
              <a:t> ממשק </a:t>
            </a:r>
            <a:r>
              <a:rPr lang="he-IL" sz="4000" dirty="0" smtClean="0"/>
              <a:t>משתמש</a:t>
            </a:r>
          </a:p>
          <a:p>
            <a:r>
              <a:rPr lang="he-IL" sz="4000" dirty="0" smtClean="0"/>
              <a:t> </a:t>
            </a:r>
            <a:r>
              <a:rPr lang="en-US" sz="4000" dirty="0" smtClean="0"/>
              <a:t>Panel</a:t>
            </a:r>
            <a:r>
              <a:rPr lang="he-IL" sz="4000" dirty="0" smtClean="0"/>
              <a:t> ברובופרו</a:t>
            </a:r>
          </a:p>
          <a:p>
            <a:r>
              <a:rPr lang="he-IL" sz="4000" dirty="0" smtClean="0"/>
              <a:t> עיצוב פאנל</a:t>
            </a:r>
            <a:endParaRPr lang="he-IL" sz="4000" dirty="0" smtClean="0"/>
          </a:p>
          <a:p>
            <a:pPr>
              <a:buNone/>
            </a:pPr>
            <a:endParaRPr lang="en-US"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 </a:t>
            </a:r>
            <a:r>
              <a:rPr lang="he-IL" sz="4200" dirty="0" smtClean="0"/>
              <a:t> עיבוד תמונה במצלמת ה-</a:t>
            </a:r>
            <a:r>
              <a:rPr lang="en-US" sz="4200" dirty="0" smtClean="0"/>
              <a:t>USB</a:t>
            </a:r>
          </a:p>
          <a:p>
            <a:pPr marL="800100" lvl="1" indent="-342900">
              <a:buClr>
                <a:srgbClr val="0F6FC6"/>
              </a:buClr>
            </a:pPr>
            <a:r>
              <a:rPr lang="he-IL" sz="3200" dirty="0" smtClean="0">
                <a:solidFill>
                  <a:prstClr val="black">
                    <a:lumMod val="75000"/>
                    <a:lumOff val="25000"/>
                  </a:prstClr>
                </a:solidFill>
              </a:rPr>
              <a:t> רכיב קלט או פלט?</a:t>
            </a:r>
          </a:p>
          <a:p>
            <a:pPr marL="800100" lvl="1" indent="-342900">
              <a:buClr>
                <a:srgbClr val="0F6FC6"/>
              </a:buClr>
            </a:pPr>
            <a:r>
              <a:rPr lang="he-IL" sz="3200" dirty="0" smtClean="0">
                <a:solidFill>
                  <a:prstClr val="black">
                    <a:lumMod val="75000"/>
                    <a:lumOff val="25000"/>
                  </a:prstClr>
                </a:solidFill>
              </a:rPr>
              <a:t> עיבוד תמונה</a:t>
            </a:r>
          </a:p>
          <a:p>
            <a:r>
              <a:rPr lang="he-IL" sz="3500" dirty="0" smtClean="0"/>
              <a:t>בואו נבנה רובוט!</a:t>
            </a:r>
          </a:p>
          <a:p>
            <a:pPr lvl="1"/>
            <a:r>
              <a:rPr lang="he-IL" sz="3300" dirty="0" smtClean="0"/>
              <a:t> מצלמת מעקב לזיהוי תנועה </a:t>
            </a:r>
            <a:r>
              <a:rPr lang="he-IL" sz="3300" dirty="0" smtClean="0"/>
              <a:t>בחדר</a:t>
            </a:r>
            <a:endParaRPr lang="he-IL" sz="33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ממשק משתמש</a:t>
            </a:r>
            <a:endParaRPr lang="he-IL" sz="4400" b="1" dirty="0"/>
          </a:p>
        </p:txBody>
      </p:sp>
      <p:sp>
        <p:nvSpPr>
          <p:cNvPr id="4" name="מציין מיקום תוכן 2"/>
          <p:cNvSpPr txBox="1">
            <a:spLocks/>
          </p:cNvSpPr>
          <p:nvPr/>
        </p:nvSpPr>
        <p:spPr>
          <a:xfrm>
            <a:off x="0" y="1455923"/>
            <a:ext cx="9274002"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a:t>
            </a:r>
            <a:r>
              <a:rPr lang="he-IL" sz="3200" dirty="0" smtClean="0">
                <a:solidFill>
                  <a:prstClr val="black">
                    <a:lumMod val="75000"/>
                    <a:lumOff val="25000"/>
                  </a:prstClr>
                </a:solidFill>
              </a:rPr>
              <a:t>ממשק משתמש </a:t>
            </a:r>
            <a:r>
              <a:rPr lang="en-US" sz="3200" dirty="0" smtClean="0">
                <a:solidFill>
                  <a:prstClr val="black">
                    <a:lumMod val="75000"/>
                    <a:lumOff val="25000"/>
                  </a:prstClr>
                </a:solidFill>
              </a:rPr>
              <a:t>UI – U</a:t>
            </a:r>
            <a:r>
              <a:rPr lang="en-US" sz="3200" dirty="0" smtClean="0">
                <a:solidFill>
                  <a:prstClr val="black">
                    <a:lumMod val="75000"/>
                    <a:lumOff val="25000"/>
                  </a:prstClr>
                </a:solidFill>
              </a:rPr>
              <a:t>ser Interface</a:t>
            </a:r>
            <a:r>
              <a:rPr lang="he-IL" sz="3200" dirty="0" smtClean="0">
                <a:solidFill>
                  <a:prstClr val="black">
                    <a:lumMod val="75000"/>
                    <a:lumOff val="25000"/>
                  </a:prstClr>
                </a:solidFill>
              </a:rPr>
              <a:t>:</a:t>
            </a:r>
          </a:p>
          <a:p>
            <a:pPr marL="342900" indent="-342900" algn="r" rtl="1">
              <a:spcBef>
                <a:spcPts val="1000"/>
              </a:spcBef>
              <a:buClr>
                <a:srgbClr val="0F6FC6"/>
              </a:buClr>
              <a:buSzPct val="80000"/>
            </a:pPr>
            <a:r>
              <a:rPr lang="he-IL" sz="3200" dirty="0" smtClean="0">
                <a:solidFill>
                  <a:prstClr val="black">
                    <a:lumMod val="75000"/>
                    <a:lumOff val="25000"/>
                  </a:prstClr>
                </a:solidFill>
              </a:rPr>
              <a:t>	</a:t>
            </a:r>
            <a:r>
              <a:rPr lang="he-IL" sz="3200" dirty="0" smtClean="0"/>
              <a:t>חלקהּ של מערכת החשוף למשתמש בה, כך שדרכו מתקיים הקשר בין המשתמש ובין המערכת</a:t>
            </a:r>
            <a:r>
              <a:rPr lang="he-IL" sz="3200" dirty="0" smtClean="0"/>
              <a:t>.</a:t>
            </a:r>
            <a:r>
              <a:rPr lang="he-IL" sz="3200" dirty="0" smtClean="0">
                <a:solidFill>
                  <a:prstClr val="black">
                    <a:lumMod val="75000"/>
                    <a:lumOff val="25000"/>
                  </a:prstClr>
                </a:solidFill>
              </a:rPr>
              <a:t> </a:t>
            </a:r>
            <a:r>
              <a:rPr lang="he-IL" sz="3200" dirty="0" smtClean="0">
                <a:solidFill>
                  <a:prstClr val="black">
                    <a:lumMod val="75000"/>
                    <a:lumOff val="25000"/>
                  </a:prstClr>
                </a:solidFill>
              </a:rPr>
              <a:t>(ויקיפדיה) </a:t>
            </a:r>
            <a:endParaRPr lang="he-IL" sz="32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ממשק משתמש גרפי</a:t>
            </a:r>
            <a:r>
              <a:rPr lang="he-IL" sz="3200" dirty="0" smtClean="0">
                <a:solidFill>
                  <a:prstClr val="black">
                    <a:lumMod val="75000"/>
                    <a:lumOff val="25000"/>
                  </a:prstClr>
                </a:solidFill>
              </a:rPr>
              <a:t> </a:t>
            </a:r>
            <a:r>
              <a:rPr lang="en-US" sz="3200" dirty="0" smtClean="0">
                <a:solidFill>
                  <a:prstClr val="black">
                    <a:lumMod val="75000"/>
                    <a:lumOff val="25000"/>
                  </a:prstClr>
                </a:solidFill>
              </a:rPr>
              <a:t>Graphical</a:t>
            </a:r>
            <a:r>
              <a:rPr lang="en-US" sz="3200" dirty="0" smtClean="0">
                <a:solidFill>
                  <a:prstClr val="black">
                    <a:lumMod val="75000"/>
                    <a:lumOff val="25000"/>
                  </a:prstClr>
                </a:solidFill>
              </a:rPr>
              <a:t> User </a:t>
            </a:r>
            <a:r>
              <a:rPr lang="en-US" sz="3200" dirty="0" smtClean="0">
                <a:solidFill>
                  <a:prstClr val="black">
                    <a:lumMod val="75000"/>
                    <a:lumOff val="25000"/>
                  </a:prstClr>
                </a:solidFill>
              </a:rPr>
              <a:t>Interface</a:t>
            </a:r>
            <a:r>
              <a:rPr lang="he-IL" sz="3200" dirty="0" smtClean="0">
                <a:solidFill>
                  <a:prstClr val="black">
                    <a:lumMod val="75000"/>
                    <a:lumOff val="25000"/>
                  </a:prstClr>
                </a:solidFill>
              </a:rPr>
              <a:t>-</a:t>
            </a:r>
            <a:r>
              <a:rPr lang="en-US" sz="3200" dirty="0" smtClean="0">
                <a:solidFill>
                  <a:prstClr val="black">
                    <a:lumMod val="75000"/>
                    <a:lumOff val="25000"/>
                  </a:prstClr>
                </a:solidFill>
              </a:rPr>
              <a:t>GUI</a:t>
            </a:r>
            <a:r>
              <a:rPr lang="he-IL" sz="3200" dirty="0" smtClean="0">
                <a:solidFill>
                  <a:prstClr val="black">
                    <a:lumMod val="75000"/>
                    <a:lumOff val="25000"/>
                  </a:prstClr>
                </a:solidFill>
              </a:rPr>
              <a:t> ממשק </a:t>
            </a:r>
            <a:r>
              <a:rPr lang="he-IL" sz="3200" dirty="0" smtClean="0">
                <a:solidFill>
                  <a:prstClr val="black">
                    <a:lumMod val="75000"/>
                    <a:lumOff val="25000"/>
                  </a:prstClr>
                </a:solidFill>
              </a:rPr>
              <a:t>משתמש לתוכנה </a:t>
            </a:r>
            <a:r>
              <a:rPr lang="he-IL" sz="3200" dirty="0" smtClean="0">
                <a:solidFill>
                  <a:prstClr val="black">
                    <a:lumMod val="75000"/>
                    <a:lumOff val="25000"/>
                  </a:prstClr>
                </a:solidFill>
              </a:rPr>
              <a:t>המבוסס </a:t>
            </a:r>
            <a:r>
              <a:rPr lang="he-IL" sz="3200" dirty="0" smtClean="0">
                <a:solidFill>
                  <a:prstClr val="black">
                    <a:lumMod val="75000"/>
                    <a:lumOff val="25000"/>
                  </a:prstClr>
                </a:solidFill>
              </a:rPr>
              <a:t>על עיצוב גרפי (להבדיל מעיצוב טקסטואלי בלבד) של המסך המוצג </a:t>
            </a:r>
            <a:r>
              <a:rPr lang="he-IL" sz="3200" dirty="0" smtClean="0">
                <a:solidFill>
                  <a:prstClr val="black">
                    <a:lumMod val="75000"/>
                    <a:lumOff val="25000"/>
                  </a:prstClr>
                </a:solidFill>
              </a:rPr>
              <a:t>למשתמש.</a:t>
            </a:r>
          </a:p>
          <a:p>
            <a:pPr marL="800100" lvl="1"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כולל מגוון אלמנטים גרפיים המקלים על הבנת המערכת ואיך לעבוד איתה.</a:t>
            </a:r>
          </a:p>
          <a:p>
            <a:pPr marL="800100" lvl="1" indent="-342900" algn="r" rtl="1">
              <a:spcBef>
                <a:spcPts val="1000"/>
              </a:spcBef>
              <a:buClr>
                <a:srgbClr val="0F6FC6"/>
              </a:buClr>
              <a:buSzPct val="80000"/>
              <a:buFont typeface="Wingdings 3" charset="2"/>
              <a:buChar char=""/>
            </a:pPr>
            <a:endParaRPr lang="he-IL" sz="32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en-US" sz="4400" b="1" dirty="0" smtClean="0"/>
              <a:t>Panel</a:t>
            </a:r>
            <a:r>
              <a:rPr lang="he-IL" sz="4400" b="1" dirty="0" smtClean="0"/>
              <a:t> ברובופרו</a:t>
            </a:r>
            <a:endParaRPr lang="he-IL" sz="4400" b="1" dirty="0"/>
          </a:p>
        </p:txBody>
      </p:sp>
      <p:sp>
        <p:nvSpPr>
          <p:cNvPr id="4" name="מציין מיקום תוכן 2"/>
          <p:cNvSpPr txBox="1">
            <a:spLocks/>
          </p:cNvSpPr>
          <p:nvPr/>
        </p:nvSpPr>
        <p:spPr>
          <a:xfrm>
            <a:off x="240632" y="1536132"/>
            <a:ext cx="9033370" cy="5321867"/>
          </a:xfrm>
          <a:prstGeom prst="rect">
            <a:avLst/>
          </a:prstGeom>
        </p:spPr>
        <p:txBody>
          <a:bodyPr vert="horz" lIns="91440" tIns="45720" rIns="91440" bIns="45720" rtlCol="0">
            <a:normAutofit fontScale="92500"/>
          </a:bodyPr>
          <a:lstStyle/>
          <a:p>
            <a:pPr marL="342900" indent="-342900" algn="r" rtl="1">
              <a:spcBef>
                <a:spcPts val="1000"/>
              </a:spcBef>
              <a:buClr>
                <a:srgbClr val="0F6FC6"/>
              </a:buClr>
              <a:buSzPct val="80000"/>
              <a:buFont typeface="Wingdings 3" charset="2"/>
              <a:buChar char=""/>
            </a:pPr>
            <a:r>
              <a:rPr lang="en-US" sz="4600" dirty="0" smtClean="0">
                <a:solidFill>
                  <a:prstClr val="black">
                    <a:lumMod val="75000"/>
                    <a:lumOff val="25000"/>
                  </a:prstClr>
                </a:solidFill>
              </a:rPr>
              <a:t>Panel</a:t>
            </a:r>
            <a:r>
              <a:rPr lang="he-IL" sz="4600" dirty="0" smtClean="0">
                <a:solidFill>
                  <a:prstClr val="black">
                    <a:lumMod val="75000"/>
                    <a:lumOff val="25000"/>
                  </a:prstClr>
                </a:solidFill>
              </a:rPr>
              <a:t> – עמוד ממשק המשתמש של רובופרו המאפשר הצגתם של אלמנטים גרפיים וכפתורי שליטה בתכנית</a:t>
            </a:r>
          </a:p>
          <a:p>
            <a:pPr marL="800100" lvl="1"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הפאנל הוא חלון בתוך הסביבה המתעדכן אוטומטית בזמן ריצת תכנית במצב </a:t>
            </a:r>
            <a:r>
              <a:rPr lang="en-US" sz="4000" dirty="0" smtClean="0">
                <a:solidFill>
                  <a:prstClr val="black">
                    <a:lumMod val="75000"/>
                    <a:lumOff val="25000"/>
                  </a:prstClr>
                </a:solidFill>
              </a:rPr>
              <a:t>ONLINE</a:t>
            </a:r>
            <a:endParaRPr lang="he-IL" sz="4000" dirty="0" smtClean="0">
              <a:solidFill>
                <a:prstClr val="black">
                  <a:lumMod val="75000"/>
                  <a:lumOff val="25000"/>
                </a:prstClr>
              </a:solidFill>
            </a:endParaRP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לא רלבנטי בהעלאת התכנית לבקר הרצה במנותק מהסביבה</a:t>
            </a:r>
          </a:p>
        </p:txBody>
      </p:sp>
      <p:pic>
        <p:nvPicPr>
          <p:cNvPr id="24577" name="Picture 1"/>
          <p:cNvPicPr>
            <a:picLocks noChangeAspect="1" noChangeArrowheads="1"/>
          </p:cNvPicPr>
          <p:nvPr/>
        </p:nvPicPr>
        <p:blipFill>
          <a:blip r:embed="rId3"/>
          <a:srcRect/>
          <a:stretch>
            <a:fillRect/>
          </a:stretch>
        </p:blipFill>
        <p:spPr bwMode="auto">
          <a:xfrm>
            <a:off x="1888423" y="3646025"/>
            <a:ext cx="6543129" cy="610082"/>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en-US" sz="4400" b="1" dirty="0" smtClean="0"/>
              <a:t>Panel</a:t>
            </a:r>
            <a:r>
              <a:rPr lang="he-IL" sz="4400" b="1" dirty="0" smtClean="0"/>
              <a:t> ברובופרו - המשך</a:t>
            </a:r>
            <a:endParaRPr lang="he-IL" sz="4400" b="1" dirty="0"/>
          </a:p>
        </p:txBody>
      </p:sp>
      <p:sp>
        <p:nvSpPr>
          <p:cNvPr id="4" name="מציין מיקום תוכן 2"/>
          <p:cNvSpPr txBox="1">
            <a:spLocks/>
          </p:cNvSpPr>
          <p:nvPr/>
        </p:nvSpPr>
        <p:spPr>
          <a:xfrm>
            <a:off x="240632" y="1536132"/>
            <a:ext cx="9033370" cy="5321867"/>
          </a:xfrm>
          <a:prstGeom prst="rect">
            <a:avLst/>
          </a:prstGeom>
        </p:spPr>
        <p:txBody>
          <a:bodyPr vert="horz" lIns="91440" tIns="45720" rIns="91440" bIns="45720" rtlCol="0">
            <a:normAutofit fontScale="85000" lnSpcReduction="20000"/>
          </a:bodyPr>
          <a:lstStyle/>
          <a:p>
            <a:pPr marL="342900" indent="-342900" algn="r" rtl="1">
              <a:spcBef>
                <a:spcPts val="1000"/>
              </a:spcBef>
              <a:buClr>
                <a:srgbClr val="0F6FC6"/>
              </a:buClr>
              <a:buSzPct val="80000"/>
              <a:buFont typeface="Wingdings 3" charset="2"/>
              <a:buChar char=""/>
            </a:pPr>
            <a:r>
              <a:rPr lang="he-IL" sz="4600" dirty="0" smtClean="0">
                <a:solidFill>
                  <a:prstClr val="black">
                    <a:lumMod val="75000"/>
                    <a:lumOff val="25000"/>
                  </a:prstClr>
                </a:solidFill>
              </a:rPr>
              <a:t>בהתחלה </a:t>
            </a:r>
            <a:r>
              <a:rPr lang="he-IL" sz="4600" dirty="0" smtClean="0">
                <a:solidFill>
                  <a:prstClr val="black">
                    <a:lumMod val="75000"/>
                    <a:lumOff val="25000"/>
                  </a:prstClr>
                </a:solidFill>
              </a:rPr>
              <a:t>הפאנל הוא עמוד אפור </a:t>
            </a:r>
            <a:r>
              <a:rPr lang="he-IL" sz="4600" dirty="0" smtClean="0">
                <a:solidFill>
                  <a:prstClr val="black">
                    <a:lumMod val="75000"/>
                    <a:lumOff val="25000"/>
                  </a:prstClr>
                </a:solidFill>
              </a:rPr>
              <a:t>ריק</a:t>
            </a:r>
            <a:endParaRPr lang="he-IL" sz="46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600" dirty="0" smtClean="0">
                <a:solidFill>
                  <a:prstClr val="black">
                    <a:lumMod val="75000"/>
                    <a:lumOff val="25000"/>
                  </a:prstClr>
                </a:solidFill>
              </a:rPr>
              <a:t>ניתן לגרור אליו אלמנטים גרפיים </a:t>
            </a:r>
            <a:r>
              <a:rPr lang="he-IL" sz="4600" dirty="0" smtClean="0">
                <a:solidFill>
                  <a:prstClr val="black">
                    <a:lumMod val="75000"/>
                    <a:lumOff val="25000"/>
                  </a:prstClr>
                </a:solidFill>
              </a:rPr>
              <a:t>שונים </a:t>
            </a:r>
            <a:r>
              <a:rPr lang="he-IL" sz="4800" dirty="0" smtClean="0">
                <a:solidFill>
                  <a:prstClr val="black">
                    <a:lumMod val="75000"/>
                    <a:lumOff val="25000"/>
                  </a:prstClr>
                </a:solidFill>
              </a:rPr>
              <a:t>כמו </a:t>
            </a:r>
            <a:r>
              <a:rPr lang="he-IL" sz="4800" dirty="0" smtClean="0">
                <a:solidFill>
                  <a:prstClr val="black">
                    <a:lumMod val="75000"/>
                    <a:lumOff val="25000"/>
                  </a:prstClr>
                </a:solidFill>
              </a:rPr>
              <a:t>תוויות, </a:t>
            </a:r>
            <a:r>
              <a:rPr lang="he-IL" sz="4800" dirty="0" smtClean="0">
                <a:solidFill>
                  <a:prstClr val="black">
                    <a:lumMod val="75000"/>
                    <a:lumOff val="25000"/>
                  </a:prstClr>
                </a:solidFill>
              </a:rPr>
              <a:t>טקסט </a:t>
            </a:r>
            <a:r>
              <a:rPr lang="he-IL" sz="4800" dirty="0" smtClean="0">
                <a:solidFill>
                  <a:prstClr val="black">
                    <a:lumMod val="75000"/>
                    <a:lumOff val="25000"/>
                  </a:prstClr>
                </a:solidFill>
              </a:rPr>
              <a:t>ונורות.</a:t>
            </a:r>
            <a:endParaRPr lang="he-IL" sz="48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600" dirty="0" smtClean="0">
                <a:solidFill>
                  <a:prstClr val="black">
                    <a:lumMod val="75000"/>
                    <a:lumOff val="25000"/>
                  </a:prstClr>
                </a:solidFill>
              </a:rPr>
              <a:t>ניתן לעצב </a:t>
            </a:r>
            <a:r>
              <a:rPr lang="he-IL" sz="4600" dirty="0" smtClean="0">
                <a:solidFill>
                  <a:prstClr val="black">
                    <a:lumMod val="75000"/>
                    <a:lumOff val="25000"/>
                  </a:prstClr>
                </a:solidFill>
              </a:rPr>
              <a:t>אותו עם מגוון אמצעי </a:t>
            </a:r>
            <a:r>
              <a:rPr lang="he-IL" sz="4600" dirty="0" smtClean="0">
                <a:solidFill>
                  <a:prstClr val="black">
                    <a:lumMod val="75000"/>
                    <a:lumOff val="25000"/>
                  </a:prstClr>
                </a:solidFill>
              </a:rPr>
              <a:t>ציור כמו </a:t>
            </a:r>
            <a:r>
              <a:rPr lang="he-IL" sz="4800" dirty="0" smtClean="0">
                <a:solidFill>
                  <a:prstClr val="black">
                    <a:lumMod val="75000"/>
                    <a:lumOff val="25000"/>
                  </a:prstClr>
                </a:solidFill>
              </a:rPr>
              <a:t>צורות שונות, חיצים וצבעים</a:t>
            </a:r>
          </a:p>
          <a:p>
            <a:pPr marL="342900" indent="-342900" algn="r" rtl="1">
              <a:spcBef>
                <a:spcPts val="1000"/>
              </a:spcBef>
              <a:buClr>
                <a:srgbClr val="0F6FC6"/>
              </a:buClr>
              <a:buSzPct val="80000"/>
              <a:buFont typeface="Wingdings 3" charset="2"/>
              <a:buChar char=""/>
            </a:pPr>
            <a:r>
              <a:rPr lang="he-IL" sz="4600" dirty="0" smtClean="0">
                <a:solidFill>
                  <a:prstClr val="black">
                    <a:lumMod val="75000"/>
                    <a:lumOff val="25000"/>
                  </a:prstClr>
                </a:solidFill>
              </a:rPr>
              <a:t>ניתן להוסיף </a:t>
            </a:r>
            <a:r>
              <a:rPr lang="he-IL" sz="4600" dirty="0" smtClean="0">
                <a:solidFill>
                  <a:prstClr val="black">
                    <a:lumMod val="75000"/>
                    <a:lumOff val="25000"/>
                  </a:prstClr>
                </a:solidFill>
              </a:rPr>
              <a:t>אלמנטי שליטה </a:t>
            </a:r>
            <a:r>
              <a:rPr lang="he-IL" sz="4600" dirty="0" smtClean="0">
                <a:solidFill>
                  <a:prstClr val="black">
                    <a:lumMod val="75000"/>
                    <a:lumOff val="25000"/>
                  </a:prstClr>
                </a:solidFill>
              </a:rPr>
              <a:t>בתכנית </a:t>
            </a:r>
            <a:r>
              <a:rPr lang="he-IL" sz="4800" dirty="0" smtClean="0">
                <a:solidFill>
                  <a:prstClr val="black">
                    <a:lumMod val="75000"/>
                    <a:lumOff val="25000"/>
                  </a:prstClr>
                </a:solidFill>
              </a:rPr>
              <a:t>כמו כפתורים ופסי </a:t>
            </a:r>
            <a:r>
              <a:rPr lang="he-IL" sz="4800" dirty="0" smtClean="0">
                <a:solidFill>
                  <a:prstClr val="black">
                    <a:lumMod val="75000"/>
                    <a:lumOff val="25000"/>
                  </a:prstClr>
                </a:solidFill>
              </a:rPr>
              <a:t>גלילה</a:t>
            </a:r>
            <a:endParaRPr lang="he-IL" sz="46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600" dirty="0" smtClean="0">
                <a:solidFill>
                  <a:prstClr val="black">
                    <a:lumMod val="75000"/>
                    <a:lumOff val="25000"/>
                  </a:prstClr>
                </a:solidFill>
              </a:rPr>
              <a:t>ניתן להוסיף חלון מצלמה אליו תשדר המצלמה בזמן </a:t>
            </a:r>
            <a:r>
              <a:rPr lang="he-IL" sz="4600" dirty="0" smtClean="0">
                <a:solidFill>
                  <a:prstClr val="black">
                    <a:lumMod val="75000"/>
                    <a:lumOff val="25000"/>
                  </a:prstClr>
                </a:solidFill>
              </a:rPr>
              <a:t>ריצה</a:t>
            </a:r>
            <a:endParaRPr lang="he-IL" sz="46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en-US" sz="4400" b="1" dirty="0" smtClean="0"/>
              <a:t>Panel</a:t>
            </a:r>
            <a:r>
              <a:rPr lang="he-IL" sz="4400" b="1" dirty="0" smtClean="0"/>
              <a:t> ברובופרו - המשך</a:t>
            </a:r>
            <a:endParaRPr lang="he-IL" sz="4400" b="1" dirty="0"/>
          </a:p>
        </p:txBody>
      </p:sp>
      <p:sp>
        <p:nvSpPr>
          <p:cNvPr id="4" name="מציין מיקום תוכן 2"/>
          <p:cNvSpPr txBox="1">
            <a:spLocks/>
          </p:cNvSpPr>
          <p:nvPr/>
        </p:nvSpPr>
        <p:spPr>
          <a:xfrm>
            <a:off x="240632" y="1536132"/>
            <a:ext cx="9033370" cy="5321867"/>
          </a:xfrm>
          <a:prstGeom prst="rect">
            <a:avLst/>
          </a:prstGeom>
        </p:spPr>
        <p:txBody>
          <a:bodyPr vert="horz" lIns="91440" tIns="45720" rIns="91440" bIns="45720" rtlCol="0">
            <a:normAutofit fontScale="92500" lnSpcReduction="20000"/>
          </a:bodyPr>
          <a:lstStyle/>
          <a:p>
            <a:pPr marL="342900"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ניתן לייצר מספר פאנלים – כל פאנל שייך לתת-תכנית </a:t>
            </a:r>
            <a:r>
              <a:rPr lang="he-IL" sz="4800" dirty="0" smtClean="0">
                <a:solidFill>
                  <a:prstClr val="black">
                    <a:lumMod val="75000"/>
                    <a:lumOff val="25000"/>
                  </a:prstClr>
                </a:solidFill>
              </a:rPr>
              <a:t>אחרת.</a:t>
            </a:r>
          </a:p>
          <a:p>
            <a:pPr marL="342900" indent="-342900" algn="r" rtl="1">
              <a:spcBef>
                <a:spcPts val="1000"/>
              </a:spcBef>
              <a:buClr>
                <a:srgbClr val="0F6FC6"/>
              </a:buClr>
              <a:buSzPct val="80000"/>
              <a:buFont typeface="Wingdings 3" charset="2"/>
              <a:buChar char=""/>
            </a:pPr>
            <a:r>
              <a:rPr lang="he-IL" sz="4800" dirty="0" smtClean="0">
                <a:solidFill>
                  <a:prstClr val="black">
                    <a:lumMod val="75000"/>
                    <a:lumOff val="25000"/>
                  </a:prstClr>
                </a:solidFill>
              </a:rPr>
              <a:t>בהתחלה נעבוד עם פאנל אחד של התכנית הראשית</a:t>
            </a:r>
            <a:endParaRPr lang="he-IL" sz="4800" dirty="0" smtClean="0">
              <a:solidFill>
                <a:prstClr val="black">
                  <a:lumMod val="75000"/>
                  <a:lumOff val="25000"/>
                </a:prstClr>
              </a:solidFill>
            </a:endParaRPr>
          </a:p>
          <a:p>
            <a:pPr marL="342900" indent="-342900" algn="r" rtl="1">
              <a:spcBef>
                <a:spcPts val="1000"/>
              </a:spcBef>
              <a:buClr>
                <a:srgbClr val="0F6FC6"/>
              </a:buClr>
              <a:buSzPct val="80000"/>
            </a:pPr>
            <a:endParaRPr lang="he-IL" sz="4800" dirty="0" smtClean="0">
              <a:solidFill>
                <a:prstClr val="black">
                  <a:lumMod val="75000"/>
                  <a:lumOff val="25000"/>
                </a:prstClr>
              </a:solidFill>
            </a:endParaRPr>
          </a:p>
          <a:p>
            <a:pPr marL="342900" indent="-342900" algn="r" rtl="1">
              <a:spcBef>
                <a:spcPts val="1000"/>
              </a:spcBef>
              <a:buClr>
                <a:srgbClr val="0F6FC6"/>
              </a:buClr>
              <a:buSzPct val="80000"/>
            </a:pPr>
            <a:r>
              <a:rPr lang="he-IL" sz="4800" b="1" dirty="0" smtClean="0">
                <a:solidFill>
                  <a:prstClr val="black">
                    <a:lumMod val="75000"/>
                    <a:lumOff val="25000"/>
                  </a:prstClr>
                </a:solidFill>
              </a:rPr>
              <a:t>* שימו לב: אם הפאנל של התכנית הראשית "נעלם" בזמן עבודה ייתכן שעברתם להתמקד בתת-תכנית כלשהיא עם פאנל </a:t>
            </a:r>
            <a:r>
              <a:rPr lang="he-IL" sz="4800" b="1" dirty="0" smtClean="0">
                <a:solidFill>
                  <a:prstClr val="black">
                    <a:lumMod val="75000"/>
                    <a:lumOff val="25000"/>
                  </a:prstClr>
                </a:solidFill>
              </a:rPr>
              <a:t>ריק</a:t>
            </a:r>
            <a:endParaRPr lang="en-US" sz="4800" b="1" dirty="0" smtClean="0">
              <a:solidFill>
                <a:prstClr val="black">
                  <a:lumMod val="75000"/>
                  <a:lumOff val="25000"/>
                </a:prstClr>
              </a:solidFill>
            </a:endParaRPr>
          </a:p>
          <a:p>
            <a:endParaRPr lang="en-US" sz="1600" dirty="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עיצוב פאנל</a:t>
            </a:r>
            <a:endParaRPr lang="he-IL" sz="4400" b="1" dirty="0"/>
          </a:p>
        </p:txBody>
      </p:sp>
      <p:sp>
        <p:nvSpPr>
          <p:cNvPr id="4" name="מציין מיקום תוכן 2"/>
          <p:cNvSpPr txBox="1">
            <a:spLocks/>
          </p:cNvSpPr>
          <p:nvPr/>
        </p:nvSpPr>
        <p:spPr>
          <a:xfrm>
            <a:off x="2349661" y="1536134"/>
            <a:ext cx="6924341" cy="532186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dirty="0" smtClean="0">
                <a:solidFill>
                  <a:prstClr val="black">
                    <a:lumMod val="75000"/>
                    <a:lumOff val="25000"/>
                  </a:prstClr>
                </a:solidFill>
              </a:rPr>
              <a:t>האלמנטים הגרפיים נמצאים בקבוצת ה-</a:t>
            </a:r>
            <a:r>
              <a:rPr lang="en-US" sz="4000" dirty="0" smtClean="0">
                <a:solidFill>
                  <a:prstClr val="black">
                    <a:lumMod val="75000"/>
                    <a:lumOff val="25000"/>
                  </a:prstClr>
                </a:solidFill>
              </a:rPr>
              <a:t>Drawing</a:t>
            </a:r>
            <a:endParaRPr lang="he-IL"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dirty="0" smtClean="0">
                <a:solidFill>
                  <a:prstClr val="black">
                    <a:lumMod val="75000"/>
                    <a:lumOff val="25000"/>
                  </a:prstClr>
                </a:solidFill>
              </a:rPr>
              <a:t>בוחרים </a:t>
            </a:r>
            <a:r>
              <a:rPr lang="he-IL" sz="4000" dirty="0" smtClean="0">
                <a:solidFill>
                  <a:prstClr val="black">
                    <a:lumMod val="75000"/>
                    <a:lumOff val="25000"/>
                  </a:prstClr>
                </a:solidFill>
              </a:rPr>
              <a:t>אלמנט מתת-קבוצות ה-</a:t>
            </a:r>
            <a:r>
              <a:rPr lang="en-US" sz="4000" dirty="0" smtClean="0">
                <a:solidFill>
                  <a:prstClr val="black">
                    <a:lumMod val="75000"/>
                    <a:lumOff val="25000"/>
                  </a:prstClr>
                </a:solidFill>
              </a:rPr>
              <a:t>Shapes</a:t>
            </a:r>
            <a:r>
              <a:rPr lang="he-IL" sz="4000" dirty="0" smtClean="0">
                <a:solidFill>
                  <a:prstClr val="black">
                    <a:lumMod val="75000"/>
                    <a:lumOff val="25000"/>
                  </a:prstClr>
                </a:solidFill>
              </a:rPr>
              <a:t> וה-</a:t>
            </a:r>
            <a:r>
              <a:rPr lang="en-US" sz="4000" dirty="0" smtClean="0">
                <a:solidFill>
                  <a:prstClr val="black">
                    <a:lumMod val="75000"/>
                    <a:lumOff val="25000"/>
                  </a:prstClr>
                </a:solidFill>
              </a:rPr>
              <a:t>T</a:t>
            </a:r>
            <a:r>
              <a:rPr lang="en-US" sz="4000" dirty="0" smtClean="0">
                <a:solidFill>
                  <a:prstClr val="black">
                    <a:lumMod val="75000"/>
                    <a:lumOff val="25000"/>
                  </a:prstClr>
                </a:solidFill>
              </a:rPr>
              <a:t>ext</a:t>
            </a:r>
            <a:r>
              <a:rPr lang="he-IL" sz="4000" dirty="0" smtClean="0">
                <a:solidFill>
                  <a:prstClr val="black">
                    <a:lumMod val="75000"/>
                    <a:lumOff val="25000"/>
                  </a:prstClr>
                </a:solidFill>
              </a:rPr>
              <a:t> ומקליקים בפאנל כדי לייצר אותו</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מסיימים יצירת אלמנטים מורכבים בלחיצה כפולה בעכבר</a:t>
            </a:r>
          </a:p>
        </p:txBody>
      </p:sp>
      <p:pic>
        <p:nvPicPr>
          <p:cNvPr id="2051" name="Picture 3"/>
          <p:cNvPicPr>
            <a:picLocks noChangeAspect="1" noChangeArrowheads="1"/>
          </p:cNvPicPr>
          <p:nvPr/>
        </p:nvPicPr>
        <p:blipFill>
          <a:blip r:embed="rId3"/>
          <a:srcRect/>
          <a:stretch>
            <a:fillRect/>
          </a:stretch>
        </p:blipFill>
        <p:spPr bwMode="auto">
          <a:xfrm>
            <a:off x="495179" y="393700"/>
            <a:ext cx="1733550" cy="6464300"/>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עיצוב פאנל - המשך</a:t>
            </a:r>
            <a:endParaRPr lang="he-IL" sz="4400" b="1" dirty="0"/>
          </a:p>
        </p:txBody>
      </p:sp>
      <p:sp>
        <p:nvSpPr>
          <p:cNvPr id="4" name="מציין מיקום תוכן 2"/>
          <p:cNvSpPr txBox="1">
            <a:spLocks/>
          </p:cNvSpPr>
          <p:nvPr/>
        </p:nvSpPr>
        <p:spPr>
          <a:xfrm>
            <a:off x="2615878" y="1536134"/>
            <a:ext cx="6658124" cy="5321866"/>
          </a:xfrm>
          <a:prstGeom prst="rect">
            <a:avLst/>
          </a:prstGeom>
        </p:spPr>
        <p:txBody>
          <a:bodyPr vert="horz" lIns="91440" tIns="45720" rIns="91440" bIns="45720" rtlCol="0">
            <a:normAutofit fontScale="92500" lnSpcReduction="10000"/>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dirty="0" smtClean="0">
                <a:solidFill>
                  <a:prstClr val="black">
                    <a:lumMod val="75000"/>
                    <a:lumOff val="25000"/>
                  </a:prstClr>
                </a:solidFill>
              </a:rPr>
              <a:t>לעיצוב אלמנטים גרפים שנגררו לפאנל נשתמש בשאר תתי הקבוצות על מנת לעדכן:</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צבע קו הצורה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רוחב קו הצורה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צבע המילוי</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יש להקליק על הצורה המבוקשת בפאנל ואז להקליק על העיצוב המבוקש עבורה בתתי הקבוצות</a:t>
            </a:r>
            <a:endParaRPr lang="he-IL" sz="4000" dirty="0" smtClean="0">
              <a:solidFill>
                <a:prstClr val="black">
                  <a:lumMod val="75000"/>
                  <a:lumOff val="25000"/>
                </a:prstClr>
              </a:solidFill>
            </a:endParaRPr>
          </a:p>
        </p:txBody>
      </p:sp>
      <p:pic>
        <p:nvPicPr>
          <p:cNvPr id="27650" name="Picture 2"/>
          <p:cNvPicPr>
            <a:picLocks noChangeAspect="1" noChangeArrowheads="1"/>
          </p:cNvPicPr>
          <p:nvPr/>
        </p:nvPicPr>
        <p:blipFill>
          <a:blip r:embed="rId3"/>
          <a:srcRect/>
          <a:stretch>
            <a:fillRect/>
          </a:stretch>
        </p:blipFill>
        <p:spPr bwMode="auto">
          <a:xfrm>
            <a:off x="514029" y="414196"/>
            <a:ext cx="1765300" cy="6261100"/>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2791</TotalTime>
  <Words>640</Words>
  <Application>Microsoft Office PowerPoint</Application>
  <PresentationFormat>Custom</PresentationFormat>
  <Paragraphs>91</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פיאה</vt:lpstr>
      <vt:lpstr>User Interface בניית ממשק משתמש</vt:lpstr>
      <vt:lpstr>תוכן עניינים</vt:lpstr>
      <vt:lpstr>חזרה ותזכורת</vt:lpstr>
      <vt:lpstr>ממשק משתמש</vt:lpstr>
      <vt:lpstr>Panel ברובופרו</vt:lpstr>
      <vt:lpstr>Panel ברובופרו - המשך</vt:lpstr>
      <vt:lpstr>Panel ברובופרו - המשך</vt:lpstr>
      <vt:lpstr>עיצוב פאנל</vt:lpstr>
      <vt:lpstr>עיצוב פאנל - המשך</vt:lpstr>
      <vt:lpstr>עיצוב פאנל - המשך</vt:lpstr>
      <vt:lpstr>עיצוב פאנל - תרגול</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Adi Itec</cp:lastModifiedBy>
  <cp:revision>166</cp:revision>
  <dcterms:created xsi:type="dcterms:W3CDTF">2017-08-08T19:01:28Z</dcterms:created>
  <dcterms:modified xsi:type="dcterms:W3CDTF">2017-12-28T14:17:51Z</dcterms:modified>
</cp:coreProperties>
</file>