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autoCompressPictures="0">
  <p:sldMasterIdLst>
    <p:sldMasterId id="2147483681" r:id="rId1"/>
  </p:sldMasterIdLst>
  <p:notesMasterIdLst>
    <p:notesMasterId r:id="rId16"/>
  </p:notesMasterIdLst>
  <p:sldIdLst>
    <p:sldId id="256" r:id="rId2"/>
    <p:sldId id="274" r:id="rId3"/>
    <p:sldId id="288" r:id="rId4"/>
    <p:sldId id="291" r:id="rId5"/>
    <p:sldId id="277" r:id="rId6"/>
    <p:sldId id="287" r:id="rId7"/>
    <p:sldId id="289" r:id="rId8"/>
    <p:sldId id="282" r:id="rId9"/>
    <p:sldId id="283" r:id="rId10"/>
    <p:sldId id="284" r:id="rId11"/>
    <p:sldId id="285" r:id="rId12"/>
    <p:sldId id="286" r:id="rId13"/>
    <p:sldId id="290" r:id="rId14"/>
    <p:sldId id="273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3978" autoAdjust="0"/>
    <p:restoredTop sz="94660"/>
  </p:normalViewPr>
  <p:slideViewPr>
    <p:cSldViewPr snapToGrid="0">
      <p:cViewPr varScale="1">
        <p:scale>
          <a:sx n="80" d="100"/>
          <a:sy n="80" d="100"/>
        </p:scale>
        <p:origin x="-84" y="-7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288C3450-B1F7-4D70-BBD4-DE10EE2FA08A}" type="datetimeFigureOut">
              <a:rPr lang="he-IL" smtClean="0"/>
              <a:pPr/>
              <a:t>י"א/אלול/תשע"ט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83F62692-F0D9-4B96-9ACD-12E88898574A}" type="slidenum">
              <a:rPr lang="he-IL" smtClean="0"/>
              <a:pPr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e-IL" dirty="0" smtClean="0"/>
              <a:t>חיישן שבודק באופן קבוע מה זווית זרוע הרובוט מאפשר תכנות גמיש וקבלת החלטות בזמן אמת</a:t>
            </a:r>
            <a:r>
              <a:rPr lang="he-IL" baseline="0" dirty="0" smtClean="0"/>
              <a:t> בהתאם לזוית הזרוע הנוכחית. כך ניתן לקבוע מתי ייעצרו תנועות פתיחת וסגירת הזרוע בהתאם לנדרש ממנה.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6BFB0-2B78-46EB-ACD6-0CEA529A7DA7}" type="slidenum">
              <a:rPr lang="he-IL" smtClean="0"/>
              <a:pPr/>
              <a:t>6</a:t>
            </a:fld>
            <a:endParaRPr lang="he-IL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e-IL" dirty="0" smtClean="0"/>
              <a:t>חיישן שבודק באופן קבוע מה זווית זרוע הרובוט מאפשר תכנות גמיש וקבלת החלטות בזמן אמת</a:t>
            </a:r>
            <a:r>
              <a:rPr lang="he-IL" baseline="0" dirty="0" smtClean="0"/>
              <a:t> בהתאם לזוית הזרוע הנוכחית. כך ניתן לקבוע מתי ייעצרו תנועות פתיחת וסגירת הזרוע בהתאם לנדרש ממנה.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6BFB0-2B78-46EB-ACD6-0CEA529A7DA7}" type="slidenum">
              <a:rPr lang="he-IL" smtClean="0"/>
              <a:pPr/>
              <a:t>7</a:t>
            </a:fld>
            <a:endParaRPr lang="he-IL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e-IL" dirty="0" smtClean="0"/>
              <a:t>חיישן שבודק באופן קבוע מה זווית זרוע הרובוט מאפשר תכנות גמיש וקבלת החלטות בזמן אמת</a:t>
            </a:r>
            <a:r>
              <a:rPr lang="he-IL" baseline="0" dirty="0" smtClean="0"/>
              <a:t> בהתאם לזוית הזרוע הנוכחית. כך ניתן לקבוע מתי ייעצרו תנועות פתיחת וסגירת הזרוע בהתאם לנדרש ממנה.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6BFB0-2B78-46EB-ACD6-0CEA529A7DA7}" type="slidenum">
              <a:rPr lang="he-IL" smtClean="0"/>
              <a:pPr/>
              <a:t>8</a:t>
            </a:fld>
            <a:endParaRPr lang="he-IL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e-IL" dirty="0" smtClean="0"/>
              <a:t>כדי</a:t>
            </a:r>
            <a:r>
              <a:rPr lang="he-IL" baseline="0" dirty="0" smtClean="0"/>
              <a:t> לצאת מהמבוך הרובוט צריך לחוש את סביבתו ולהבין היכן הוא נמצא ביחס אליה, כדי לקבל החלטה לאן להתקדם בכל רגע נתון.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6BFB0-2B78-46EB-ACD6-0CEA529A7DA7}" type="slidenum">
              <a:rPr lang="he-IL" smtClean="0"/>
              <a:pPr/>
              <a:t>9</a:t>
            </a:fld>
            <a:endParaRPr lang="he-IL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e-IL" dirty="0" smtClean="0"/>
              <a:t>הרובוט אמור לחוש את סביבתו ולזהות מכשולים בדרכו. בתכנות הרובוט נתכנן עקיפת מכשולים בזמן</a:t>
            </a:r>
            <a:r>
              <a:rPr lang="he-IL" baseline="0" dirty="0" smtClean="0"/>
              <a:t> בדיקה רציפה של המרחק שלנו מהם.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6BFB0-2B78-46EB-ACD6-0CEA529A7DA7}" type="slidenum">
              <a:rPr lang="he-IL" smtClean="0"/>
              <a:pPr/>
              <a:t>10</a:t>
            </a:fld>
            <a:endParaRPr lang="he-IL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e-IL" dirty="0" smtClean="0"/>
              <a:t>ניתן לתכנן</a:t>
            </a:r>
            <a:r>
              <a:rPr lang="he-IL" baseline="0" dirty="0" smtClean="0"/>
              <a:t> </a:t>
            </a:r>
            <a:r>
              <a:rPr lang="he-IL" dirty="0" smtClean="0"/>
              <a:t>משימות ייחודיות לרובוטים המתבססים על חישת סביבתם,</a:t>
            </a:r>
            <a:r>
              <a:rPr lang="he-IL" baseline="0" dirty="0" smtClean="0"/>
              <a:t> וכך נוכל למשל לתכנת את הרובוט הקוצר לעבוד רק על תבואה שלא נקצרה בזכות זיהוי אוטומטי של קו הגבול בינה לבין תבואה שכבר נקצרה.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6BFB0-2B78-46EB-ACD6-0CEA529A7DA7}" type="slidenum">
              <a:rPr lang="he-IL" smtClean="0"/>
              <a:pPr/>
              <a:t>11</a:t>
            </a:fld>
            <a:endParaRPr lang="he-IL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e-IL" dirty="0" smtClean="0"/>
              <a:t>זיהוי אוטומטי של פתחי</a:t>
            </a:r>
            <a:r>
              <a:rPr lang="he-IL" baseline="0" dirty="0" smtClean="0"/>
              <a:t> ההעמסה יאפשר מיכון ואוטומציה של תהליך שינוע סחורה, כך שהרובוט יזהה אוטומטית את הפתחים ויוכל להעמיס ולפרוק סחורה ללא צורך במגע יד אדם.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6BFB0-2B78-46EB-ACD6-0CEA529A7DA7}" type="slidenum">
              <a:rPr lang="he-IL" smtClean="0"/>
              <a:pPr/>
              <a:t>12</a:t>
            </a:fld>
            <a:endParaRPr lang="he-I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379700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804991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73712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5305742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 עם ציטו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10047902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או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3287844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4470704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648480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49633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572893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918475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70569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956773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843387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614752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525773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9/11/2019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849168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  <p:sldLayoutId id="2147483697" r:id="rId16"/>
  </p:sldLayoutIdLst>
  <p:txStyles>
    <p:titleStyle>
      <a:lvl1pPr algn="l" defTabSz="457200" rtl="1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dihadas.github.io/ftscratch/src/WLAN_Client_Mode_he.pdf" TargetMode="External"/><Relationship Id="rId2" Type="http://schemas.openxmlformats.org/officeDocument/2006/relationships/hyperlink" Target="https://adihadas.github.io/ftscratch/src/TXT%20to%20PC%20via%20Bluetooth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wmf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254033" y="1204334"/>
            <a:ext cx="8019969" cy="2466330"/>
          </a:xfrm>
        </p:spPr>
        <p:txBody>
          <a:bodyPr>
            <a:normAutofit fontScale="90000"/>
          </a:bodyPr>
          <a:lstStyle/>
          <a:p>
            <a:pPr algn="ctr"/>
            <a:r>
              <a:rPr lang="he-IL" sz="8000" dirty="0" smtClean="0"/>
              <a:t>הבריחה מהמבוך!</a:t>
            </a:r>
            <a:r>
              <a:rPr lang="en-US" sz="8000" dirty="0" smtClean="0"/>
              <a:t/>
            </a:r>
            <a:br>
              <a:rPr lang="en-US" sz="8000" dirty="0" smtClean="0"/>
            </a:br>
            <a:r>
              <a:rPr lang="he-IL" sz="8000" dirty="0" smtClean="0"/>
              <a:t>מבוא לחיישנים</a:t>
            </a:r>
            <a:endParaRPr lang="he-IL" sz="8000" dirty="0"/>
          </a:p>
        </p:txBody>
      </p:sp>
    </p:spTree>
    <p:extLst>
      <p:ext uri="{BB962C8B-B14F-4D97-AF65-F5344CB8AC3E}">
        <p14:creationId xmlns="" xmlns:p14="http://schemas.microsoft.com/office/powerpoint/2010/main" val="1597654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D:\roboEdPresentation\lawnmower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76004" y="2352676"/>
            <a:ext cx="5147733" cy="307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8" descr="D:\roboEdPresentation\rabbit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38837" y="4286250"/>
            <a:ext cx="1016000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8"/>
          <p:cNvGrpSpPr>
            <a:grpSpLocks noChangeAspect="1"/>
          </p:cNvGrpSpPr>
          <p:nvPr/>
        </p:nvGrpSpPr>
        <p:grpSpPr bwMode="auto">
          <a:xfrm>
            <a:off x="2514104" y="5570539"/>
            <a:ext cx="5520267" cy="650875"/>
            <a:chOff x="2128" y="3509"/>
            <a:chExt cx="2608" cy="410"/>
          </a:xfrm>
        </p:grpSpPr>
        <p:sp>
          <p:nvSpPr>
            <p:cNvPr id="5127" name="AutoShape 7"/>
            <p:cNvSpPr>
              <a:spLocks noChangeAspect="1" noChangeArrowheads="1" noTextEdit="1"/>
            </p:cNvSpPr>
            <p:nvPr/>
          </p:nvSpPr>
          <p:spPr bwMode="auto">
            <a:xfrm>
              <a:off x="2128" y="3509"/>
              <a:ext cx="2608" cy="4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5128" name="Rectangle 9"/>
            <p:cNvSpPr>
              <a:spLocks noChangeArrowheads="1"/>
            </p:cNvSpPr>
            <p:nvPr/>
          </p:nvSpPr>
          <p:spPr bwMode="auto">
            <a:xfrm>
              <a:off x="2475" y="3510"/>
              <a:ext cx="1335" cy="3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he-IL" sz="3600" b="1" dirty="0">
                  <a:solidFill>
                    <a:srgbClr val="000000"/>
                  </a:solidFill>
                </a:rPr>
                <a:t>זיהוי מכשולים</a:t>
              </a:r>
              <a:endParaRPr lang="he-IL" dirty="0"/>
            </a:p>
          </p:txBody>
        </p:sp>
      </p:grpSp>
      <p:sp>
        <p:nvSpPr>
          <p:cNvPr id="11" name="כותרת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pPr algn="r"/>
            <a:r>
              <a:rPr lang="he-IL" sz="4400" b="1" dirty="0" smtClean="0"/>
              <a:t>מוטיבציה - למה צריך חיישנים</a:t>
            </a:r>
            <a:endParaRPr lang="he-IL" sz="4400" b="1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2863636" y="1683379"/>
            <a:ext cx="454772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he-IL" sz="3600" b="1" dirty="0" smtClean="0">
                <a:solidFill>
                  <a:srgbClr val="FF0000"/>
                </a:solidFill>
              </a:rPr>
              <a:t>אפשר לנוע בחופשיות?</a:t>
            </a:r>
            <a:endParaRPr lang="he-IL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D:\roboEdPresentation\harvester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12567" y="2416176"/>
            <a:ext cx="4021667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4" descr="D:\roboEdPresentation\cropLine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46718" y="2438400"/>
            <a:ext cx="5861049" cy="329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4"/>
          <p:cNvGrpSpPr>
            <a:grpSpLocks noChangeAspect="1"/>
          </p:cNvGrpSpPr>
          <p:nvPr/>
        </p:nvGrpSpPr>
        <p:grpSpPr bwMode="auto">
          <a:xfrm>
            <a:off x="7245350" y="4522790"/>
            <a:ext cx="4279900" cy="1162051"/>
            <a:chOff x="3423" y="2849"/>
            <a:chExt cx="2022" cy="732"/>
          </a:xfrm>
        </p:grpSpPr>
        <p:sp>
          <p:nvSpPr>
            <p:cNvPr id="6153" name="AutoShape 3"/>
            <p:cNvSpPr>
              <a:spLocks noChangeAspect="1" noChangeArrowheads="1" noTextEdit="1"/>
            </p:cNvSpPr>
            <p:nvPr/>
          </p:nvSpPr>
          <p:spPr bwMode="auto">
            <a:xfrm>
              <a:off x="3538" y="2850"/>
              <a:ext cx="1864" cy="7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6154" name="Rectangle 5"/>
            <p:cNvSpPr>
              <a:spLocks noChangeArrowheads="1"/>
            </p:cNvSpPr>
            <p:nvPr/>
          </p:nvSpPr>
          <p:spPr bwMode="auto">
            <a:xfrm>
              <a:off x="3423" y="2849"/>
              <a:ext cx="2022" cy="3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he-IL" sz="3600" b="1" dirty="0" smtClean="0">
                  <a:solidFill>
                    <a:srgbClr val="000000"/>
                  </a:solidFill>
                </a:rPr>
                <a:t>ביצוע קציר </a:t>
              </a:r>
              <a:r>
                <a:rPr lang="he-IL" sz="3600" b="1" dirty="0">
                  <a:solidFill>
                    <a:srgbClr val="000000"/>
                  </a:solidFill>
                </a:rPr>
                <a:t>אוטומאטי</a:t>
              </a:r>
              <a:endParaRPr lang="he-IL" dirty="0"/>
            </a:p>
          </p:txBody>
        </p:sp>
      </p:grpSp>
      <p:grpSp>
        <p:nvGrpSpPr>
          <p:cNvPr id="3" name="Group 9"/>
          <p:cNvGrpSpPr>
            <a:grpSpLocks noChangeAspect="1"/>
          </p:cNvGrpSpPr>
          <p:nvPr/>
        </p:nvGrpSpPr>
        <p:grpSpPr bwMode="auto">
          <a:xfrm>
            <a:off x="202237" y="1564844"/>
            <a:ext cx="9469969" cy="709613"/>
            <a:chOff x="1313" y="1073"/>
            <a:chExt cx="4474" cy="447"/>
          </a:xfrm>
        </p:grpSpPr>
        <p:sp>
          <p:nvSpPr>
            <p:cNvPr id="6151" name="AutoShape 8"/>
            <p:cNvSpPr>
              <a:spLocks noChangeAspect="1" noChangeArrowheads="1" noTextEdit="1"/>
            </p:cNvSpPr>
            <p:nvPr/>
          </p:nvSpPr>
          <p:spPr bwMode="auto">
            <a:xfrm>
              <a:off x="1418" y="1073"/>
              <a:ext cx="3176" cy="4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r" rtl="1"/>
              <a:endParaRPr lang="he-IL"/>
            </a:p>
          </p:txBody>
        </p:sp>
        <p:sp>
          <p:nvSpPr>
            <p:cNvPr id="6152" name="Rectangle 10"/>
            <p:cNvSpPr>
              <a:spLocks noChangeArrowheads="1"/>
            </p:cNvSpPr>
            <p:nvPr/>
          </p:nvSpPr>
          <p:spPr bwMode="auto">
            <a:xfrm>
              <a:off x="1313" y="1171"/>
              <a:ext cx="4474" cy="3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r" rtl="1"/>
              <a:r>
                <a:rPr lang="he-IL" sz="3600" b="1" dirty="0" smtClean="0">
                  <a:solidFill>
                    <a:srgbClr val="FF0000"/>
                  </a:solidFill>
                </a:rPr>
                <a:t>משימות ייחודיות: היכן </a:t>
              </a:r>
              <a:r>
                <a:rPr lang="he-IL" sz="3600" b="1" dirty="0">
                  <a:solidFill>
                    <a:srgbClr val="FF0000"/>
                  </a:solidFill>
                </a:rPr>
                <a:t>קו הגבול של </a:t>
              </a:r>
              <a:r>
                <a:rPr lang="he-IL" sz="3600" b="1" dirty="0" smtClean="0">
                  <a:solidFill>
                    <a:srgbClr val="FF0000"/>
                  </a:solidFill>
                </a:rPr>
                <a:t>התבואה?</a:t>
              </a:r>
              <a:endParaRPr lang="he-IL" dirty="0"/>
            </a:p>
          </p:txBody>
        </p:sp>
      </p:grpSp>
      <p:sp>
        <p:nvSpPr>
          <p:cNvPr id="12" name="כותרת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pPr algn="r"/>
            <a:r>
              <a:rPr lang="he-IL" sz="4400" b="1" dirty="0" smtClean="0"/>
              <a:t>מוטיבציה - למה צריך חיישנים</a:t>
            </a:r>
            <a:endParaRPr lang="he-IL" sz="4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3" descr="D:\roboEdPresentation\forkholes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87967" y="2463800"/>
            <a:ext cx="6383867" cy="2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5" descr="E:\Users\alonzo\PROJECTS\AMTS\doc\Powerpoint\Professional Images\2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797801" y="2438401"/>
            <a:ext cx="3492500" cy="261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9"/>
          <p:cNvGrpSpPr>
            <a:grpSpLocks noChangeAspect="1"/>
          </p:cNvGrpSpPr>
          <p:nvPr/>
        </p:nvGrpSpPr>
        <p:grpSpPr bwMode="auto">
          <a:xfrm>
            <a:off x="921328" y="1665144"/>
            <a:ext cx="9165167" cy="650875"/>
            <a:chOff x="264" y="1073"/>
            <a:chExt cx="4330" cy="410"/>
          </a:xfrm>
        </p:grpSpPr>
        <p:sp>
          <p:nvSpPr>
            <p:cNvPr id="7176" name="AutoShape 8"/>
            <p:cNvSpPr>
              <a:spLocks noChangeAspect="1" noChangeArrowheads="1" noTextEdit="1"/>
            </p:cNvSpPr>
            <p:nvPr/>
          </p:nvSpPr>
          <p:spPr bwMode="auto">
            <a:xfrm>
              <a:off x="1418" y="1073"/>
              <a:ext cx="3176" cy="4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7177" name="Rectangle 10"/>
            <p:cNvSpPr>
              <a:spLocks noChangeArrowheads="1"/>
            </p:cNvSpPr>
            <p:nvPr/>
          </p:nvSpPr>
          <p:spPr bwMode="auto">
            <a:xfrm>
              <a:off x="264" y="1105"/>
              <a:ext cx="3603" cy="3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he-IL" sz="3600" b="1" dirty="0">
                  <a:solidFill>
                    <a:srgbClr val="FF0000"/>
                  </a:solidFill>
                </a:rPr>
                <a:t>היכן פתחי ההעמסה לזרועות המלגזה?</a:t>
              </a:r>
              <a:endParaRPr lang="he-IL" dirty="0"/>
            </a:p>
          </p:txBody>
        </p:sp>
      </p:grpSp>
      <p:grpSp>
        <p:nvGrpSpPr>
          <p:cNvPr id="3" name="Group 4"/>
          <p:cNvGrpSpPr>
            <a:grpSpLocks noChangeAspect="1"/>
          </p:cNvGrpSpPr>
          <p:nvPr/>
        </p:nvGrpSpPr>
        <p:grpSpPr bwMode="auto">
          <a:xfrm>
            <a:off x="1459632" y="5214938"/>
            <a:ext cx="8306959" cy="1160462"/>
            <a:chOff x="3479" y="2850"/>
            <a:chExt cx="1923" cy="731"/>
          </a:xfrm>
        </p:grpSpPr>
        <p:sp>
          <p:nvSpPr>
            <p:cNvPr id="7174" name="AutoShape 3"/>
            <p:cNvSpPr>
              <a:spLocks noChangeAspect="1" noChangeArrowheads="1" noTextEdit="1"/>
            </p:cNvSpPr>
            <p:nvPr/>
          </p:nvSpPr>
          <p:spPr bwMode="auto">
            <a:xfrm>
              <a:off x="3538" y="2850"/>
              <a:ext cx="1864" cy="7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7175" name="Rectangle 5"/>
            <p:cNvSpPr>
              <a:spLocks noChangeArrowheads="1"/>
            </p:cNvSpPr>
            <p:nvPr/>
          </p:nvSpPr>
          <p:spPr bwMode="auto">
            <a:xfrm>
              <a:off x="3479" y="2857"/>
              <a:ext cx="1795" cy="3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he-IL" sz="3600" b="1" dirty="0">
                  <a:solidFill>
                    <a:srgbClr val="000000"/>
                  </a:solidFill>
                </a:rPr>
                <a:t>שינוע סחורה </a:t>
              </a:r>
              <a:r>
                <a:rPr lang="he-IL" sz="3600" b="1" dirty="0" smtClean="0">
                  <a:solidFill>
                    <a:srgbClr val="000000"/>
                  </a:solidFill>
                </a:rPr>
                <a:t>אוטומטי ללא מגע יד אדם</a:t>
              </a:r>
              <a:endParaRPr lang="he-IL" dirty="0"/>
            </a:p>
          </p:txBody>
        </p:sp>
      </p:grpSp>
      <p:sp>
        <p:nvSpPr>
          <p:cNvPr id="11" name="כותרת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pPr algn="r"/>
            <a:r>
              <a:rPr lang="he-IL" sz="4400" b="1" dirty="0" smtClean="0"/>
              <a:t>מוטיבציה - למה צריך חיישנים</a:t>
            </a:r>
            <a:endParaRPr lang="he-IL" sz="4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he-IL" sz="4400" dirty="0" smtClean="0"/>
              <a:t>כיצד הרובוט משתמש בחיישנים?</a:t>
            </a:r>
            <a:endParaRPr lang="he-IL" sz="4400" b="1" dirty="0"/>
          </a:p>
        </p:txBody>
      </p:sp>
      <p:sp>
        <p:nvSpPr>
          <p:cNvPr id="5" name="מציין מיקום תוכן 2"/>
          <p:cNvSpPr>
            <a:spLocks noGrp="1"/>
          </p:cNvSpPr>
          <p:nvPr>
            <p:ph idx="1"/>
          </p:nvPr>
        </p:nvSpPr>
        <p:spPr>
          <a:xfrm>
            <a:off x="677334" y="1536133"/>
            <a:ext cx="8596668" cy="4407467"/>
          </a:xfrm>
        </p:spPr>
        <p:txBody>
          <a:bodyPr>
            <a:noAutofit/>
          </a:bodyPr>
          <a:lstStyle/>
          <a:p>
            <a:r>
              <a:rPr lang="he-IL" sz="3200" dirty="0" smtClean="0">
                <a:latin typeface="Calibri" pitchFamily="34" charset="0"/>
              </a:rPr>
              <a:t>החיישנים הם הרכיבים המשמשים כ"חושים" של הרובוטים.</a:t>
            </a:r>
            <a:endParaRPr lang="en-US" sz="3200" dirty="0" smtClean="0">
              <a:latin typeface="Calibri" pitchFamily="34" charset="0"/>
            </a:endParaRPr>
          </a:p>
          <a:p>
            <a:r>
              <a:rPr lang="he-IL" sz="3200" dirty="0" smtClean="0">
                <a:latin typeface="Calibri" pitchFamily="34" charset="0"/>
              </a:rPr>
              <a:t>מאפשרים לרובוט לקבל מידע על סביבתו</a:t>
            </a:r>
          </a:p>
          <a:p>
            <a:pPr lvl="1"/>
            <a:r>
              <a:rPr lang="he-IL" sz="3000" dirty="0" smtClean="0">
                <a:latin typeface="Calibri" pitchFamily="34" charset="0"/>
              </a:rPr>
              <a:t>אוספים מידע באופן רצוף מהסביבה ומעבירים אותו לבקר אליו הם מחוברים</a:t>
            </a:r>
          </a:p>
          <a:p>
            <a:r>
              <a:rPr lang="he-IL" sz="3200" dirty="0" smtClean="0">
                <a:latin typeface="Calibri" pitchFamily="34" charset="0"/>
              </a:rPr>
              <a:t>תכנית המחשב שהבקר מריץ אמורה לבדוק את המידע ולהחליט בהתאם אילו פעולות לבצע</a:t>
            </a:r>
          </a:p>
          <a:p>
            <a:endParaRPr lang="en-US" sz="3200" dirty="0" smtClean="0">
              <a:latin typeface="Calibri" pitchFamily="34" charset="0"/>
            </a:endParaRPr>
          </a:p>
          <a:p>
            <a:endParaRPr lang="he-IL" sz="3200" dirty="0" smtClean="0"/>
          </a:p>
        </p:txBody>
      </p:sp>
    </p:spTree>
    <p:extLst>
      <p:ext uri="{BB962C8B-B14F-4D97-AF65-F5344CB8AC3E}">
        <p14:creationId xmlns="" xmlns:p14="http://schemas.microsoft.com/office/powerpoint/2010/main" val="25089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he-IL" sz="4400" b="1" dirty="0" smtClean="0"/>
              <a:t>סדר וניקיון</a:t>
            </a:r>
            <a:endParaRPr lang="he-IL" sz="4400" b="1" dirty="0"/>
          </a:p>
        </p:txBody>
      </p:sp>
      <p:sp>
        <p:nvSpPr>
          <p:cNvPr id="5" name="מציין מיקום תוכן 2"/>
          <p:cNvSpPr>
            <a:spLocks noGrp="1"/>
          </p:cNvSpPr>
          <p:nvPr>
            <p:ph idx="1"/>
          </p:nvPr>
        </p:nvSpPr>
        <p:spPr>
          <a:xfrm>
            <a:off x="677334" y="1536133"/>
            <a:ext cx="8596668" cy="3880773"/>
          </a:xfrm>
        </p:spPr>
        <p:txBody>
          <a:bodyPr>
            <a:normAutofit fontScale="70000" lnSpcReduction="20000"/>
          </a:bodyPr>
          <a:lstStyle/>
          <a:p>
            <a:pPr marL="609600" indent="-609600"/>
            <a:r>
              <a:rPr lang="he-IL" sz="4800" dirty="0" smtClean="0"/>
              <a:t>שמירת פרוייקט ה-</a:t>
            </a:r>
            <a:r>
              <a:rPr lang="en-US" sz="4800" dirty="0" smtClean="0"/>
              <a:t>SCRATCH 3 </a:t>
            </a:r>
          </a:p>
          <a:p>
            <a:pPr marL="609600" indent="-609600"/>
            <a:r>
              <a:rPr lang="he-IL" sz="4800" dirty="0" smtClean="0"/>
              <a:t>סוגרים את החלונות במחשב</a:t>
            </a:r>
          </a:p>
          <a:p>
            <a:pPr marL="609600" indent="-609600"/>
            <a:r>
              <a:rPr lang="he-IL" sz="4800" dirty="0" smtClean="0"/>
              <a:t>כיבוי הרובוט</a:t>
            </a:r>
          </a:p>
          <a:p>
            <a:pPr marL="609600" indent="-609600"/>
            <a:r>
              <a:rPr lang="he-IL" sz="4800" dirty="0" smtClean="0"/>
              <a:t>סידור ציוד ועמדת העבודה</a:t>
            </a:r>
          </a:p>
          <a:p>
            <a:pPr marL="609600" indent="-609600"/>
            <a:r>
              <a:rPr lang="he-IL" sz="4800" dirty="0" smtClean="0"/>
              <a:t>פירוק הבטריה</a:t>
            </a:r>
          </a:p>
          <a:p>
            <a:pPr marL="609600" indent="-609600"/>
            <a:r>
              <a:rPr lang="he-IL" sz="4800" dirty="0" smtClean="0"/>
              <a:t>חיבור הבטריה לעמדת ההטענה</a:t>
            </a:r>
          </a:p>
          <a:p>
            <a:pPr marL="609600" indent="-609600"/>
            <a:r>
              <a:rPr lang="he-IL" sz="4800" dirty="0" smtClean="0"/>
              <a:t>סידור הרובוט לארון </a:t>
            </a:r>
          </a:p>
        </p:txBody>
      </p:sp>
    </p:spTree>
    <p:extLst>
      <p:ext uri="{BB962C8B-B14F-4D97-AF65-F5344CB8AC3E}">
        <p14:creationId xmlns:p14="http://schemas.microsoft.com/office/powerpoint/2010/main" xmlns="" val="25089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he-IL" sz="4400" b="1" dirty="0" smtClean="0"/>
              <a:t>תוכן עניינים</a:t>
            </a:r>
            <a:endParaRPr lang="he-IL" sz="4400" b="1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825191" y="1536121"/>
            <a:ext cx="8474926" cy="4953889"/>
          </a:xfrm>
        </p:spPr>
        <p:txBody>
          <a:bodyPr>
            <a:normAutofit lnSpcReduction="10000"/>
          </a:bodyPr>
          <a:lstStyle/>
          <a:p>
            <a:r>
              <a:rPr lang="he-IL" sz="4000" dirty="0" smtClean="0"/>
              <a:t> חזרה ותזכורת</a:t>
            </a:r>
          </a:p>
          <a:p>
            <a:pPr marL="342900" lvl="1" indent="-342900"/>
            <a:r>
              <a:rPr lang="he-IL" sz="3800" dirty="0" smtClean="0"/>
              <a:t>תרגול תכנות - בריחה מהמבוך</a:t>
            </a:r>
          </a:p>
          <a:p>
            <a:r>
              <a:rPr lang="he-IL" sz="4000" dirty="0" smtClean="0"/>
              <a:t>מבוא לחיישנים</a:t>
            </a:r>
            <a:endParaRPr lang="he-IL" sz="3800" dirty="0" smtClean="0"/>
          </a:p>
          <a:p>
            <a:pPr lvl="1"/>
            <a:r>
              <a:rPr lang="he-IL" sz="3800" dirty="0" smtClean="0"/>
              <a:t> מוטיבציה – למה רובוט צריך חיישנים?</a:t>
            </a:r>
          </a:p>
          <a:p>
            <a:pPr lvl="1"/>
            <a:r>
              <a:rPr lang="he-IL" sz="3800" dirty="0" smtClean="0"/>
              <a:t> כיצד הרובוט משתמש בחיישנים?</a:t>
            </a:r>
          </a:p>
          <a:p>
            <a:r>
              <a:rPr lang="he-IL" sz="4000" dirty="0" smtClean="0"/>
              <a:t> בואו נתכנת את הרובוט! </a:t>
            </a:r>
          </a:p>
          <a:p>
            <a:r>
              <a:rPr lang="he-IL" sz="4000" dirty="0" smtClean="0"/>
              <a:t>סדר וניקיון</a:t>
            </a:r>
          </a:p>
          <a:p>
            <a:pPr>
              <a:buNone/>
            </a:pPr>
            <a:endParaRPr lang="en-US" sz="4000" dirty="0" smtClean="0"/>
          </a:p>
        </p:txBody>
      </p:sp>
    </p:spTree>
    <p:extLst>
      <p:ext uri="{BB962C8B-B14F-4D97-AF65-F5344CB8AC3E}">
        <p14:creationId xmlns="" xmlns:p14="http://schemas.microsoft.com/office/powerpoint/2010/main" val="25089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he-IL" sz="4400" b="1" dirty="0" smtClean="0"/>
              <a:t>חזרה ותזכורת</a:t>
            </a:r>
            <a:endParaRPr lang="he-IL" sz="4400" b="1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825191" y="1513818"/>
            <a:ext cx="8474926" cy="3880773"/>
          </a:xfrm>
        </p:spPr>
        <p:txBody>
          <a:bodyPr>
            <a:normAutofit/>
          </a:bodyPr>
          <a:lstStyle/>
          <a:p>
            <a:r>
              <a:rPr lang="he-IL" sz="4000" dirty="0" smtClean="0"/>
              <a:t>הוספת מנורה לרובוט – רכיב פלט</a:t>
            </a:r>
          </a:p>
          <a:p>
            <a:r>
              <a:rPr lang="he-IL" sz="4000" dirty="0" smtClean="0"/>
              <a:t>תכנות הרובוט – פקודת הדלקת הנורה</a:t>
            </a:r>
          </a:p>
        </p:txBody>
      </p:sp>
    </p:spTree>
    <p:extLst>
      <p:ext uri="{BB962C8B-B14F-4D97-AF65-F5344CB8AC3E}">
        <p14:creationId xmlns="" xmlns:p14="http://schemas.microsoft.com/office/powerpoint/2010/main" val="25089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he-IL" sz="4400" b="1" dirty="0" smtClean="0"/>
              <a:t>חיבור הרובוט למחשב</a:t>
            </a:r>
            <a:endParaRPr lang="he-IL" sz="4400" b="1" dirty="0"/>
          </a:p>
        </p:txBody>
      </p:sp>
      <p:sp>
        <p:nvSpPr>
          <p:cNvPr id="5" name="מציין מיקום תוכן 2"/>
          <p:cNvSpPr>
            <a:spLocks noGrp="1"/>
          </p:cNvSpPr>
          <p:nvPr>
            <p:ph idx="1"/>
          </p:nvPr>
        </p:nvSpPr>
        <p:spPr>
          <a:xfrm>
            <a:off x="677334" y="1536133"/>
            <a:ext cx="8596668" cy="4407467"/>
          </a:xfrm>
        </p:spPr>
        <p:txBody>
          <a:bodyPr>
            <a:noAutofit/>
          </a:bodyPr>
          <a:lstStyle/>
          <a:p>
            <a:r>
              <a:rPr lang="he-IL" sz="3200" dirty="0" smtClean="0"/>
              <a:t>חיבור הבטריה לבקר והדלקת הרובוט</a:t>
            </a:r>
          </a:p>
          <a:p>
            <a:r>
              <a:rPr lang="he-IL" sz="3200" dirty="0" smtClean="0"/>
              <a:t>חיבור הרובוטים למחשבים </a:t>
            </a:r>
            <a:r>
              <a:rPr lang="he-IL" sz="3200" dirty="0" smtClean="0"/>
              <a:t>(</a:t>
            </a:r>
            <a:r>
              <a:rPr lang="en-US" sz="3200" dirty="0" smtClean="0"/>
              <a:t>USB </a:t>
            </a:r>
            <a:r>
              <a:rPr lang="en-US" sz="3200" dirty="0" smtClean="0"/>
              <a:t>/ </a:t>
            </a:r>
            <a:r>
              <a:rPr lang="en-US" sz="3200" u="sng" dirty="0" err="1" smtClean="0">
                <a:hlinkClick r:id="rId2"/>
              </a:rPr>
              <a:t>BlueTooth</a:t>
            </a:r>
            <a:r>
              <a:rPr lang="en-US" sz="3200" u="sng" dirty="0" smtClean="0"/>
              <a:t> </a:t>
            </a:r>
            <a:r>
              <a:rPr lang="en-US" sz="3200" dirty="0" smtClean="0"/>
              <a:t>/ </a:t>
            </a:r>
            <a:r>
              <a:rPr lang="en-US" sz="3200" u="sng" dirty="0" smtClean="0">
                <a:hlinkClick r:id="rId3"/>
              </a:rPr>
              <a:t>Wi-Fi</a:t>
            </a:r>
            <a:r>
              <a:rPr lang="en-US" sz="3200" dirty="0" smtClean="0"/>
              <a:t> </a:t>
            </a:r>
            <a:r>
              <a:rPr lang="he-IL" sz="3200" dirty="0" smtClean="0"/>
              <a:t>)</a:t>
            </a:r>
            <a:endParaRPr lang="he-IL" sz="3200" dirty="0" smtClean="0"/>
          </a:p>
          <a:p>
            <a:r>
              <a:rPr lang="he-IL" sz="3200" dirty="0" smtClean="0"/>
              <a:t>להריץ את קובץ "תוכנת הקישור" </a:t>
            </a:r>
            <a:r>
              <a:rPr lang="en-US" sz="3200" dirty="0" smtClean="0"/>
              <a:t>FTSCRACHTXT</a:t>
            </a:r>
            <a:r>
              <a:rPr lang="he-IL" sz="3200" dirty="0" smtClean="0"/>
              <a:t> ולבחור את אופן חיבור הרובוט למחשב</a:t>
            </a:r>
          </a:p>
          <a:p>
            <a:r>
              <a:rPr lang="he-IL" sz="3200" dirty="0" smtClean="0"/>
              <a:t>כניסה לסביבת העבודה והוספת הרחבת הפקודות של בקר ה-</a:t>
            </a:r>
            <a:r>
              <a:rPr lang="en-US" sz="3200" dirty="0" smtClean="0"/>
              <a:t>TXT</a:t>
            </a:r>
            <a:r>
              <a:rPr lang="he-IL" sz="3200" dirty="0" smtClean="0"/>
              <a:t> של פישרטקניק</a:t>
            </a:r>
          </a:p>
          <a:p>
            <a:r>
              <a:rPr lang="he-IL" sz="3200" dirty="0" smtClean="0"/>
              <a:t>בדיקת החיווי שהרובוט מחובר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29033" y="5136820"/>
            <a:ext cx="3133725" cy="154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5089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73151"/>
          </a:xfrm>
        </p:spPr>
        <p:txBody>
          <a:bodyPr>
            <a:normAutofit/>
          </a:bodyPr>
          <a:lstStyle/>
          <a:p>
            <a:pPr algn="r"/>
            <a:r>
              <a:rPr lang="he-IL" sz="4400" b="1" dirty="0" smtClean="0"/>
              <a:t>תרגול תכנות–נסיעה מתוכננת במבוך</a:t>
            </a:r>
            <a:endParaRPr lang="he-IL" sz="4400" b="1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0" y="1389758"/>
            <a:ext cx="9274002" cy="5847063"/>
          </a:xfrm>
        </p:spPr>
        <p:txBody>
          <a:bodyPr>
            <a:noAutofit/>
          </a:bodyPr>
          <a:lstStyle/>
          <a:p>
            <a:r>
              <a:rPr lang="he-IL" sz="3200" dirty="0" smtClean="0"/>
              <a:t>תכננו אלגוריתם נסיעה אל מחוץ למבוך</a:t>
            </a:r>
          </a:p>
          <a:p>
            <a:pPr lvl="1"/>
            <a:r>
              <a:rPr lang="he-IL" sz="3000" dirty="0" smtClean="0"/>
              <a:t> יש לבצע נסיעה קצובה בזמן ופניות קצובות בזמן כדי לקבוע מראש כיצד הרובוט ינווט דרכו החוצה מהמבוך</a:t>
            </a:r>
          </a:p>
          <a:p>
            <a:r>
              <a:rPr lang="he-IL" sz="3200" dirty="0" smtClean="0"/>
              <a:t> כתבו את תסריט הנסיעה לרובוט</a:t>
            </a:r>
          </a:p>
          <a:p>
            <a:r>
              <a:rPr lang="he-IL" sz="3200" dirty="0" smtClean="0"/>
              <a:t>הריצו את התסריט</a:t>
            </a:r>
          </a:p>
          <a:p>
            <a:pPr lvl="1"/>
            <a:r>
              <a:rPr lang="he-IL" sz="3000" dirty="0" smtClean="0"/>
              <a:t>ניסוי וטעייה: תקנו את האלגוריתם, עדכנו את התסריט ונסו שוב.</a:t>
            </a:r>
          </a:p>
          <a:p>
            <a:r>
              <a:rPr lang="he-IL" sz="3400" dirty="0" smtClean="0"/>
              <a:t>דיון: ה</a:t>
            </a:r>
            <a:r>
              <a:rPr lang="he-IL" sz="3200" dirty="0" smtClean="0"/>
              <a:t>אם הצלחתם בניסיון הראשון? מה יקרה אם נרצה לצאת ממבוך אחר? האם ניתן לכתוב תכנית אחת שתצא מכל מבוך? איזה מידע דרוש לרובוט?</a:t>
            </a:r>
          </a:p>
          <a:p>
            <a:pPr>
              <a:buNone/>
            </a:pPr>
            <a:endParaRPr lang="he-IL" sz="3000" dirty="0" smtClean="0"/>
          </a:p>
          <a:p>
            <a:pPr lvl="1"/>
            <a:endParaRPr lang="he-IL" sz="3200" dirty="0" smtClean="0"/>
          </a:p>
        </p:txBody>
      </p:sp>
    </p:spTree>
    <p:extLst>
      <p:ext uri="{BB962C8B-B14F-4D97-AF65-F5344CB8AC3E}">
        <p14:creationId xmlns="" xmlns:p14="http://schemas.microsoft.com/office/powerpoint/2010/main" val="999608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כותרת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pPr algn="r"/>
            <a:r>
              <a:rPr lang="he-IL" sz="4400" b="1" dirty="0" smtClean="0"/>
              <a:t>מוטיבציה - למה צריך חיישנים</a:t>
            </a:r>
            <a:endParaRPr lang="he-IL" sz="4400" b="1" dirty="0"/>
          </a:p>
        </p:txBody>
      </p:sp>
      <p:sp>
        <p:nvSpPr>
          <p:cNvPr id="9" name="מציין מיקום תוכן 2"/>
          <p:cNvSpPr>
            <a:spLocks noGrp="1"/>
          </p:cNvSpPr>
          <p:nvPr>
            <p:ph idx="1"/>
          </p:nvPr>
        </p:nvSpPr>
        <p:spPr>
          <a:xfrm>
            <a:off x="483326" y="1536121"/>
            <a:ext cx="8816791" cy="4953889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spcBef>
                <a:spcPct val="20000"/>
              </a:spcBef>
            </a:pPr>
            <a:r>
              <a:rPr lang="he-IL" sz="4000" dirty="0" smtClean="0">
                <a:latin typeface="David" pitchFamily="34" charset="-79"/>
              </a:rPr>
              <a:t>עד כה ביצענו פעולות קבועות  וידועות מראש</a:t>
            </a:r>
          </a:p>
          <a:p>
            <a:pPr marL="857250" lvl="1" indent="-457200">
              <a:spcBef>
                <a:spcPct val="20000"/>
              </a:spcBef>
            </a:pPr>
            <a:r>
              <a:rPr lang="he-IL" sz="3800" dirty="0" smtClean="0">
                <a:latin typeface="David" pitchFamily="34" charset="-79"/>
              </a:rPr>
              <a:t>למשל נסיעה בזמן קבוע ופניות מתוכננות מראש.</a:t>
            </a:r>
          </a:p>
          <a:p>
            <a:pPr marL="457200" indent="-457200">
              <a:spcBef>
                <a:spcPct val="20000"/>
              </a:spcBef>
            </a:pPr>
            <a:r>
              <a:rPr lang="he-IL" sz="4000" dirty="0" smtClean="0">
                <a:latin typeface="David" pitchFamily="34" charset="-79"/>
              </a:rPr>
              <a:t>מערכות רבות עובדות ללא חיישנים </a:t>
            </a:r>
          </a:p>
          <a:p>
            <a:pPr marL="857250" lvl="1" indent="-457200">
              <a:spcBef>
                <a:spcPct val="20000"/>
              </a:spcBef>
            </a:pPr>
            <a:r>
              <a:rPr lang="he-IL" sz="3800" dirty="0" smtClean="0">
                <a:latin typeface="David" pitchFamily="34" charset="-79"/>
              </a:rPr>
              <a:t> למשל מערכות השקיה אוטומטיות, רמזורים </a:t>
            </a:r>
          </a:p>
          <a:p>
            <a:pPr marL="457200" indent="-457200">
              <a:spcBef>
                <a:spcPct val="20000"/>
              </a:spcBef>
            </a:pPr>
            <a:r>
              <a:rPr lang="he-IL" sz="4000" dirty="0" smtClean="0">
                <a:latin typeface="David" pitchFamily="34" charset="-79"/>
              </a:rPr>
              <a:t>יש להגדיר מראש עוצמת הפעלה ומשך הפעלה לכל רכיב, ולקוות שאין הפרעות כדי שהמערכת תפעל כפי שרצינו.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כותרת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pPr algn="r"/>
            <a:r>
              <a:rPr lang="he-IL" sz="4400" b="1" dirty="0" smtClean="0"/>
              <a:t>מוטיבציה - למה צריך חיישנים</a:t>
            </a:r>
            <a:endParaRPr lang="he-IL" sz="4400" b="1" dirty="0"/>
          </a:p>
        </p:txBody>
      </p:sp>
      <p:sp>
        <p:nvSpPr>
          <p:cNvPr id="9" name="מציין מיקום תוכן 2"/>
          <p:cNvSpPr>
            <a:spLocks noGrp="1"/>
          </p:cNvSpPr>
          <p:nvPr>
            <p:ph idx="1"/>
          </p:nvPr>
        </p:nvSpPr>
        <p:spPr>
          <a:xfrm>
            <a:off x="365760" y="1536121"/>
            <a:ext cx="8934357" cy="4953889"/>
          </a:xfrm>
        </p:spPr>
        <p:txBody>
          <a:bodyPr>
            <a:normAutofit/>
          </a:bodyPr>
          <a:lstStyle/>
          <a:p>
            <a:pPr marL="457200" indent="-457200">
              <a:spcBef>
                <a:spcPct val="20000"/>
              </a:spcBef>
            </a:pPr>
            <a:r>
              <a:rPr lang="he-IL" sz="4000" dirty="0" smtClean="0">
                <a:latin typeface="David" pitchFamily="34" charset="-79"/>
              </a:rPr>
              <a:t>יש משימות שדורשות לבדוק מה קורה בסביבת הרובוט כדי לדעת כיצד לפעול</a:t>
            </a:r>
          </a:p>
          <a:p>
            <a:pPr marL="857250" lvl="1" indent="-457200">
              <a:spcBef>
                <a:spcPct val="20000"/>
              </a:spcBef>
            </a:pPr>
            <a:r>
              <a:rPr lang="he-IL" sz="3800" dirty="0" smtClean="0">
                <a:latin typeface="David" pitchFamily="34" charset="-79"/>
              </a:rPr>
              <a:t>טיפול בהפרעות לפעולת המערכת</a:t>
            </a:r>
          </a:p>
          <a:p>
            <a:pPr marL="857250" lvl="1" indent="-457200">
              <a:spcBef>
                <a:spcPct val="20000"/>
              </a:spcBef>
            </a:pPr>
            <a:r>
              <a:rPr lang="he-IL" sz="3800" dirty="0" smtClean="0">
                <a:latin typeface="David" pitchFamily="34" charset="-79"/>
              </a:rPr>
              <a:t>עבודה אוטומטית ללא מגע יד אדם</a:t>
            </a:r>
          </a:p>
          <a:p>
            <a:pPr marL="857250" lvl="1" indent="-457200">
              <a:spcBef>
                <a:spcPct val="20000"/>
              </a:spcBef>
            </a:pPr>
            <a:r>
              <a:rPr lang="he-IL" sz="3800" dirty="0" smtClean="0">
                <a:latin typeface="David" pitchFamily="34" charset="-79"/>
              </a:rPr>
              <a:t>קבלת החלטות בזמן העבודה בהתאם לסביבה</a:t>
            </a:r>
            <a:endParaRPr lang="he-IL" sz="4000" dirty="0" smtClean="0">
              <a:latin typeface="David" pitchFamily="34" charset="-79"/>
            </a:endParaRPr>
          </a:p>
        </p:txBody>
      </p:sp>
      <p:grpSp>
        <p:nvGrpSpPr>
          <p:cNvPr id="2" name="Group 9"/>
          <p:cNvGrpSpPr/>
          <p:nvPr/>
        </p:nvGrpSpPr>
        <p:grpSpPr>
          <a:xfrm>
            <a:off x="795072" y="4966611"/>
            <a:ext cx="1838086" cy="907200"/>
            <a:chOff x="4042" y="1105899"/>
            <a:chExt cx="1838086" cy="907200"/>
          </a:xfrm>
        </p:grpSpPr>
        <p:sp>
          <p:nvSpPr>
            <p:cNvPr id="33" name="Rounded Rectangle 32"/>
            <p:cNvSpPr/>
            <p:nvPr/>
          </p:nvSpPr>
          <p:spPr>
            <a:xfrm>
              <a:off x="4042" y="1105899"/>
              <a:ext cx="1838086" cy="907200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4" name="Rounded Rectangle 4"/>
            <p:cNvSpPr/>
            <p:nvPr/>
          </p:nvSpPr>
          <p:spPr>
            <a:xfrm>
              <a:off x="4042" y="1105899"/>
              <a:ext cx="1838086" cy="6048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49352" tIns="149352" rIns="149352" bIns="80010" numCol="1" spcCol="1270" anchor="t" anchorCtr="0">
              <a:noAutofit/>
            </a:bodyPr>
            <a:lstStyle/>
            <a:p>
              <a:pPr lvl="0" algn="r" defTabSz="93345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he-IL" sz="2100" kern="1200" dirty="0" smtClean="0"/>
                <a:t>חישה</a:t>
              </a:r>
              <a:endParaRPr lang="he-IL" sz="2100" kern="1200" dirty="0"/>
            </a:p>
          </p:txBody>
        </p:sp>
      </p:grpSp>
      <p:grpSp>
        <p:nvGrpSpPr>
          <p:cNvPr id="3" name="Group 14"/>
          <p:cNvGrpSpPr/>
          <p:nvPr/>
        </p:nvGrpSpPr>
        <p:grpSpPr>
          <a:xfrm>
            <a:off x="2911806" y="5040196"/>
            <a:ext cx="590732" cy="457630"/>
            <a:chOff x="2120776" y="1179484"/>
            <a:chExt cx="590732" cy="457630"/>
          </a:xfrm>
        </p:grpSpPr>
        <p:sp>
          <p:nvSpPr>
            <p:cNvPr id="29" name="Right Arrow 28"/>
            <p:cNvSpPr/>
            <p:nvPr/>
          </p:nvSpPr>
          <p:spPr>
            <a:xfrm>
              <a:off x="2120776" y="1179484"/>
              <a:ext cx="590732" cy="457630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0" name="Right Arrow 8"/>
            <p:cNvSpPr/>
            <p:nvPr/>
          </p:nvSpPr>
          <p:spPr>
            <a:xfrm>
              <a:off x="2120776" y="1271010"/>
              <a:ext cx="453443" cy="27457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75565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he-IL" sz="1700" kern="1200"/>
            </a:p>
          </p:txBody>
        </p:sp>
      </p:grpSp>
      <p:grpSp>
        <p:nvGrpSpPr>
          <p:cNvPr id="4" name="Group 15"/>
          <p:cNvGrpSpPr/>
          <p:nvPr/>
        </p:nvGrpSpPr>
        <p:grpSpPr>
          <a:xfrm>
            <a:off x="3747748" y="4966611"/>
            <a:ext cx="1838086" cy="907200"/>
            <a:chOff x="2956718" y="1105899"/>
            <a:chExt cx="1838086" cy="907200"/>
          </a:xfrm>
        </p:grpSpPr>
        <p:sp>
          <p:nvSpPr>
            <p:cNvPr id="27" name="Rounded Rectangle 26"/>
            <p:cNvSpPr/>
            <p:nvPr/>
          </p:nvSpPr>
          <p:spPr>
            <a:xfrm>
              <a:off x="2956718" y="1105899"/>
              <a:ext cx="1838086" cy="907200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8" name="Rounded Rectangle 10"/>
            <p:cNvSpPr/>
            <p:nvPr/>
          </p:nvSpPr>
          <p:spPr>
            <a:xfrm>
              <a:off x="2956718" y="1105899"/>
              <a:ext cx="1838086" cy="6048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49352" tIns="149352" rIns="149352" bIns="80010" numCol="1" spcCol="1270" anchor="t" anchorCtr="0">
              <a:noAutofit/>
            </a:bodyPr>
            <a:lstStyle/>
            <a:p>
              <a:pPr lvl="0" algn="r" defTabSz="93345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he-IL" sz="2100" kern="1200" dirty="0" smtClean="0"/>
                <a:t>תכנון</a:t>
              </a:r>
              <a:endParaRPr lang="he-IL" sz="2100" kern="1200" dirty="0"/>
            </a:p>
          </p:txBody>
        </p:sp>
      </p:grpSp>
      <p:grpSp>
        <p:nvGrpSpPr>
          <p:cNvPr id="5" name="Group 17"/>
          <p:cNvGrpSpPr/>
          <p:nvPr/>
        </p:nvGrpSpPr>
        <p:grpSpPr>
          <a:xfrm>
            <a:off x="5864482" y="5040196"/>
            <a:ext cx="590732" cy="457630"/>
            <a:chOff x="5073452" y="1179484"/>
            <a:chExt cx="590732" cy="457630"/>
          </a:xfrm>
        </p:grpSpPr>
        <p:sp>
          <p:nvSpPr>
            <p:cNvPr id="25" name="Right Arrow 24"/>
            <p:cNvSpPr/>
            <p:nvPr/>
          </p:nvSpPr>
          <p:spPr>
            <a:xfrm>
              <a:off x="5073452" y="1179484"/>
              <a:ext cx="590732" cy="457630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6" name="Right Arrow 13"/>
            <p:cNvSpPr/>
            <p:nvPr/>
          </p:nvSpPr>
          <p:spPr>
            <a:xfrm>
              <a:off x="5073452" y="1271010"/>
              <a:ext cx="453443" cy="27457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75565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he-IL" sz="1700" kern="1200"/>
            </a:p>
          </p:txBody>
        </p:sp>
      </p:grpSp>
      <p:grpSp>
        <p:nvGrpSpPr>
          <p:cNvPr id="6" name="Group 18"/>
          <p:cNvGrpSpPr/>
          <p:nvPr/>
        </p:nvGrpSpPr>
        <p:grpSpPr>
          <a:xfrm>
            <a:off x="6700424" y="4966611"/>
            <a:ext cx="1838086" cy="907200"/>
            <a:chOff x="5909394" y="1105899"/>
            <a:chExt cx="1838086" cy="907200"/>
          </a:xfrm>
        </p:grpSpPr>
        <p:sp>
          <p:nvSpPr>
            <p:cNvPr id="23" name="Rounded Rectangle 22"/>
            <p:cNvSpPr/>
            <p:nvPr/>
          </p:nvSpPr>
          <p:spPr>
            <a:xfrm>
              <a:off x="5909394" y="1105899"/>
              <a:ext cx="1838086" cy="907200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Rounded Rectangle 15"/>
            <p:cNvSpPr/>
            <p:nvPr/>
          </p:nvSpPr>
          <p:spPr>
            <a:xfrm>
              <a:off x="5909394" y="1105899"/>
              <a:ext cx="1838086" cy="6048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49352" tIns="149352" rIns="149352" bIns="80010" numCol="1" spcCol="1270" anchor="t" anchorCtr="0">
              <a:noAutofit/>
            </a:bodyPr>
            <a:lstStyle/>
            <a:p>
              <a:pPr lvl="0" algn="r" defTabSz="93345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he-IL" sz="2100" kern="1200" dirty="0" smtClean="0"/>
                <a:t>פעולה</a:t>
              </a:r>
              <a:endParaRPr lang="he-IL" sz="2100" kern="1200" dirty="0"/>
            </a:p>
          </p:txBody>
        </p:sp>
      </p:grpSp>
      <p:grpSp>
        <p:nvGrpSpPr>
          <p:cNvPr id="7" name="Group 19"/>
          <p:cNvGrpSpPr/>
          <p:nvPr/>
        </p:nvGrpSpPr>
        <p:grpSpPr>
          <a:xfrm>
            <a:off x="7076900" y="5571411"/>
            <a:ext cx="1838086" cy="1247400"/>
            <a:chOff x="6285870" y="1710699"/>
            <a:chExt cx="1838086" cy="1247400"/>
          </a:xfrm>
        </p:grpSpPr>
        <p:sp>
          <p:nvSpPr>
            <p:cNvPr id="21" name="Rounded Rectangle 20"/>
            <p:cNvSpPr/>
            <p:nvPr/>
          </p:nvSpPr>
          <p:spPr>
            <a:xfrm>
              <a:off x="6285870" y="1710699"/>
              <a:ext cx="1838086" cy="1247400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2" name="Rounded Rectangle 17"/>
            <p:cNvSpPr/>
            <p:nvPr/>
          </p:nvSpPr>
          <p:spPr>
            <a:xfrm>
              <a:off x="6322405" y="1747234"/>
              <a:ext cx="1765016" cy="117433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49352" tIns="149352" rIns="149352" bIns="149352" numCol="1" spcCol="1270" anchor="t" anchorCtr="0">
              <a:noAutofit/>
            </a:bodyPr>
            <a:lstStyle/>
            <a:p>
              <a:pPr marL="228600" lvl="1" indent="-228600" algn="r" defTabSz="933450" rtl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he-IL" sz="2100" kern="1200" dirty="0" smtClean="0"/>
                <a:t>ביצוע פעולה על הסביבה</a:t>
              </a:r>
              <a:endParaRPr lang="he-IL" sz="2100" kern="1200" dirty="0"/>
            </a:p>
          </p:txBody>
        </p:sp>
      </p:grpSp>
      <p:grpSp>
        <p:nvGrpSpPr>
          <p:cNvPr id="8" name="Group 34"/>
          <p:cNvGrpSpPr/>
          <p:nvPr/>
        </p:nvGrpSpPr>
        <p:grpSpPr>
          <a:xfrm>
            <a:off x="1171548" y="5571411"/>
            <a:ext cx="1838086" cy="1247400"/>
            <a:chOff x="380518" y="1710699"/>
            <a:chExt cx="1838086" cy="1247400"/>
          </a:xfrm>
        </p:grpSpPr>
        <p:sp>
          <p:nvSpPr>
            <p:cNvPr id="36" name="Rounded Rectangle 35"/>
            <p:cNvSpPr/>
            <p:nvPr/>
          </p:nvSpPr>
          <p:spPr>
            <a:xfrm>
              <a:off x="380518" y="1710699"/>
              <a:ext cx="1838086" cy="1247400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7" name="Rounded Rectangle 6"/>
            <p:cNvSpPr/>
            <p:nvPr/>
          </p:nvSpPr>
          <p:spPr>
            <a:xfrm>
              <a:off x="417053" y="1747234"/>
              <a:ext cx="1765016" cy="117433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49352" tIns="149352" rIns="149352" bIns="149352" numCol="1" spcCol="1270" anchor="t" anchorCtr="0">
              <a:noAutofit/>
            </a:bodyPr>
            <a:lstStyle/>
            <a:p>
              <a:pPr marL="228600" lvl="1" indent="-228600" algn="r" defTabSz="933450" rtl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he-IL" sz="2100" kern="1200" dirty="0" smtClean="0"/>
                <a:t>איסוף מידע על הסביבה</a:t>
              </a:r>
              <a:endParaRPr lang="he-IL" sz="2100" kern="1200" dirty="0"/>
            </a:p>
          </p:txBody>
        </p:sp>
      </p:grpSp>
      <p:grpSp>
        <p:nvGrpSpPr>
          <p:cNvPr id="10" name="Group 37"/>
          <p:cNvGrpSpPr/>
          <p:nvPr/>
        </p:nvGrpSpPr>
        <p:grpSpPr>
          <a:xfrm>
            <a:off x="3918856" y="5571411"/>
            <a:ext cx="2561143" cy="1247400"/>
            <a:chOff x="351956" y="1710699"/>
            <a:chExt cx="1866648" cy="1247400"/>
          </a:xfrm>
        </p:grpSpPr>
        <p:sp>
          <p:nvSpPr>
            <p:cNvPr id="39" name="Rounded Rectangle 38"/>
            <p:cNvSpPr/>
            <p:nvPr/>
          </p:nvSpPr>
          <p:spPr>
            <a:xfrm>
              <a:off x="380518" y="1710699"/>
              <a:ext cx="1838086" cy="1247400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0" name="Rounded Rectangle 6"/>
            <p:cNvSpPr/>
            <p:nvPr/>
          </p:nvSpPr>
          <p:spPr>
            <a:xfrm>
              <a:off x="351956" y="1747234"/>
              <a:ext cx="1830113" cy="117433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49352" tIns="149352" rIns="149352" bIns="149352" numCol="1" spcCol="1270" anchor="t" anchorCtr="0">
              <a:noAutofit/>
            </a:bodyPr>
            <a:lstStyle/>
            <a:p>
              <a:pPr marL="228600" lvl="1" indent="-228600" algn="r" defTabSz="933450" rtl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he-IL" sz="2100" dirty="0" smtClean="0"/>
                <a:t>בדיקת המידע כדי להחליט איזו פעולה נדרשת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07319" y="2185989"/>
            <a:ext cx="4684183" cy="3513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4"/>
          <p:cNvGrpSpPr>
            <a:grpSpLocks noChangeAspect="1"/>
          </p:cNvGrpSpPr>
          <p:nvPr/>
        </p:nvGrpSpPr>
        <p:grpSpPr bwMode="auto">
          <a:xfrm>
            <a:off x="1354719" y="1357314"/>
            <a:ext cx="8652933" cy="650875"/>
            <a:chOff x="1035" y="855"/>
            <a:chExt cx="4088" cy="410"/>
          </a:xfrm>
        </p:grpSpPr>
        <p:sp>
          <p:nvSpPr>
            <p:cNvPr id="3081" name="AutoShape 3"/>
            <p:cNvSpPr>
              <a:spLocks noChangeAspect="1" noChangeArrowheads="1" noTextEdit="1"/>
            </p:cNvSpPr>
            <p:nvPr/>
          </p:nvSpPr>
          <p:spPr bwMode="auto">
            <a:xfrm>
              <a:off x="1035" y="855"/>
              <a:ext cx="4088" cy="4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3082" name="Rectangle 5"/>
            <p:cNvSpPr>
              <a:spLocks noChangeArrowheads="1"/>
            </p:cNvSpPr>
            <p:nvPr/>
          </p:nvSpPr>
          <p:spPr bwMode="auto">
            <a:xfrm>
              <a:off x="2190" y="887"/>
              <a:ext cx="2480" cy="3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he-IL" sz="3600" b="1">
                  <a:solidFill>
                    <a:srgbClr val="FF0000"/>
                  </a:solidFill>
                </a:rPr>
                <a:t>מהי הזווית של הזרוע שלי?</a:t>
              </a:r>
              <a:endParaRPr lang="he-IL"/>
            </a:p>
          </p:txBody>
        </p:sp>
      </p:grpSp>
      <p:pic>
        <p:nvPicPr>
          <p:cNvPr id="11" name="Picture 1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02465" y="3341325"/>
            <a:ext cx="1765300" cy="113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כותרת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pPr algn="r"/>
            <a:r>
              <a:rPr lang="he-IL" sz="4400" b="1" dirty="0" smtClean="0"/>
              <a:t>מוטיבציה - למה צריך חיישנים</a:t>
            </a:r>
            <a:endParaRPr lang="he-IL" sz="4400" b="1" dirty="0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2992470" y="5842549"/>
            <a:ext cx="511678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he-IL" sz="3600" b="1" dirty="0" smtClean="0">
                <a:solidFill>
                  <a:srgbClr val="000000"/>
                </a:solidFill>
              </a:rPr>
              <a:t>מידע על המערכת וחלקיה</a:t>
            </a:r>
            <a:endParaRPr lang="he-I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47596" y="1716136"/>
            <a:ext cx="7230533" cy="4522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8" descr="D:\roboEdPresentation\miniRobot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058829" y="3571875"/>
            <a:ext cx="677333" cy="104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9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249329" y="3071814"/>
            <a:ext cx="440267" cy="5619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grpSp>
        <p:nvGrpSpPr>
          <p:cNvPr id="2" name="Group 4"/>
          <p:cNvGrpSpPr>
            <a:grpSpLocks noChangeAspect="1"/>
          </p:cNvGrpSpPr>
          <p:nvPr/>
        </p:nvGrpSpPr>
        <p:grpSpPr bwMode="auto">
          <a:xfrm>
            <a:off x="2391579" y="6288137"/>
            <a:ext cx="5693833" cy="650875"/>
            <a:chOff x="1030" y="3767"/>
            <a:chExt cx="2690" cy="410"/>
          </a:xfrm>
        </p:grpSpPr>
        <p:sp>
          <p:nvSpPr>
            <p:cNvPr id="4105" name="AutoShape 3"/>
            <p:cNvSpPr>
              <a:spLocks noChangeAspect="1" noChangeArrowheads="1" noTextEdit="1"/>
            </p:cNvSpPr>
            <p:nvPr/>
          </p:nvSpPr>
          <p:spPr bwMode="auto">
            <a:xfrm>
              <a:off x="2064" y="3767"/>
              <a:ext cx="1656" cy="4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4106" name="Rectangle 5"/>
            <p:cNvSpPr>
              <a:spLocks noChangeArrowheads="1"/>
            </p:cNvSpPr>
            <p:nvPr/>
          </p:nvSpPr>
          <p:spPr bwMode="auto">
            <a:xfrm>
              <a:off x="1030" y="3799"/>
              <a:ext cx="2327" cy="3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he-IL" sz="3600" b="1" dirty="0">
                  <a:solidFill>
                    <a:srgbClr val="000000"/>
                  </a:solidFill>
                </a:rPr>
                <a:t>התמצאות ביחס לסביבה</a:t>
              </a:r>
              <a:endParaRPr lang="he-IL" dirty="0"/>
            </a:p>
          </p:txBody>
        </p:sp>
      </p:grpSp>
      <p:sp>
        <p:nvSpPr>
          <p:cNvPr id="11" name="כותרת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pPr algn="r"/>
            <a:r>
              <a:rPr lang="he-IL" sz="4400" b="1" dirty="0" smtClean="0"/>
              <a:t>מוטיבציה - למה צריך חיישנים</a:t>
            </a:r>
            <a:endParaRPr lang="he-IL" sz="4400" b="1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2543979" y="1187759"/>
            <a:ext cx="3039294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he-IL" sz="3600" b="1" dirty="0" smtClean="0">
                <a:solidFill>
                  <a:srgbClr val="FF0000"/>
                </a:solidFill>
              </a:rPr>
              <a:t>היכן אני נמצא?</a:t>
            </a:r>
            <a:endParaRPr lang="he-IL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פיאה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פיאה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פיאה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1872</TotalTime>
  <Words>639</Words>
  <Application>Microsoft Office PowerPoint</Application>
  <PresentationFormat>Custom</PresentationFormat>
  <Paragraphs>84</Paragraphs>
  <Slides>14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פיאה</vt:lpstr>
      <vt:lpstr>הבריחה מהמבוך! מבוא לחיישנים</vt:lpstr>
      <vt:lpstr>תוכן עניינים</vt:lpstr>
      <vt:lpstr>חזרה ותזכורת</vt:lpstr>
      <vt:lpstr>חיבור הרובוט למחשב</vt:lpstr>
      <vt:lpstr>תרגול תכנות–נסיעה מתוכננת במבוך</vt:lpstr>
      <vt:lpstr>מוטיבציה - למה צריך חיישנים</vt:lpstr>
      <vt:lpstr>מוטיבציה - למה צריך חיישנים</vt:lpstr>
      <vt:lpstr>מוטיבציה - למה צריך חיישנים</vt:lpstr>
      <vt:lpstr>מוטיבציה - למה צריך חיישנים</vt:lpstr>
      <vt:lpstr>מוטיבציה - למה צריך חיישנים</vt:lpstr>
      <vt:lpstr>מוטיבציה - למה צריך חיישנים</vt:lpstr>
      <vt:lpstr>מוטיבציה - למה צריך חיישנים</vt:lpstr>
      <vt:lpstr>כיצד הרובוט משתמש בחיישנים?</vt:lpstr>
      <vt:lpstr>סדר וניקיון</vt:lpstr>
    </vt:vector>
  </TitlesOfParts>
  <Company>Yaron'S Team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עבודה עם רובוטים  סוגי פלט שונים</dc:title>
  <dc:creator>rami1410</dc:creator>
  <cp:lastModifiedBy>Adi Itec</cp:lastModifiedBy>
  <cp:revision>170</cp:revision>
  <dcterms:created xsi:type="dcterms:W3CDTF">2017-08-08T19:01:28Z</dcterms:created>
  <dcterms:modified xsi:type="dcterms:W3CDTF">2019-09-11T13:39:47Z</dcterms:modified>
</cp:coreProperties>
</file>