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81" r:id="rId1"/>
  </p:sldMasterIdLst>
  <p:notesMasterIdLst>
    <p:notesMasterId r:id="rId14"/>
  </p:notesMasterIdLst>
  <p:sldIdLst>
    <p:sldId id="256" r:id="rId2"/>
    <p:sldId id="274" r:id="rId3"/>
    <p:sldId id="288" r:id="rId4"/>
    <p:sldId id="287" r:id="rId5"/>
    <p:sldId id="289" r:id="rId6"/>
    <p:sldId id="291" r:id="rId7"/>
    <p:sldId id="297" r:id="rId8"/>
    <p:sldId id="292" r:id="rId9"/>
    <p:sldId id="293" r:id="rId10"/>
    <p:sldId id="294" r:id="rId11"/>
    <p:sldId id="295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978" autoAdjust="0"/>
    <p:restoredTop sz="94660"/>
  </p:normalViewPr>
  <p:slideViewPr>
    <p:cSldViewPr snapToGrid="0">
      <p:cViewPr varScale="1">
        <p:scale>
          <a:sx n="80" d="100"/>
          <a:sy n="80" d="100"/>
        </p:scale>
        <p:origin x="-84" y="-7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88C3450-B1F7-4D70-BBD4-DE10EE2FA08A}" type="datetimeFigureOut">
              <a:rPr lang="he-IL" smtClean="0"/>
              <a:pPr/>
              <a:t>י"א/אלול/תשע"ט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3F62692-F0D9-4B96-9ACD-12E88898574A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חיישן שבודק באופן קבוע מה זווית זרוע הרובוט מאפשר תכנות גמיש וקבלת החלטות בזמן אמת</a:t>
            </a:r>
            <a:r>
              <a:rPr lang="he-IL" baseline="0" dirty="0" smtClean="0"/>
              <a:t> בהתאם לזוית הזרוע הנוכחית. כך ניתן לקבוע מתי ייעצרו תנועות פתיחת וסגירת הזרוע בהתאם לנדרש ממנה.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4</a:t>
            </a:fld>
            <a:endParaRPr lang="he-I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חיישן שבודק באופן קבוע מה זווית זרוע הרובוט מאפשר תכנות גמיש וקבלת החלטות בזמן אמת</a:t>
            </a:r>
            <a:r>
              <a:rPr lang="he-IL" baseline="0" dirty="0" smtClean="0"/>
              <a:t> בהתאם לזוית הזרוע הנוכחית. כך ניתן לקבוע מתי ייעצרו תנועות פתיחת וסגירת הזרוע בהתאם לנדרש ממנה.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5</a:t>
            </a:fld>
            <a:endParaRPr lang="he-I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חיישן שבודק באופן קבוע מה זווית זרוע הרובוט מאפשר תכנות גמיש וקבלת החלטות בזמן אמת</a:t>
            </a:r>
            <a:r>
              <a:rPr lang="he-IL" baseline="0" dirty="0" smtClean="0"/>
              <a:t> בהתאם לזוית הזרוע הנוכחית. כך ניתן לקבוע מתי ייעצרו תנועות פתיחת וסגירת הזרוע בהתאם לנדרש ממנה.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6</a:t>
            </a:fld>
            <a:endParaRPr lang="he-I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חיישן שבודק באופן קבוע מה זווית זרוע הרובוט מאפשר תכנות גמיש וקבלת החלטות בזמן אמת</a:t>
            </a:r>
            <a:r>
              <a:rPr lang="he-IL" baseline="0" dirty="0" smtClean="0"/>
              <a:t> בהתאם לזוית הזרוע הנוכחית. כך ניתן לקבוע מתי ייעצרו תנועות פתיחת וסגירת הזרוע בהתאם לנדרש ממנה.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8</a:t>
            </a:fld>
            <a:endParaRPr lang="he-I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חיישן שבודק באופן קבוע מה זווית זרוע הרובוט מאפשר תכנות גמיש וקבלת החלטות בזמן אמת</a:t>
            </a:r>
            <a:r>
              <a:rPr lang="he-IL" baseline="0" dirty="0" smtClean="0"/>
              <a:t> בהתאם לזוית הזרוע הנוכחית. כך ניתן לקבוע מתי ייעצרו תנועות פתיחת וסגירת הזרוע בהתאם לנדרש ממנה.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9</a:t>
            </a:fld>
            <a:endParaRPr lang="he-I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חיישן שבודק באופן קבוע מה זווית זרוע הרובוט מאפשר תכנות גמיש וקבלת החלטות בזמן אמת</a:t>
            </a:r>
            <a:r>
              <a:rPr lang="he-IL" baseline="0" dirty="0" smtClean="0"/>
              <a:t> בהתאם לזוית הזרוע הנוכחית. כך ניתן לקבוע מתי ייעצרו תנועות פתיחת וסגירת הזרוע בהתאם לנדרש ממנה.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10</a:t>
            </a:fld>
            <a:endParaRPr lang="he-I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חיישן שבודק באופן קבוע מה זווית זרוע הרובוט מאפשר תכנות גמיש וקבלת החלטות בזמן אמת</a:t>
            </a:r>
            <a:r>
              <a:rPr lang="he-IL" baseline="0" dirty="0" smtClean="0"/>
              <a:t> בהתאם לזוית הזרוע הנוכחית. כך ניתן לקבוע מתי ייעצרו תנועות פתיחת וסגירת הזרוע בהתאם לנדרש ממנה.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11</a:t>
            </a:fld>
            <a:endParaRPr 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970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499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3712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057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004790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28784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7070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848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4963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289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1847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56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677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338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475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2577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4916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dihadas.github.io/ftscratch/src/WLAN_Client_Mode_he.pdf" TargetMode="External"/><Relationship Id="rId2" Type="http://schemas.openxmlformats.org/officeDocument/2006/relationships/hyperlink" Target="https://adihadas.github.io/ftscratch/src/TXT%20to%20PC%20via%20Bluetooth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254033" y="1204334"/>
            <a:ext cx="8019969" cy="2466330"/>
          </a:xfrm>
        </p:spPr>
        <p:txBody>
          <a:bodyPr>
            <a:normAutofit/>
          </a:bodyPr>
          <a:lstStyle/>
          <a:p>
            <a:pPr algn="ctr"/>
            <a:r>
              <a:rPr lang="he-IL" sz="8000" dirty="0" smtClean="0"/>
              <a:t>חיישנים דיגיטליים</a:t>
            </a:r>
            <a:endParaRPr lang="he-IL" sz="8000" dirty="0"/>
          </a:p>
        </p:txBody>
      </p:sp>
    </p:spTree>
    <p:extLst>
      <p:ext uri="{BB962C8B-B14F-4D97-AF65-F5344CB8AC3E}">
        <p14:creationId xmlns:p14="http://schemas.microsoft.com/office/powerpoint/2010/main" xmlns="" val="15976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חיישן מגע – המשך תרגול</a:t>
            </a:r>
            <a:endParaRPr lang="he-IL" sz="4400" b="1" dirty="0"/>
          </a:p>
        </p:txBody>
      </p:sp>
      <p:sp>
        <p:nvSpPr>
          <p:cNvPr id="9" name="מציין מיקום תוכן 2"/>
          <p:cNvSpPr>
            <a:spLocks noGrp="1"/>
          </p:cNvSpPr>
          <p:nvPr>
            <p:ph idx="1"/>
          </p:nvPr>
        </p:nvSpPr>
        <p:spPr>
          <a:xfrm>
            <a:off x="365760" y="1536120"/>
            <a:ext cx="8934357" cy="5321879"/>
          </a:xfrm>
        </p:spPr>
        <p:txBody>
          <a:bodyPr>
            <a:normAutofit fontScale="92500" lnSpcReduction="10000"/>
          </a:bodyPr>
          <a:lstStyle/>
          <a:p>
            <a:pPr marL="857250" lvl="1" indent="-457200">
              <a:spcBef>
                <a:spcPct val="20000"/>
              </a:spcBef>
            </a:pPr>
            <a:r>
              <a:rPr lang="he-IL" sz="3800" dirty="0" smtClean="0">
                <a:latin typeface="David" pitchFamily="34" charset="-79"/>
                <a:cs typeface="David" pitchFamily="34" charset="-79"/>
              </a:rPr>
              <a:t>הדליקו את הנורה בלחיצה על המתג וכבו אותה כאשר משחררים את המתג</a:t>
            </a:r>
          </a:p>
          <a:p>
            <a:pPr marL="1257300" lvl="2" indent="-457200">
              <a:spcBef>
                <a:spcPct val="20000"/>
              </a:spcBef>
            </a:pPr>
            <a:r>
              <a:rPr lang="he-IL" sz="3600" dirty="0" smtClean="0">
                <a:latin typeface="David" pitchFamily="34" charset="-79"/>
                <a:cs typeface="David" pitchFamily="34" charset="-79"/>
              </a:rPr>
              <a:t>רמז: ניתן לבנות מספר תסריטים עם פקודות כובע שירוצו במקביל</a:t>
            </a:r>
          </a:p>
          <a:p>
            <a:pPr marL="857250" lvl="1" indent="-457200">
              <a:spcBef>
                <a:spcPct val="20000"/>
              </a:spcBef>
            </a:pPr>
            <a:r>
              <a:rPr lang="he-IL" sz="3800" dirty="0" smtClean="0">
                <a:latin typeface="David" pitchFamily="34" charset="-79"/>
                <a:cs typeface="David" pitchFamily="34" charset="-79"/>
              </a:rPr>
              <a:t>נגנו צליל כלשהו בלחיצה על המתג</a:t>
            </a:r>
          </a:p>
          <a:p>
            <a:pPr marL="857250" lvl="1" indent="-457200">
              <a:spcBef>
                <a:spcPct val="20000"/>
              </a:spcBef>
            </a:pPr>
            <a:r>
              <a:rPr lang="he-IL" sz="3800" dirty="0" smtClean="0">
                <a:latin typeface="David" pitchFamily="34" charset="-79"/>
                <a:cs typeface="David" pitchFamily="34" charset="-79"/>
              </a:rPr>
              <a:t>נגנו צליל כלשהו בלחיצה על המתג וצליל אחר כאשר משחררים את המתג.</a:t>
            </a:r>
          </a:p>
          <a:p>
            <a:pPr marL="1257300" lvl="2" indent="-457200">
              <a:spcBef>
                <a:spcPct val="20000"/>
              </a:spcBef>
            </a:pPr>
            <a:r>
              <a:rPr lang="he-IL" sz="3800" dirty="0" smtClean="0">
                <a:latin typeface="David" pitchFamily="34" charset="-79"/>
                <a:cs typeface="David" pitchFamily="34" charset="-79"/>
              </a:rPr>
              <a:t>מה ההבדל כשמשתמשים ב"נגן צליל" מול "נגן צליל עד לסיומו" אם נלחץ ונשחרר מהר את המתג?</a:t>
            </a:r>
          </a:p>
          <a:p>
            <a:pPr marL="457200" indent="-457200">
              <a:spcBef>
                <a:spcPct val="20000"/>
              </a:spcBef>
              <a:buNone/>
            </a:pPr>
            <a:endParaRPr lang="he-IL" sz="4000" dirty="0" smtClean="0">
              <a:latin typeface="David" pitchFamily="34" charset="-79"/>
              <a:cs typeface="David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חיישן מגע – המשך תרגול</a:t>
            </a:r>
            <a:endParaRPr lang="he-IL" sz="4400" b="1" dirty="0"/>
          </a:p>
        </p:txBody>
      </p:sp>
      <p:sp>
        <p:nvSpPr>
          <p:cNvPr id="9" name="מציין מיקום תוכן 2"/>
          <p:cNvSpPr>
            <a:spLocks noGrp="1"/>
          </p:cNvSpPr>
          <p:nvPr>
            <p:ph idx="1"/>
          </p:nvPr>
        </p:nvSpPr>
        <p:spPr>
          <a:xfrm>
            <a:off x="365760" y="1536121"/>
            <a:ext cx="8934357" cy="5152062"/>
          </a:xfrm>
        </p:spPr>
        <p:txBody>
          <a:bodyPr>
            <a:normAutofit lnSpcReduction="10000"/>
          </a:bodyPr>
          <a:lstStyle/>
          <a:p>
            <a:pPr marL="857250" lvl="1" indent="-457200">
              <a:spcBef>
                <a:spcPct val="20000"/>
              </a:spcBef>
            </a:pPr>
            <a:r>
              <a:rPr lang="he-IL" sz="3800" dirty="0" smtClean="0">
                <a:latin typeface="David" pitchFamily="34" charset="-79"/>
                <a:cs typeface="David" pitchFamily="34" charset="-79"/>
              </a:rPr>
              <a:t>בלחיצה על המתג הסיעו את הרובוט קדימה למשך 2 שניות, הדליקו את המנורה וסעו חזרה אחורה למשך 2 שניות, ואז כבו את המנורה.</a:t>
            </a:r>
          </a:p>
          <a:p>
            <a:pPr marL="857250" lvl="1" indent="-457200">
              <a:spcBef>
                <a:spcPct val="20000"/>
              </a:spcBef>
            </a:pPr>
            <a:r>
              <a:rPr lang="he-IL" sz="3800" dirty="0" smtClean="0">
                <a:latin typeface="David" pitchFamily="34" charset="-79"/>
                <a:cs typeface="David" pitchFamily="34" charset="-79"/>
              </a:rPr>
              <a:t>דיון</a:t>
            </a:r>
          </a:p>
          <a:p>
            <a:pPr marL="1257300" lvl="2" indent="-457200">
              <a:spcBef>
                <a:spcPct val="20000"/>
              </a:spcBef>
            </a:pPr>
            <a:r>
              <a:rPr lang="he-IL" sz="3400" dirty="0" smtClean="0">
                <a:latin typeface="David" pitchFamily="34" charset="-79"/>
                <a:cs typeface="David" pitchFamily="34" charset="-79"/>
              </a:rPr>
              <a:t>איך נוכל להשתמש במתג כדי לעצור את הרובוט כשיתנגש במכשול בדרך?</a:t>
            </a:r>
          </a:p>
          <a:p>
            <a:pPr marL="1257300" lvl="2" indent="-457200">
              <a:spcBef>
                <a:spcPct val="20000"/>
              </a:spcBef>
            </a:pPr>
            <a:r>
              <a:rPr lang="he-IL" sz="3400" dirty="0" smtClean="0">
                <a:latin typeface="David" pitchFamily="34" charset="-79"/>
                <a:cs typeface="David" pitchFamily="34" charset="-79"/>
              </a:rPr>
              <a:t>חוץ מהתכנות - יש חשיבות למקום הפיסי בו הרכבנו את החיישן על הרובוט</a:t>
            </a:r>
          </a:p>
          <a:p>
            <a:pPr marL="1257300" lvl="2" indent="-457200">
              <a:spcBef>
                <a:spcPct val="20000"/>
              </a:spcBef>
            </a:pPr>
            <a:endParaRPr lang="he-IL" sz="3400" dirty="0" smtClean="0">
              <a:latin typeface="David" pitchFamily="34" charset="-79"/>
              <a:cs typeface="David" pitchFamily="34" charset="-79"/>
            </a:endParaRPr>
          </a:p>
          <a:p>
            <a:pPr marL="457200" indent="-457200">
              <a:spcBef>
                <a:spcPct val="20000"/>
              </a:spcBef>
            </a:pPr>
            <a:endParaRPr lang="he-IL" sz="4000" dirty="0" smtClean="0">
              <a:latin typeface="David" pitchFamily="34" charset="-79"/>
              <a:cs typeface="David" pitchFamily="34" charset="-79"/>
            </a:endParaRPr>
          </a:p>
          <a:p>
            <a:pPr marL="457200" indent="-457200">
              <a:spcBef>
                <a:spcPct val="20000"/>
              </a:spcBef>
              <a:buNone/>
            </a:pPr>
            <a:endParaRPr lang="he-IL" sz="4000" dirty="0" smtClean="0">
              <a:latin typeface="David" pitchFamily="34" charset="-79"/>
              <a:cs typeface="David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סדר וניקיון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3880773"/>
          </a:xfrm>
        </p:spPr>
        <p:txBody>
          <a:bodyPr>
            <a:normAutofit fontScale="70000" lnSpcReduction="20000"/>
          </a:bodyPr>
          <a:lstStyle/>
          <a:p>
            <a:pPr marL="609600" indent="-609600"/>
            <a:r>
              <a:rPr lang="he-IL" sz="4800" dirty="0" smtClean="0"/>
              <a:t>שמירת פרוייקט ה-</a:t>
            </a:r>
            <a:r>
              <a:rPr lang="en-US" sz="4800" smtClean="0"/>
              <a:t>SCRATCH 3 </a:t>
            </a:r>
            <a:endParaRPr lang="en-US" sz="4800" dirty="0" smtClean="0"/>
          </a:p>
          <a:p>
            <a:pPr marL="609600" indent="-609600"/>
            <a:r>
              <a:rPr lang="he-IL" sz="4800" dirty="0" smtClean="0"/>
              <a:t>סוגרים את החלונות במחשב</a:t>
            </a:r>
          </a:p>
          <a:p>
            <a:pPr marL="609600" indent="-609600"/>
            <a:r>
              <a:rPr lang="he-IL" sz="4800" dirty="0" smtClean="0"/>
              <a:t>כיבוי הרובוט</a:t>
            </a:r>
          </a:p>
          <a:p>
            <a:pPr marL="609600" indent="-609600"/>
            <a:r>
              <a:rPr lang="he-IL" sz="4800" dirty="0" smtClean="0"/>
              <a:t>סידור ציוד ועמדת העבודה</a:t>
            </a:r>
          </a:p>
          <a:p>
            <a:pPr marL="609600" indent="-609600"/>
            <a:r>
              <a:rPr lang="he-IL" sz="4800" dirty="0" smtClean="0"/>
              <a:t>פירוק הבטריה</a:t>
            </a:r>
          </a:p>
          <a:p>
            <a:pPr marL="609600" indent="-609600"/>
            <a:r>
              <a:rPr lang="he-IL" sz="4800" dirty="0" smtClean="0"/>
              <a:t>חיבור הבטריה לעמדת ההטענה</a:t>
            </a:r>
          </a:p>
          <a:p>
            <a:pPr marL="609600" indent="-609600"/>
            <a:r>
              <a:rPr lang="he-IL" sz="4800" dirty="0" smtClean="0"/>
              <a:t>סידור הרובוט לארון </a:t>
            </a:r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תוכן עניינים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25191" y="1536121"/>
            <a:ext cx="8474926" cy="4953889"/>
          </a:xfrm>
        </p:spPr>
        <p:txBody>
          <a:bodyPr>
            <a:normAutofit fontScale="92500" lnSpcReduction="10000"/>
          </a:bodyPr>
          <a:lstStyle/>
          <a:p>
            <a:r>
              <a:rPr lang="he-IL" sz="4000" dirty="0" smtClean="0"/>
              <a:t> חזרה ותזכורת</a:t>
            </a:r>
          </a:p>
          <a:p>
            <a:r>
              <a:rPr lang="he-IL" sz="4000" dirty="0" smtClean="0"/>
              <a:t> חיישן דיגיטלי</a:t>
            </a:r>
          </a:p>
          <a:p>
            <a:pPr lvl="1"/>
            <a:r>
              <a:rPr lang="he-IL" sz="3800" dirty="0" smtClean="0"/>
              <a:t> היכרות</a:t>
            </a:r>
          </a:p>
          <a:p>
            <a:pPr lvl="1"/>
            <a:r>
              <a:rPr lang="he-IL" sz="3800" dirty="0" smtClean="0"/>
              <a:t> חיישן המגע</a:t>
            </a:r>
          </a:p>
          <a:p>
            <a:r>
              <a:rPr lang="he-IL" sz="4000" dirty="0" smtClean="0"/>
              <a:t>בואו נתכנת את הרובוט! </a:t>
            </a:r>
          </a:p>
          <a:p>
            <a:pPr lvl="1"/>
            <a:r>
              <a:rPr lang="he-IL" sz="3800" dirty="0" smtClean="0"/>
              <a:t>כפתור התחלת פעולה</a:t>
            </a:r>
          </a:p>
          <a:p>
            <a:pPr lvl="1"/>
            <a:r>
              <a:rPr lang="he-IL" sz="3800" dirty="0" smtClean="0"/>
              <a:t>עצור בנגיעה </a:t>
            </a:r>
          </a:p>
          <a:p>
            <a:r>
              <a:rPr lang="he-IL" sz="4000" dirty="0" smtClean="0"/>
              <a:t>סדר וניקיון</a:t>
            </a:r>
          </a:p>
          <a:p>
            <a:pPr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חזרה ותזכורת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25191" y="1513818"/>
            <a:ext cx="8474926" cy="3880773"/>
          </a:xfrm>
        </p:spPr>
        <p:txBody>
          <a:bodyPr>
            <a:normAutofit/>
          </a:bodyPr>
          <a:lstStyle/>
          <a:p>
            <a:r>
              <a:rPr lang="he-IL" sz="4000" dirty="0" smtClean="0"/>
              <a:t>מבוא לחיישנים</a:t>
            </a:r>
            <a:endParaRPr lang="he-IL" sz="3800" dirty="0" smtClean="0"/>
          </a:p>
          <a:p>
            <a:pPr lvl="1"/>
            <a:r>
              <a:rPr lang="he-IL" sz="3800" dirty="0" smtClean="0"/>
              <a:t> מוטיבציה – למה רובוט צריך חיישנים?</a:t>
            </a:r>
          </a:p>
          <a:p>
            <a:pPr lvl="1"/>
            <a:r>
              <a:rPr lang="he-IL" sz="3800" dirty="0" smtClean="0"/>
              <a:t> כיצד הרובוט משתמש בחיישנים?</a:t>
            </a:r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חיישן דיגיטלי</a:t>
            </a:r>
            <a:endParaRPr lang="he-IL" sz="4400" b="1" dirty="0"/>
          </a:p>
        </p:txBody>
      </p:sp>
      <p:sp>
        <p:nvSpPr>
          <p:cNvPr id="9" name="מציין מיקום תוכן 2"/>
          <p:cNvSpPr>
            <a:spLocks noGrp="1"/>
          </p:cNvSpPr>
          <p:nvPr>
            <p:ph idx="1"/>
          </p:nvPr>
        </p:nvSpPr>
        <p:spPr>
          <a:xfrm>
            <a:off x="483326" y="1536121"/>
            <a:ext cx="8816791" cy="4953889"/>
          </a:xfrm>
        </p:spPr>
        <p:txBody>
          <a:bodyPr>
            <a:normAutofit/>
          </a:bodyPr>
          <a:lstStyle/>
          <a:p>
            <a:pPr marL="857250" lvl="1" indent="-457200">
              <a:spcBef>
                <a:spcPct val="20000"/>
              </a:spcBef>
            </a:pPr>
            <a:r>
              <a:rPr lang="he-IL" sz="3800" dirty="0" smtClean="0">
                <a:latin typeface="David" pitchFamily="34" charset="-79"/>
                <a:cs typeface="David" pitchFamily="34" charset="-79"/>
              </a:rPr>
              <a:t>החיישן שולח לבקר כל הזמן מידע על מצבו</a:t>
            </a:r>
          </a:p>
          <a:p>
            <a:pPr marL="857250" lvl="1" indent="-457200">
              <a:spcBef>
                <a:spcPct val="20000"/>
              </a:spcBef>
            </a:pPr>
            <a:r>
              <a:rPr lang="he-IL" sz="3800" dirty="0" smtClean="0">
                <a:latin typeface="David" pitchFamily="34" charset="-79"/>
                <a:cs typeface="David" pitchFamily="34" charset="-79"/>
              </a:rPr>
              <a:t>חיישן דיגיטלי מסוגל להבדיל בין שני מצבים</a:t>
            </a:r>
          </a:p>
          <a:p>
            <a:pPr marL="1257300" lvl="2" indent="-457200">
              <a:spcBef>
                <a:spcPct val="20000"/>
              </a:spcBef>
            </a:pPr>
            <a:r>
              <a:rPr lang="he-IL" sz="3600" dirty="0" smtClean="0">
                <a:latin typeface="David" pitchFamily="34" charset="-79"/>
                <a:cs typeface="David" pitchFamily="34" charset="-79"/>
              </a:rPr>
              <a:t>שולח לבקר 0 או 1 בהתאם למצבו</a:t>
            </a:r>
          </a:p>
          <a:p>
            <a:pPr marL="1257300" lvl="2" indent="-457200">
              <a:spcBef>
                <a:spcPct val="20000"/>
              </a:spcBef>
            </a:pPr>
            <a:r>
              <a:rPr lang="he-IL" sz="3600" dirty="0" smtClean="0">
                <a:latin typeface="David" pitchFamily="34" charset="-79"/>
                <a:cs typeface="David" pitchFamily="34" charset="-79"/>
              </a:rPr>
              <a:t>כאשר החיישן מזהה מצב מבוקש נסגר</a:t>
            </a:r>
            <a:r>
              <a:rPr lang="en-US" sz="3600" dirty="0" smtClean="0">
                <a:latin typeface="David" pitchFamily="34" charset="-79"/>
                <a:cs typeface="David" pitchFamily="34" charset="-79"/>
              </a:rPr>
              <a:t>/</a:t>
            </a:r>
            <a:r>
              <a:rPr lang="he-IL" sz="3600" dirty="0" smtClean="0">
                <a:latin typeface="David" pitchFamily="34" charset="-79"/>
                <a:cs typeface="David" pitchFamily="34" charset="-79"/>
              </a:rPr>
              <a:t>נפתח בו מעגל חשמלי בהתאם למצב, והחיישן מעביר 1</a:t>
            </a:r>
            <a:r>
              <a:rPr lang="en-US" sz="3600" dirty="0" smtClean="0">
                <a:latin typeface="David" pitchFamily="34" charset="-79"/>
                <a:cs typeface="David" pitchFamily="34" charset="-79"/>
              </a:rPr>
              <a:t>/</a:t>
            </a:r>
            <a:r>
              <a:rPr lang="he-IL" sz="3600" dirty="0" smtClean="0">
                <a:latin typeface="David" pitchFamily="34" charset="-79"/>
                <a:cs typeface="David" pitchFamily="34" charset="-79"/>
              </a:rPr>
              <a:t>0 לבקר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05187" y="5383258"/>
            <a:ext cx="564832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חיישן מגע</a:t>
            </a:r>
            <a:endParaRPr lang="he-IL" sz="4400" b="1" dirty="0"/>
          </a:p>
        </p:txBody>
      </p:sp>
      <p:sp>
        <p:nvSpPr>
          <p:cNvPr id="9" name="מציין מיקום תוכן 2"/>
          <p:cNvSpPr>
            <a:spLocks noGrp="1"/>
          </p:cNvSpPr>
          <p:nvPr>
            <p:ph idx="1"/>
          </p:nvPr>
        </p:nvSpPr>
        <p:spPr>
          <a:xfrm>
            <a:off x="365760" y="1536121"/>
            <a:ext cx="8934357" cy="4953889"/>
          </a:xfrm>
        </p:spPr>
        <p:txBody>
          <a:bodyPr>
            <a:normAutofit/>
          </a:bodyPr>
          <a:lstStyle/>
          <a:p>
            <a:pPr marL="457200" indent="-457200">
              <a:spcBef>
                <a:spcPct val="20000"/>
              </a:spcBef>
            </a:pPr>
            <a:r>
              <a:rPr lang="he-IL" sz="4000" dirty="0" smtClean="0">
                <a:latin typeface="David" pitchFamily="34" charset="-79"/>
                <a:cs typeface="David" pitchFamily="34" charset="-79"/>
              </a:rPr>
              <a:t>חיישן המגע מזהה שני מצבים:</a:t>
            </a:r>
          </a:p>
          <a:p>
            <a:pPr marL="857250" lvl="1" indent="-457200">
              <a:spcBef>
                <a:spcPct val="20000"/>
              </a:spcBef>
            </a:pPr>
            <a:r>
              <a:rPr lang="he-IL" sz="3800" dirty="0" smtClean="0">
                <a:latin typeface="David" pitchFamily="34" charset="-79"/>
                <a:cs typeface="David" pitchFamily="34" charset="-79"/>
              </a:rPr>
              <a:t>לא לחוץ – שולח 0 לבקר (מצב "רגיל")</a:t>
            </a:r>
          </a:p>
          <a:p>
            <a:pPr marL="857250" lvl="1" indent="-457200">
              <a:spcBef>
                <a:spcPct val="20000"/>
              </a:spcBef>
            </a:pPr>
            <a:r>
              <a:rPr lang="he-IL" sz="3800" dirty="0" smtClean="0">
                <a:latin typeface="David" pitchFamily="34" charset="-79"/>
                <a:cs typeface="David" pitchFamily="34" charset="-79"/>
              </a:rPr>
              <a:t>לחוץ – שולח 1 לבקר</a:t>
            </a:r>
          </a:p>
          <a:p>
            <a:pPr marL="457200" indent="-457200">
              <a:spcBef>
                <a:spcPct val="20000"/>
              </a:spcBef>
            </a:pPr>
            <a:r>
              <a:rPr lang="he-IL" sz="4000" dirty="0" smtClean="0">
                <a:latin typeface="David" pitchFamily="34" charset="-79"/>
                <a:cs typeface="David" pitchFamily="34" charset="-79"/>
              </a:rPr>
              <a:t>החיישן "נסגר" כאשר לוחצים על הכפתור</a:t>
            </a:r>
          </a:p>
          <a:p>
            <a:pPr marL="857250" lvl="1" indent="-457200">
              <a:spcBef>
                <a:spcPct val="20000"/>
              </a:spcBef>
            </a:pPr>
            <a:r>
              <a:rPr lang="he-IL" sz="3800" dirty="0" smtClean="0">
                <a:latin typeface="David" pitchFamily="34" charset="-79"/>
                <a:cs typeface="David" pitchFamily="34" charset="-79"/>
              </a:rPr>
              <a:t>נסגר מעגל חשמלי ומצבו משתנה מ-0 ל-1</a:t>
            </a:r>
          </a:p>
          <a:p>
            <a:pPr marL="457200" indent="-457200">
              <a:spcBef>
                <a:spcPct val="20000"/>
              </a:spcBef>
            </a:pPr>
            <a:r>
              <a:rPr lang="he-IL" sz="4000" dirty="0" smtClean="0">
                <a:latin typeface="David" pitchFamily="34" charset="-79"/>
                <a:cs typeface="David" pitchFamily="34" charset="-79"/>
              </a:rPr>
              <a:t>החיישן "נפתח" כאשר משחררים את הכפתור</a:t>
            </a:r>
          </a:p>
          <a:p>
            <a:pPr marL="857250" lvl="1" indent="-457200">
              <a:spcBef>
                <a:spcPct val="20000"/>
              </a:spcBef>
            </a:pPr>
            <a:r>
              <a:rPr lang="he-IL" sz="3800" dirty="0" smtClean="0">
                <a:latin typeface="David" pitchFamily="34" charset="-79"/>
                <a:cs typeface="David" pitchFamily="34" charset="-79"/>
              </a:rPr>
              <a:t>נפתח מעגל חשמלי ומצבו משתנו מ-1 ל-0</a:t>
            </a:r>
          </a:p>
          <a:p>
            <a:pPr marL="457200" indent="-457200">
              <a:spcBef>
                <a:spcPct val="20000"/>
              </a:spcBef>
              <a:buNone/>
            </a:pPr>
            <a:endParaRPr lang="he-IL" sz="4000" dirty="0" smtClean="0">
              <a:latin typeface="David" pitchFamily="34" charset="-79"/>
              <a:cs typeface="David" pitchFamily="34" charset="-79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1504" y="698183"/>
            <a:ext cx="204787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חיישן מגע – חיבור לרובוט</a:t>
            </a:r>
            <a:endParaRPr lang="he-IL" sz="4400" b="1" dirty="0"/>
          </a:p>
        </p:txBody>
      </p:sp>
      <p:sp>
        <p:nvSpPr>
          <p:cNvPr id="9" name="מציין מיקום תוכן 2"/>
          <p:cNvSpPr>
            <a:spLocks noGrp="1"/>
          </p:cNvSpPr>
          <p:nvPr>
            <p:ph idx="1"/>
          </p:nvPr>
        </p:nvSpPr>
        <p:spPr>
          <a:xfrm>
            <a:off x="195944" y="1536121"/>
            <a:ext cx="9104174" cy="4953889"/>
          </a:xfrm>
        </p:spPr>
        <p:txBody>
          <a:bodyPr>
            <a:normAutofit/>
          </a:bodyPr>
          <a:lstStyle/>
          <a:p>
            <a:pPr marL="457200" indent="-457200">
              <a:spcBef>
                <a:spcPct val="20000"/>
              </a:spcBef>
            </a:pPr>
            <a:r>
              <a:rPr lang="he-IL" sz="4000" dirty="0" smtClean="0">
                <a:latin typeface="David" pitchFamily="34" charset="-79"/>
                <a:cs typeface="David" pitchFamily="34" charset="-79"/>
              </a:rPr>
              <a:t>הרכיבו את חיישן המגע (המתג) על הרובוט</a:t>
            </a:r>
          </a:p>
          <a:p>
            <a:pPr marL="857250" lvl="1" indent="-457200">
              <a:spcBef>
                <a:spcPct val="20000"/>
              </a:spcBef>
            </a:pPr>
            <a:r>
              <a:rPr lang="he-IL" sz="3800" dirty="0" smtClean="0">
                <a:latin typeface="David" pitchFamily="34" charset="-79"/>
                <a:cs typeface="David" pitchFamily="34" charset="-79"/>
              </a:rPr>
              <a:t>השחילו את בלט החיישן במסילות של הרובוט</a:t>
            </a:r>
          </a:p>
          <a:p>
            <a:pPr marL="457200" indent="-457200">
              <a:spcBef>
                <a:spcPct val="20000"/>
              </a:spcBef>
            </a:pPr>
            <a:r>
              <a:rPr lang="he-IL" sz="4000" dirty="0" smtClean="0">
                <a:latin typeface="David" pitchFamily="34" charset="-79"/>
                <a:cs typeface="David" pitchFamily="34" charset="-79"/>
              </a:rPr>
              <a:t>חיווט החיישן:</a:t>
            </a:r>
          </a:p>
          <a:p>
            <a:pPr marL="457200" indent="-457200">
              <a:spcBef>
                <a:spcPct val="20000"/>
              </a:spcBef>
              <a:buNone/>
            </a:pPr>
            <a:endParaRPr lang="he-IL" sz="4000" dirty="0" smtClean="0">
              <a:latin typeface="David" pitchFamily="34" charset="-79"/>
              <a:cs typeface="David" pitchFamily="34" charset="-79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7679" y="3396342"/>
            <a:ext cx="5562120" cy="3461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חיבור הרובוט למחשב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4407467"/>
          </a:xfrm>
        </p:spPr>
        <p:txBody>
          <a:bodyPr>
            <a:noAutofit/>
          </a:bodyPr>
          <a:lstStyle/>
          <a:p>
            <a:r>
              <a:rPr lang="he-IL" sz="3200" dirty="0" smtClean="0"/>
              <a:t>חיבור הבטריה לבקר והדלקת הרובוט</a:t>
            </a:r>
          </a:p>
          <a:p>
            <a:r>
              <a:rPr lang="he-IL" sz="3200" dirty="0" smtClean="0"/>
              <a:t>חיבור הרובוטים למחשבים </a:t>
            </a:r>
            <a:r>
              <a:rPr lang="he-IL" sz="3200" dirty="0" smtClean="0"/>
              <a:t>(</a:t>
            </a:r>
            <a:r>
              <a:rPr lang="en-US" sz="3200" dirty="0" smtClean="0"/>
              <a:t>USB </a:t>
            </a:r>
            <a:r>
              <a:rPr lang="en-US" sz="3200" dirty="0" smtClean="0"/>
              <a:t>/ </a:t>
            </a:r>
            <a:r>
              <a:rPr lang="en-US" sz="3200" u="sng" dirty="0" err="1" smtClean="0">
                <a:hlinkClick r:id="rId2"/>
              </a:rPr>
              <a:t>BlueTooth</a:t>
            </a:r>
            <a:r>
              <a:rPr lang="en-US" sz="3200" u="sng" dirty="0" smtClean="0"/>
              <a:t> </a:t>
            </a:r>
            <a:r>
              <a:rPr lang="en-US" sz="3200" dirty="0" smtClean="0"/>
              <a:t>/ </a:t>
            </a:r>
            <a:r>
              <a:rPr lang="en-US" sz="3200" u="sng" dirty="0" smtClean="0">
                <a:hlinkClick r:id="rId3"/>
              </a:rPr>
              <a:t>Wi-Fi</a:t>
            </a:r>
            <a:r>
              <a:rPr lang="en-US" sz="3200" dirty="0" smtClean="0"/>
              <a:t> </a:t>
            </a:r>
            <a:r>
              <a:rPr lang="he-IL" sz="3200" dirty="0" smtClean="0"/>
              <a:t>)</a:t>
            </a:r>
            <a:endParaRPr lang="he-IL" sz="3200" dirty="0" smtClean="0"/>
          </a:p>
          <a:p>
            <a:r>
              <a:rPr lang="he-IL" sz="3200" dirty="0" smtClean="0"/>
              <a:t>להריץ את קובץ "תוכנת הקישור" </a:t>
            </a:r>
            <a:r>
              <a:rPr lang="en-US" sz="3200" dirty="0" smtClean="0"/>
              <a:t>FTSCRACHTXT</a:t>
            </a:r>
            <a:r>
              <a:rPr lang="he-IL" sz="3200" dirty="0" smtClean="0"/>
              <a:t> ולבחור את אופן חיבור הרובוט למחשב</a:t>
            </a:r>
          </a:p>
          <a:p>
            <a:r>
              <a:rPr lang="he-IL" sz="3200" dirty="0" smtClean="0"/>
              <a:t>כניסה לסביבת העבודה והוספת הרחבת הפקודות של בקר ה-</a:t>
            </a:r>
            <a:r>
              <a:rPr lang="en-US" sz="3200" dirty="0" smtClean="0"/>
              <a:t>TXT</a:t>
            </a:r>
            <a:r>
              <a:rPr lang="he-IL" sz="3200" dirty="0" smtClean="0"/>
              <a:t> של פישרטקניק</a:t>
            </a:r>
          </a:p>
          <a:p>
            <a:r>
              <a:rPr lang="he-IL" sz="3200" dirty="0" smtClean="0"/>
              <a:t>בדיקת החיווי שהרובוט מחובר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9033" y="5136820"/>
            <a:ext cx="313372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חיישן מגע - תכנות</a:t>
            </a:r>
            <a:endParaRPr lang="he-IL" sz="4400" b="1" dirty="0"/>
          </a:p>
        </p:txBody>
      </p:sp>
      <p:sp>
        <p:nvSpPr>
          <p:cNvPr id="9" name="מציין מיקום תוכן 2"/>
          <p:cNvSpPr>
            <a:spLocks noGrp="1"/>
          </p:cNvSpPr>
          <p:nvPr>
            <p:ph idx="1"/>
          </p:nvPr>
        </p:nvSpPr>
        <p:spPr>
          <a:xfrm>
            <a:off x="274320" y="1536121"/>
            <a:ext cx="9025798" cy="5152062"/>
          </a:xfrm>
        </p:spPr>
        <p:txBody>
          <a:bodyPr>
            <a:normAutofit/>
          </a:bodyPr>
          <a:lstStyle/>
          <a:p>
            <a:pPr marL="457200" indent="-457200">
              <a:spcBef>
                <a:spcPct val="20000"/>
              </a:spcBef>
            </a:pPr>
            <a:r>
              <a:rPr lang="he-IL" sz="4000" dirty="0" smtClean="0">
                <a:latin typeface="David" pitchFamily="34" charset="-79"/>
                <a:cs typeface="David" pitchFamily="34" charset="-79"/>
              </a:rPr>
              <a:t>פקודת כובע לחיישן דיגיטלי:</a:t>
            </a:r>
          </a:p>
          <a:p>
            <a:pPr marL="857250" lvl="1" indent="-457200">
              <a:spcBef>
                <a:spcPct val="20000"/>
              </a:spcBef>
            </a:pPr>
            <a:r>
              <a:rPr lang="he-IL" sz="3600" dirty="0" smtClean="0">
                <a:latin typeface="David" pitchFamily="34" charset="-79"/>
                <a:cs typeface="David" pitchFamily="34" charset="-79"/>
              </a:rPr>
              <a:t>האירוע: כאשר מצבו של החיישן ישתנה ל"נסגר" (מ-0 ל-1) בלחיצה על הכפתור</a:t>
            </a:r>
          </a:p>
          <a:p>
            <a:pPr marL="857250" lvl="1" indent="-457200">
              <a:spcBef>
                <a:spcPct val="20000"/>
              </a:spcBef>
            </a:pPr>
            <a:r>
              <a:rPr lang="he-IL" sz="3600" dirty="0" smtClean="0">
                <a:latin typeface="David" pitchFamily="34" charset="-79"/>
                <a:cs typeface="David" pitchFamily="34" charset="-79"/>
              </a:rPr>
              <a:t>פרמטרים בפקודה </a:t>
            </a:r>
          </a:p>
          <a:p>
            <a:pPr marL="1257300" lvl="2" indent="-457200">
              <a:spcBef>
                <a:spcPct val="20000"/>
              </a:spcBef>
            </a:pPr>
            <a:r>
              <a:rPr lang="he-IL" sz="3200" dirty="0" smtClean="0">
                <a:latin typeface="David" pitchFamily="34" charset="-79"/>
                <a:cs typeface="David" pitchFamily="34" charset="-79"/>
              </a:rPr>
              <a:t>בחירת סוג החיישן הדיגיטלי</a:t>
            </a:r>
          </a:p>
          <a:p>
            <a:pPr marL="1257300" lvl="2" indent="-457200">
              <a:spcBef>
                <a:spcPct val="20000"/>
              </a:spcBef>
            </a:pPr>
            <a:r>
              <a:rPr lang="he-IL" sz="3200" dirty="0" smtClean="0">
                <a:latin typeface="David" pitchFamily="34" charset="-79"/>
                <a:cs typeface="David" pitchFamily="34" charset="-79"/>
              </a:rPr>
              <a:t>בחירת כניסת הקלט בבקר אליה מחובר החיישן</a:t>
            </a:r>
          </a:p>
          <a:p>
            <a:pPr marL="1257300" lvl="2" indent="-457200">
              <a:spcBef>
                <a:spcPct val="20000"/>
              </a:spcBef>
            </a:pPr>
            <a:r>
              <a:rPr lang="he-IL" sz="3200" dirty="0" smtClean="0">
                <a:latin typeface="David" pitchFamily="34" charset="-79"/>
                <a:cs typeface="David" pitchFamily="34" charset="-79"/>
              </a:rPr>
              <a:t>בחירת סוג השינוי של האירוע: נפתח </a:t>
            </a:r>
            <a:r>
              <a:rPr lang="en-US" sz="3200" dirty="0" smtClean="0">
                <a:latin typeface="David" pitchFamily="34" charset="-79"/>
                <a:cs typeface="David" pitchFamily="34" charset="-79"/>
              </a:rPr>
              <a:t>/</a:t>
            </a:r>
            <a:r>
              <a:rPr lang="he-IL" sz="3200" dirty="0" smtClean="0">
                <a:latin typeface="David" pitchFamily="34" charset="-79"/>
                <a:cs typeface="David" pitchFamily="34" charset="-79"/>
              </a:rPr>
              <a:t> נסגר</a:t>
            </a:r>
          </a:p>
          <a:p>
            <a:pPr marL="457200" indent="-457200">
              <a:spcBef>
                <a:spcPct val="20000"/>
              </a:spcBef>
            </a:pPr>
            <a:endParaRPr lang="he-IL" sz="4000" dirty="0" smtClean="0">
              <a:latin typeface="David" pitchFamily="34" charset="-79"/>
              <a:cs typeface="David" pitchFamily="34" charset="-79"/>
            </a:endParaRPr>
          </a:p>
          <a:p>
            <a:pPr marL="457200" indent="-457200">
              <a:spcBef>
                <a:spcPct val="20000"/>
              </a:spcBef>
              <a:buNone/>
            </a:pPr>
            <a:endParaRPr lang="he-IL" sz="4000" dirty="0" smtClean="0">
              <a:latin typeface="David" pitchFamily="34" charset="-79"/>
              <a:cs typeface="David" pitchFamily="34" charset="-79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3527" y="1474600"/>
            <a:ext cx="3124695" cy="793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חיישן מגע - תרגול</a:t>
            </a:r>
            <a:endParaRPr lang="he-IL" sz="4400" b="1" dirty="0"/>
          </a:p>
        </p:txBody>
      </p:sp>
      <p:sp>
        <p:nvSpPr>
          <p:cNvPr id="9" name="מציין מיקום תוכן 2"/>
          <p:cNvSpPr>
            <a:spLocks noGrp="1"/>
          </p:cNvSpPr>
          <p:nvPr>
            <p:ph idx="1"/>
          </p:nvPr>
        </p:nvSpPr>
        <p:spPr>
          <a:xfrm>
            <a:off x="365760" y="1536121"/>
            <a:ext cx="8934357" cy="5152062"/>
          </a:xfrm>
        </p:spPr>
        <p:txBody>
          <a:bodyPr>
            <a:normAutofit/>
          </a:bodyPr>
          <a:lstStyle/>
          <a:p>
            <a:pPr marL="857250" lvl="1" indent="-457200">
              <a:spcBef>
                <a:spcPct val="20000"/>
              </a:spcBef>
            </a:pPr>
            <a:r>
              <a:rPr lang="he-IL" sz="3800" dirty="0" smtClean="0">
                <a:latin typeface="David" pitchFamily="34" charset="-79"/>
                <a:cs typeface="David" pitchFamily="34" charset="-79"/>
              </a:rPr>
              <a:t>הדליקו את הנורה כאשר לוחצים על המתג</a:t>
            </a:r>
          </a:p>
          <a:p>
            <a:pPr marL="857250" lvl="1" indent="-457200">
              <a:spcBef>
                <a:spcPct val="20000"/>
              </a:spcBef>
            </a:pPr>
            <a:r>
              <a:rPr lang="he-IL" sz="3800" dirty="0" smtClean="0">
                <a:latin typeface="David" pitchFamily="34" charset="-79"/>
                <a:cs typeface="David" pitchFamily="34" charset="-79"/>
              </a:rPr>
              <a:t>דיון</a:t>
            </a:r>
          </a:p>
          <a:p>
            <a:pPr marL="1257300" lvl="2" indent="-457200">
              <a:spcBef>
                <a:spcPct val="20000"/>
              </a:spcBef>
            </a:pPr>
            <a:r>
              <a:rPr lang="he-IL" sz="3600" dirty="0" smtClean="0">
                <a:latin typeface="David" pitchFamily="34" charset="-79"/>
                <a:cs typeface="David" pitchFamily="34" charset="-79"/>
              </a:rPr>
              <a:t>מה צריכה לעשות סביבת ה-</a:t>
            </a:r>
            <a:r>
              <a:rPr lang="en-US" sz="3600" dirty="0" smtClean="0">
                <a:latin typeface="David" pitchFamily="34" charset="-79"/>
                <a:cs typeface="David" pitchFamily="34" charset="-79"/>
              </a:rPr>
              <a:t>Scratch 3</a:t>
            </a:r>
            <a:r>
              <a:rPr lang="he-IL" sz="3600" dirty="0" smtClean="0">
                <a:latin typeface="David" pitchFamily="34" charset="-79"/>
                <a:cs typeface="David" pitchFamily="34" charset="-79"/>
              </a:rPr>
              <a:t> </a:t>
            </a:r>
            <a:r>
              <a:rPr lang="he-IL" sz="3600" dirty="0" smtClean="0">
                <a:latin typeface="David" pitchFamily="34" charset="-79"/>
                <a:cs typeface="David" pitchFamily="34" charset="-79"/>
              </a:rPr>
              <a:t>כדי להגיב בדיוק כאשר לוחצים על המתג?</a:t>
            </a:r>
          </a:p>
          <a:p>
            <a:pPr marL="1257300" lvl="2" indent="-457200">
              <a:spcBef>
                <a:spcPct val="20000"/>
              </a:spcBef>
            </a:pPr>
            <a:r>
              <a:rPr lang="he-IL" sz="3600" dirty="0" smtClean="0">
                <a:latin typeface="David" pitchFamily="34" charset="-79"/>
                <a:cs typeface="David" pitchFamily="34" charset="-79"/>
              </a:rPr>
              <a:t>למה הנורה לא נכבית?</a:t>
            </a:r>
          </a:p>
          <a:p>
            <a:pPr marL="1257300" lvl="2" indent="-457200">
              <a:spcBef>
                <a:spcPct val="20000"/>
              </a:spcBef>
            </a:pPr>
            <a:r>
              <a:rPr lang="he-IL" sz="3600" dirty="0" smtClean="0">
                <a:latin typeface="David" pitchFamily="34" charset="-79"/>
                <a:cs typeface="David" pitchFamily="34" charset="-79"/>
              </a:rPr>
              <a:t>איך נוכל לגרום לנורה להיכבות בעזרת אותו מתג?</a:t>
            </a:r>
            <a:endParaRPr lang="he-IL" sz="3800" dirty="0" smtClean="0">
              <a:latin typeface="David" pitchFamily="34" charset="-79"/>
              <a:cs typeface="David" pitchFamily="34" charset="-79"/>
            </a:endParaRPr>
          </a:p>
          <a:p>
            <a:pPr marL="457200" indent="-457200">
              <a:spcBef>
                <a:spcPct val="20000"/>
              </a:spcBef>
            </a:pPr>
            <a:endParaRPr lang="he-IL" sz="4000" dirty="0" smtClean="0">
              <a:latin typeface="David" pitchFamily="34" charset="-79"/>
              <a:cs typeface="David" pitchFamily="34" charset="-79"/>
            </a:endParaRPr>
          </a:p>
          <a:p>
            <a:pPr marL="457200" indent="-457200">
              <a:spcBef>
                <a:spcPct val="20000"/>
              </a:spcBef>
              <a:buNone/>
            </a:pPr>
            <a:endParaRPr lang="he-IL" sz="4000" dirty="0" smtClean="0">
              <a:latin typeface="David" pitchFamily="34" charset="-79"/>
              <a:cs typeface="David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פיאה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פיאה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2133</TotalTime>
  <Words>691</Words>
  <Application>Microsoft Office PowerPoint</Application>
  <PresentationFormat>Custom</PresentationFormat>
  <Paragraphs>84</Paragraphs>
  <Slides>12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פיאה</vt:lpstr>
      <vt:lpstr>חיישנים דיגיטליים</vt:lpstr>
      <vt:lpstr>תוכן עניינים</vt:lpstr>
      <vt:lpstr>חזרה ותזכורת</vt:lpstr>
      <vt:lpstr>חיישן דיגיטלי</vt:lpstr>
      <vt:lpstr>חיישן מגע</vt:lpstr>
      <vt:lpstr>חיישן מגע – חיבור לרובוט</vt:lpstr>
      <vt:lpstr>חיבור הרובוט למחשב</vt:lpstr>
      <vt:lpstr>חיישן מגע - תכנות</vt:lpstr>
      <vt:lpstr>חיישן מגע - תרגול</vt:lpstr>
      <vt:lpstr>חיישן מגע – המשך תרגול</vt:lpstr>
      <vt:lpstr>חיישן מגע – המשך תרגול</vt:lpstr>
      <vt:lpstr>סדר וניקיון</vt:lpstr>
    </vt:vector>
  </TitlesOfParts>
  <Company>Yaron'S Team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עבודה עם רובוטים  סוגי פלט שונים</dc:title>
  <dc:creator>rami1410</dc:creator>
  <cp:lastModifiedBy>Adi Itec</cp:lastModifiedBy>
  <cp:revision>180</cp:revision>
  <dcterms:created xsi:type="dcterms:W3CDTF">2017-08-08T19:01:28Z</dcterms:created>
  <dcterms:modified xsi:type="dcterms:W3CDTF">2019-09-11T13:44:32Z</dcterms:modified>
</cp:coreProperties>
</file>