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autoCompressPictures="0">
  <p:sldMasterIdLst>
    <p:sldMasterId id="2147483681" r:id="rId1"/>
  </p:sldMasterIdLst>
  <p:notesMasterIdLst>
    <p:notesMasterId r:id="rId13"/>
  </p:notesMasterIdLst>
  <p:sldIdLst>
    <p:sldId id="256" r:id="rId2"/>
    <p:sldId id="269" r:id="rId3"/>
    <p:sldId id="280" r:id="rId4"/>
    <p:sldId id="288" r:id="rId5"/>
    <p:sldId id="281" r:id="rId6"/>
    <p:sldId id="282" r:id="rId7"/>
    <p:sldId id="283" r:id="rId8"/>
    <p:sldId id="284" r:id="rId9"/>
    <p:sldId id="285" r:id="rId10"/>
    <p:sldId id="286" r:id="rId11"/>
    <p:sldId id="28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978" autoAdjust="0"/>
    <p:restoredTop sz="81183" autoAdjust="0"/>
  </p:normalViewPr>
  <p:slideViewPr>
    <p:cSldViewPr snapToGrid="0">
      <p:cViewPr varScale="1">
        <p:scale>
          <a:sx n="59" d="100"/>
          <a:sy n="59" d="100"/>
        </p:scale>
        <p:origin x="-540" y="-72"/>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904"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A43AC4F2-395C-445E-8AD5-7CA77A45A314}" type="datetimeFigureOut">
              <a:rPr lang="he-IL" smtClean="0"/>
              <a:pPr/>
              <a:t>י"ב/אלול/תשע"ז</a:t>
            </a:fld>
            <a:endParaRPr lang="he-IL"/>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D7CC6DEC-AEED-4948-AAE5-FB0C7A838786}" type="slidenum">
              <a:rPr lang="he-IL" smtClean="0"/>
              <a:pPr/>
              <a:t>‹#›</a:t>
            </a:fld>
            <a:endParaRPr lang="he-IL"/>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rtl="1"/>
            <a:r>
              <a:rPr lang="he-IL" sz="1200" kern="1200" dirty="0" smtClean="0">
                <a:solidFill>
                  <a:schemeClr val="tx1"/>
                </a:solidFill>
                <a:latin typeface="+mn-lt"/>
                <a:ea typeface="+mn-ea"/>
                <a:cs typeface="+mn-cs"/>
              </a:rPr>
              <a:t>מרכיבי המערכת: מיכל דלק, צינורות, משאבת דלק, מסננים</a:t>
            </a:r>
            <a:endParaRPr lang="en-US" sz="1800" kern="1200" dirty="0" smtClean="0">
              <a:solidFill>
                <a:schemeClr val="tx1"/>
              </a:solidFill>
              <a:latin typeface="+mn-lt"/>
              <a:ea typeface="+mn-ea"/>
              <a:cs typeface="+mn-cs"/>
            </a:endParaRPr>
          </a:p>
          <a:p>
            <a:pPr lvl="0" rtl="1"/>
            <a:r>
              <a:rPr lang="he-IL" sz="1200" kern="1200" dirty="0" smtClean="0">
                <a:solidFill>
                  <a:schemeClr val="tx1"/>
                </a:solidFill>
                <a:latin typeface="+mn-lt"/>
                <a:ea typeface="+mn-ea"/>
                <a:cs typeface="+mn-cs"/>
              </a:rPr>
              <a:t>מערכת מכונת כביסה</a:t>
            </a:r>
            <a:endParaRPr lang="en-US" sz="1800" kern="1200" dirty="0" smtClean="0">
              <a:solidFill>
                <a:schemeClr val="tx1"/>
              </a:solidFill>
              <a:latin typeface="+mn-lt"/>
              <a:ea typeface="+mn-ea"/>
              <a:cs typeface="+mn-cs"/>
            </a:endParaRPr>
          </a:p>
          <a:p>
            <a:pPr lvl="1" rtl="1"/>
            <a:r>
              <a:rPr lang="he-IL" sz="1200" kern="1200" dirty="0" smtClean="0">
                <a:solidFill>
                  <a:schemeClr val="tx1"/>
                </a:solidFill>
                <a:latin typeface="+mn-lt"/>
                <a:ea typeface="+mn-ea"/>
                <a:cs typeface="+mn-cs"/>
              </a:rPr>
              <a:t>מטרת המערכת לכבס את הכביסה המלוכלכת</a:t>
            </a:r>
            <a:endParaRPr lang="en-US" sz="1800" kern="1200" dirty="0" smtClean="0">
              <a:solidFill>
                <a:schemeClr val="tx1"/>
              </a:solidFill>
              <a:latin typeface="+mn-lt"/>
              <a:ea typeface="+mn-ea"/>
              <a:cs typeface="+mn-cs"/>
            </a:endParaRPr>
          </a:p>
          <a:p>
            <a:pPr lvl="1" rtl="1"/>
            <a:r>
              <a:rPr lang="he-IL" sz="1200" kern="1200" dirty="0" smtClean="0">
                <a:solidFill>
                  <a:schemeClr val="tx1"/>
                </a:solidFill>
                <a:latin typeface="+mn-lt"/>
                <a:ea typeface="+mn-ea"/>
                <a:cs typeface="+mn-cs"/>
              </a:rPr>
              <a:t>מרכיבי המערכת: מנוע חשמלי, תוף, תא חומרים, גוף חימום</a:t>
            </a:r>
            <a:endParaRPr lang="en-US" sz="1800" kern="1200" dirty="0" smtClean="0">
              <a:solidFill>
                <a:schemeClr val="tx1"/>
              </a:solidFill>
              <a:latin typeface="+mn-lt"/>
              <a:ea typeface="+mn-ea"/>
              <a:cs typeface="+mn-cs"/>
            </a:endParaRPr>
          </a:p>
          <a:p>
            <a:pPr lvl="0" rtl="1"/>
            <a:r>
              <a:rPr lang="he-IL" sz="1200" kern="1200" dirty="0" smtClean="0">
                <a:solidFill>
                  <a:schemeClr val="tx1"/>
                </a:solidFill>
                <a:latin typeface="+mn-lt"/>
                <a:ea typeface="+mn-ea"/>
                <a:cs typeface="+mn-cs"/>
              </a:rPr>
              <a:t>הגדרת קלט - מה שמספקים למערכת כדי שתפעל להשגת מטרתה</a:t>
            </a:r>
            <a:endParaRPr lang="en-US" sz="1800" kern="1200" dirty="0" smtClean="0">
              <a:solidFill>
                <a:schemeClr val="tx1"/>
              </a:solidFill>
              <a:latin typeface="+mn-lt"/>
              <a:ea typeface="+mn-ea"/>
              <a:cs typeface="+mn-cs"/>
            </a:endParaRPr>
          </a:p>
          <a:p>
            <a:pPr lvl="0" rtl="1"/>
            <a:r>
              <a:rPr lang="he-IL" sz="1200" kern="1200" dirty="0" smtClean="0">
                <a:solidFill>
                  <a:schemeClr val="tx1"/>
                </a:solidFill>
                <a:latin typeface="+mn-lt"/>
                <a:ea typeface="+mn-ea"/>
                <a:cs typeface="+mn-cs"/>
              </a:rPr>
              <a:t>הגדרת מעבד – הרכיב שאחראי לעיבוד הקלטים והכנת הפלטים</a:t>
            </a:r>
            <a:endParaRPr lang="en-US" sz="1800" kern="1200" dirty="0" smtClean="0">
              <a:solidFill>
                <a:schemeClr val="tx1"/>
              </a:solidFill>
              <a:latin typeface="+mn-lt"/>
              <a:ea typeface="+mn-ea"/>
              <a:cs typeface="+mn-cs"/>
            </a:endParaRPr>
          </a:p>
          <a:p>
            <a:pPr lvl="0" rtl="1"/>
            <a:r>
              <a:rPr lang="he-IL" sz="1200" kern="1200" dirty="0" smtClean="0">
                <a:solidFill>
                  <a:schemeClr val="tx1"/>
                </a:solidFill>
                <a:latin typeface="+mn-lt"/>
                <a:ea typeface="+mn-ea"/>
                <a:cs typeface="+mn-cs"/>
              </a:rPr>
              <a:t>הגדרת פלט – מה שהתקבל כתוצאה מפעולת המערכת</a:t>
            </a:r>
            <a:endParaRPr lang="en-US" sz="1800" kern="1200" dirty="0" smtClean="0">
              <a:solidFill>
                <a:schemeClr val="tx1"/>
              </a:solidFill>
              <a:latin typeface="+mn-lt"/>
              <a:ea typeface="+mn-ea"/>
              <a:cs typeface="+mn-cs"/>
            </a:endParaRPr>
          </a:p>
          <a:p>
            <a:pPr lvl="0" rtl="1"/>
            <a:r>
              <a:rPr lang="he-IL" sz="1200" kern="1200" dirty="0" smtClean="0">
                <a:solidFill>
                  <a:schemeClr val="tx1"/>
                </a:solidFill>
                <a:latin typeface="+mn-lt"/>
                <a:ea typeface="+mn-ea"/>
                <a:cs typeface="+mn-cs"/>
              </a:rPr>
              <a:t>קלט ופלט במכונת כביסה:</a:t>
            </a:r>
            <a:endParaRPr lang="en-US" sz="1800" kern="1200" dirty="0" smtClean="0">
              <a:solidFill>
                <a:schemeClr val="tx1"/>
              </a:solidFill>
              <a:latin typeface="+mn-lt"/>
              <a:ea typeface="+mn-ea"/>
              <a:cs typeface="+mn-cs"/>
            </a:endParaRPr>
          </a:p>
          <a:p>
            <a:pPr lvl="1" rtl="1"/>
            <a:r>
              <a:rPr lang="he-IL" sz="1200" kern="1200" dirty="0" smtClean="0">
                <a:solidFill>
                  <a:schemeClr val="tx1"/>
                </a:solidFill>
                <a:latin typeface="+mn-lt"/>
                <a:ea typeface="+mn-ea"/>
                <a:cs typeface="+mn-cs"/>
              </a:rPr>
              <a:t>קלט למערכת: חשמל, מים, אבקת כביסה, כביסה מלוכלכת, הוראות כביסה</a:t>
            </a:r>
            <a:endParaRPr lang="en-US" sz="1800" kern="1200" dirty="0" smtClean="0">
              <a:solidFill>
                <a:schemeClr val="tx1"/>
              </a:solidFill>
              <a:latin typeface="+mn-lt"/>
              <a:ea typeface="+mn-ea"/>
              <a:cs typeface="+mn-cs"/>
            </a:endParaRPr>
          </a:p>
          <a:p>
            <a:pPr lvl="1" rtl="1"/>
            <a:r>
              <a:rPr lang="he-IL" sz="1200" kern="1200" dirty="0" smtClean="0">
                <a:solidFill>
                  <a:schemeClr val="tx1"/>
                </a:solidFill>
                <a:latin typeface="+mn-lt"/>
                <a:ea typeface="+mn-ea"/>
                <a:cs typeface="+mn-cs"/>
              </a:rPr>
              <a:t>פלט המערכת: כביסה נקייה, מים אפורים (מלוכלכים</a:t>
            </a:r>
            <a:r>
              <a:rPr lang="en-US" sz="1200" kern="1200" dirty="0" smtClean="0">
                <a:solidFill>
                  <a:schemeClr val="tx1"/>
                </a:solidFill>
                <a:latin typeface="+mn-lt"/>
                <a:ea typeface="+mn-ea"/>
                <a:cs typeface="+mn-cs"/>
              </a:rPr>
              <a:t>(</a:t>
            </a:r>
            <a:endParaRPr lang="en-US" sz="1800" kern="1200" dirty="0" smtClean="0">
              <a:solidFill>
                <a:schemeClr val="tx1"/>
              </a:solidFill>
              <a:latin typeface="+mn-lt"/>
              <a:ea typeface="+mn-ea"/>
              <a:cs typeface="+mn-cs"/>
            </a:endParaRPr>
          </a:p>
          <a:p>
            <a:pPr lvl="0" rtl="1"/>
            <a:r>
              <a:rPr lang="he-IL" sz="1200" kern="1200" dirty="0" smtClean="0">
                <a:solidFill>
                  <a:schemeClr val="tx1"/>
                </a:solidFill>
                <a:latin typeface="+mn-lt"/>
                <a:ea typeface="+mn-ea"/>
                <a:cs typeface="+mn-cs"/>
              </a:rPr>
              <a:t>קלט ופלט במערכת הדלק במכונית:</a:t>
            </a:r>
            <a:endParaRPr lang="en-US" sz="1800" kern="1200" dirty="0" smtClean="0">
              <a:solidFill>
                <a:schemeClr val="tx1"/>
              </a:solidFill>
              <a:latin typeface="+mn-lt"/>
              <a:ea typeface="+mn-ea"/>
              <a:cs typeface="+mn-cs"/>
            </a:endParaRPr>
          </a:p>
          <a:p>
            <a:pPr lvl="1" rtl="1"/>
            <a:r>
              <a:rPr lang="he-IL" sz="1200" kern="1200" dirty="0" smtClean="0">
                <a:solidFill>
                  <a:schemeClr val="tx1"/>
                </a:solidFill>
                <a:latin typeface="+mn-lt"/>
                <a:ea typeface="+mn-ea"/>
                <a:cs typeface="+mn-cs"/>
              </a:rPr>
              <a:t>קלט למערכת: דלק, מידע</a:t>
            </a:r>
            <a:endParaRPr lang="en-US" sz="1800" kern="1200" dirty="0" smtClean="0">
              <a:solidFill>
                <a:schemeClr val="tx1"/>
              </a:solidFill>
              <a:latin typeface="+mn-lt"/>
              <a:ea typeface="+mn-ea"/>
              <a:cs typeface="+mn-cs"/>
            </a:endParaRPr>
          </a:p>
          <a:p>
            <a:r>
              <a:rPr lang="he-IL" sz="1200" kern="1200" dirty="0" smtClean="0">
                <a:solidFill>
                  <a:schemeClr val="tx1"/>
                </a:solidFill>
                <a:latin typeface="+mn-lt"/>
                <a:ea typeface="+mn-ea"/>
                <a:cs typeface="+mn-cs"/>
              </a:rPr>
              <a:t>פלט המערכת: סיבוב המנוע, עשן</a:t>
            </a:r>
            <a:endParaRPr lang="he-IL" dirty="0"/>
          </a:p>
        </p:txBody>
      </p:sp>
      <p:sp>
        <p:nvSpPr>
          <p:cNvPr id="4" name="Slide Number Placeholder 3"/>
          <p:cNvSpPr>
            <a:spLocks noGrp="1"/>
          </p:cNvSpPr>
          <p:nvPr>
            <p:ph type="sldNum" sz="quarter" idx="10"/>
          </p:nvPr>
        </p:nvSpPr>
        <p:spPr/>
        <p:txBody>
          <a:bodyPr/>
          <a:lstStyle/>
          <a:p>
            <a:fld id="{D7CC6DEC-AEED-4948-AAE5-FB0C7A838786}" type="slidenum">
              <a:rPr lang="he-IL" smtClean="0"/>
              <a:pPr/>
              <a:t>3</a:t>
            </a:fld>
            <a:endParaRPr lang="he-I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rtl="1"/>
            <a:endParaRPr lang="he-IL" dirty="0"/>
          </a:p>
        </p:txBody>
      </p:sp>
      <p:sp>
        <p:nvSpPr>
          <p:cNvPr id="4" name="Slide Number Placeholder 3"/>
          <p:cNvSpPr>
            <a:spLocks noGrp="1"/>
          </p:cNvSpPr>
          <p:nvPr>
            <p:ph type="sldNum" sz="quarter" idx="10"/>
          </p:nvPr>
        </p:nvSpPr>
        <p:spPr/>
        <p:txBody>
          <a:bodyPr/>
          <a:lstStyle/>
          <a:p>
            <a:fld id="{D7CC6DEC-AEED-4948-AAE5-FB0C7A838786}" type="slidenum">
              <a:rPr lang="he-IL" smtClean="0"/>
              <a:pPr/>
              <a:t>4</a:t>
            </a:fld>
            <a:endParaRPr lang="he-I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rtl="1"/>
            <a:r>
              <a:rPr lang="he-IL" sz="1200" kern="1200" dirty="0" smtClean="0">
                <a:solidFill>
                  <a:schemeClr val="tx1"/>
                </a:solidFill>
                <a:latin typeface="+mn-lt"/>
                <a:ea typeface="+mn-ea"/>
                <a:cs typeface="+mn-cs"/>
              </a:rPr>
              <a:t>מערכת מחשב</a:t>
            </a:r>
            <a:endParaRPr lang="en-US" sz="1800" kern="1200" dirty="0" smtClean="0">
              <a:solidFill>
                <a:schemeClr val="tx1"/>
              </a:solidFill>
              <a:latin typeface="+mn-lt"/>
              <a:ea typeface="+mn-ea"/>
              <a:cs typeface="+mn-cs"/>
            </a:endParaRPr>
          </a:p>
          <a:p>
            <a:pPr lvl="1" rtl="1"/>
            <a:r>
              <a:rPr lang="he-IL" sz="1200" kern="1200" dirty="0" smtClean="0">
                <a:solidFill>
                  <a:schemeClr val="tx1"/>
                </a:solidFill>
                <a:latin typeface="+mn-lt"/>
                <a:ea typeface="+mn-ea"/>
                <a:cs typeface="+mn-cs"/>
              </a:rPr>
              <a:t>מטרת המערכת הרצת תכניות מחשב</a:t>
            </a:r>
            <a:endParaRPr lang="en-US" sz="1800" kern="1200" dirty="0" smtClean="0">
              <a:solidFill>
                <a:schemeClr val="tx1"/>
              </a:solidFill>
              <a:latin typeface="+mn-lt"/>
              <a:ea typeface="+mn-ea"/>
              <a:cs typeface="+mn-cs"/>
            </a:endParaRPr>
          </a:p>
          <a:p>
            <a:pPr lvl="1" rtl="1"/>
            <a:r>
              <a:rPr lang="he-IL" sz="1200" kern="1200" dirty="0" smtClean="0">
                <a:solidFill>
                  <a:schemeClr val="tx1"/>
                </a:solidFill>
                <a:latin typeface="+mn-lt"/>
                <a:ea typeface="+mn-ea"/>
                <a:cs typeface="+mn-cs"/>
              </a:rPr>
              <a:t>מרכיבי המערכת: זיכרון, מעבד, דיסק, מקלדת, עכבר, מסך</a:t>
            </a:r>
            <a:endParaRPr lang="en-US" sz="1800" kern="1200" dirty="0" smtClean="0">
              <a:solidFill>
                <a:schemeClr val="tx1"/>
              </a:solidFill>
              <a:latin typeface="+mn-lt"/>
              <a:ea typeface="+mn-ea"/>
              <a:cs typeface="+mn-cs"/>
            </a:endParaRPr>
          </a:p>
          <a:p>
            <a:pPr lvl="1" rtl="1"/>
            <a:r>
              <a:rPr lang="he-IL" sz="1200" kern="1200" dirty="0" smtClean="0">
                <a:solidFill>
                  <a:schemeClr val="tx1"/>
                </a:solidFill>
                <a:latin typeface="+mn-lt"/>
                <a:ea typeface="+mn-ea"/>
                <a:cs typeface="+mn-cs"/>
              </a:rPr>
              <a:t>קלט למערכת: חשמל, נתונים, תכנית</a:t>
            </a:r>
            <a:endParaRPr lang="en-US" sz="1800" kern="1200" dirty="0" smtClean="0">
              <a:solidFill>
                <a:schemeClr val="tx1"/>
              </a:solidFill>
              <a:latin typeface="+mn-lt"/>
              <a:ea typeface="+mn-ea"/>
              <a:cs typeface="+mn-cs"/>
            </a:endParaRPr>
          </a:p>
          <a:p>
            <a:r>
              <a:rPr lang="he-IL" sz="1200" kern="1200" dirty="0" smtClean="0">
                <a:solidFill>
                  <a:schemeClr val="tx1"/>
                </a:solidFill>
                <a:latin typeface="+mn-lt"/>
                <a:ea typeface="+mn-ea"/>
                <a:cs typeface="+mn-cs"/>
              </a:rPr>
              <a:t>פלט המערכת: תוצאות התכנית על המסך, או בנייר המדפסת או צליל מהרמקולים</a:t>
            </a:r>
            <a:endParaRPr lang="he-IL" dirty="0"/>
          </a:p>
        </p:txBody>
      </p:sp>
      <p:sp>
        <p:nvSpPr>
          <p:cNvPr id="4" name="Slide Number Placeholder 3"/>
          <p:cNvSpPr>
            <a:spLocks noGrp="1"/>
          </p:cNvSpPr>
          <p:nvPr>
            <p:ph type="sldNum" sz="quarter" idx="10"/>
          </p:nvPr>
        </p:nvSpPr>
        <p:spPr/>
        <p:txBody>
          <a:bodyPr/>
          <a:lstStyle/>
          <a:p>
            <a:fld id="{D7CC6DEC-AEED-4948-AAE5-FB0C7A838786}" type="slidenum">
              <a:rPr lang="he-IL" smtClean="0"/>
              <a:pPr/>
              <a:t>5</a:t>
            </a:fld>
            <a:endParaRPr lang="he-I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baseline="0" dirty="0"/>
              <a:t>בקש מהתלמידים למצוא דוגמאות להוראות מדויקות לביצוע </a:t>
            </a:r>
            <a:r>
              <a:rPr lang="he-IL" baseline="0" dirty="0" smtClean="0"/>
              <a:t>משימה </a:t>
            </a:r>
            <a:r>
              <a:rPr lang="he-IL" baseline="0" dirty="0"/>
              <a:t>שהם מכירים.</a:t>
            </a:r>
          </a:p>
          <a:p>
            <a:r>
              <a:rPr lang="he-IL" baseline="0" dirty="0"/>
              <a:t>דוגמאות יכולות להיות:</a:t>
            </a:r>
          </a:p>
          <a:p>
            <a:r>
              <a:rPr lang="he-IL" baseline="0" dirty="0"/>
              <a:t>מתכון,</a:t>
            </a:r>
          </a:p>
          <a:p>
            <a:r>
              <a:rPr lang="he-IL" baseline="0" dirty="0"/>
              <a:t>הוראות הפעלה של תוכנה מסוימת, או מכשיר</a:t>
            </a:r>
          </a:p>
          <a:p>
            <a:r>
              <a:rPr lang="he-IL" baseline="0" dirty="0"/>
              <a:t>דפי עבודה יכולים להכיל לפעמים אלגוריתם </a:t>
            </a:r>
          </a:p>
        </p:txBody>
      </p:sp>
      <p:sp>
        <p:nvSpPr>
          <p:cNvPr id="4" name="מציין מיקום של מספר שקופית 3"/>
          <p:cNvSpPr>
            <a:spLocks noGrp="1"/>
          </p:cNvSpPr>
          <p:nvPr>
            <p:ph type="sldNum" sz="quarter" idx="10"/>
          </p:nvPr>
        </p:nvSpPr>
        <p:spPr/>
        <p:txBody>
          <a:bodyPr/>
          <a:lstStyle/>
          <a:p>
            <a:fld id="{ADFD9B89-DEEB-43C9-9C07-3F511DEC5A3D}" type="slidenum">
              <a:rPr lang="he-IL" smtClean="0"/>
              <a:pPr/>
              <a:t>6</a:t>
            </a:fld>
            <a:endParaRPr lang="he-IL"/>
          </a:p>
        </p:txBody>
      </p:sp>
    </p:spTree>
    <p:extLst>
      <p:ext uri="{BB962C8B-B14F-4D97-AF65-F5344CB8AC3E}">
        <p14:creationId xmlns="" xmlns:p14="http://schemas.microsoft.com/office/powerpoint/2010/main" val="3370603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he-IL" dirty="0"/>
              <a:t>פעילות להדגמת הקושי מתן הוראות מדויקות.</a:t>
            </a:r>
          </a:p>
          <a:p>
            <a:r>
              <a:rPr lang="he-IL" dirty="0"/>
              <a:t>מצורפים </a:t>
            </a:r>
            <a:r>
              <a:rPr lang="he-IL" dirty="0" smtClean="0"/>
              <a:t>3 </a:t>
            </a:r>
            <a:r>
              <a:rPr lang="he-IL" dirty="0"/>
              <a:t>לינקים של סרטונים קצרצרים שרואים בהם מישהו </a:t>
            </a:r>
            <a:r>
              <a:rPr lang="he-IL" dirty="0" smtClean="0"/>
              <a:t>רוקד </a:t>
            </a:r>
            <a:r>
              <a:rPr lang="he-IL" dirty="0"/>
              <a:t>ריקוד פשוט.</a:t>
            </a:r>
          </a:p>
          <a:p>
            <a:r>
              <a:rPr lang="he-IL" dirty="0"/>
              <a:t>הזמינו 2 מתנדבים בכל פעם.</a:t>
            </a:r>
          </a:p>
          <a:p>
            <a:r>
              <a:rPr lang="he-IL" dirty="0"/>
              <a:t>מתנדב שיהיה עם הגב ללוח, והוא יהיה המופעל. כדאי לנסות לקשור את עיניו של המופעל (אם כי קשה יותר לשמור על שיווי משקל). המטרה בקשירת העיניים היא שלא יכנס מידע ויזואלי, אלא שהמתנדב ה"מופעל", יעבוד לפי ההוראות הקוליות בלבד.</a:t>
            </a:r>
          </a:p>
          <a:p>
            <a:r>
              <a:rPr lang="he-IL" dirty="0"/>
              <a:t>המתנדב האחר, יראה את המוקרן על הלוח, ויהיה המפעיל.</a:t>
            </a:r>
          </a:p>
          <a:p>
            <a:r>
              <a:rPr lang="he-IL" dirty="0"/>
              <a:t>רצוי שהמתנדב המופעל, יהיה קרוב יותר לכיתה, עם הפנים לכיתה הגב אל הלוח, ואל המפעיל.</a:t>
            </a:r>
          </a:p>
          <a:p>
            <a:r>
              <a:rPr lang="he-IL" dirty="0"/>
              <a:t>המפעיל יהיה עם הגב לכיתה. </a:t>
            </a:r>
          </a:p>
          <a:p>
            <a:r>
              <a:rPr lang="he-IL" dirty="0"/>
              <a:t>על המפעיל לתת הוראות מספיק טובות ל"מופעל", כדי שיבצע את תנועות הריקוד שמוצגות בסרטון.</a:t>
            </a:r>
          </a:p>
          <a:p>
            <a:r>
              <a:rPr lang="he-IL" dirty="0"/>
              <a:t>רצוי לאפשר למישהו שלא הצליח לתת הוראות מספיק ברורות, </a:t>
            </a:r>
          </a:p>
          <a:p>
            <a:r>
              <a:rPr lang="he-IL" dirty="0"/>
              <a:t>להמשיך ולנסות, עם סרטון אחר, כדי להדגים שהמיומנות של "תכנות" היא מיומנות שניתן לשפר אותה.</a:t>
            </a:r>
          </a:p>
          <a:p>
            <a:r>
              <a:rPr lang="he-IL" dirty="0"/>
              <a:t>יש לפתח שיחה לאחר ההדגמות,</a:t>
            </a:r>
          </a:p>
          <a:p>
            <a:r>
              <a:rPr lang="he-IL" dirty="0"/>
              <a:t>על הקושי בהעברת הוראות חד משמעיות,</a:t>
            </a:r>
          </a:p>
          <a:p>
            <a:r>
              <a:rPr lang="he-IL" dirty="0"/>
              <a:t>על כך שאפשר להשתפר בהעברת הוראות חד משמעיות, על ידי תרגול.</a:t>
            </a:r>
          </a:p>
          <a:p>
            <a:r>
              <a:rPr lang="he-IL" dirty="0"/>
              <a:t>שאלה:</a:t>
            </a:r>
          </a:p>
          <a:p>
            <a:r>
              <a:rPr lang="he-IL" dirty="0"/>
              <a:t>למה כיסינו את העיניים של הילד הרוקד?</a:t>
            </a:r>
          </a:p>
          <a:p>
            <a:r>
              <a:rPr lang="he-IL" dirty="0"/>
              <a:t>תשובה:</a:t>
            </a:r>
          </a:p>
          <a:p>
            <a:r>
              <a:rPr lang="he-IL" dirty="0"/>
              <a:t>כדי שהאפשרות שיבין משהו בנוסף הוראות שהוא שומע, תפחת, כדי להיות קרוב כמה שאפשר ל"מחשב" שאינו מבין דבר מלבד הפקודות שהוא מקבל.</a:t>
            </a:r>
          </a:p>
          <a:p>
            <a:endParaRPr lang="he-IL" dirty="0"/>
          </a:p>
        </p:txBody>
      </p:sp>
      <p:sp>
        <p:nvSpPr>
          <p:cNvPr id="4" name="Slide Number Placeholder 3"/>
          <p:cNvSpPr>
            <a:spLocks noGrp="1"/>
          </p:cNvSpPr>
          <p:nvPr>
            <p:ph type="sldNum" sz="quarter" idx="10"/>
          </p:nvPr>
        </p:nvSpPr>
        <p:spPr/>
        <p:txBody>
          <a:bodyPr/>
          <a:lstStyle/>
          <a:p>
            <a:fld id="{ADFD9B89-DEEB-43C9-9C07-3F511DEC5A3D}" type="slidenum">
              <a:rPr lang="he-IL" smtClean="0"/>
              <a:pPr/>
              <a:t>7</a:t>
            </a:fld>
            <a:endParaRPr lang="he-IL"/>
          </a:p>
        </p:txBody>
      </p:sp>
    </p:spTree>
    <p:extLst>
      <p:ext uri="{BB962C8B-B14F-4D97-AF65-F5344CB8AC3E}">
        <p14:creationId xmlns="" xmlns:p14="http://schemas.microsoft.com/office/powerpoint/2010/main" val="1027629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dirty="0"/>
              <a:t>אלגוריתם הוא</a:t>
            </a:r>
            <a:r>
              <a:rPr lang="he-IL" baseline="0" dirty="0"/>
              <a:t> סדרת הפקודות שאנחנו נותנים.</a:t>
            </a:r>
          </a:p>
          <a:p>
            <a:r>
              <a:rPr lang="he-IL" baseline="0" dirty="0"/>
              <a:t>סדרת הפקודות מתבצעת תמיד. היא לא טועה.</a:t>
            </a:r>
          </a:p>
          <a:p>
            <a:r>
              <a:rPr lang="he-IL" baseline="0" dirty="0"/>
              <a:t>מי שטועה הוא האדם שבחר </a:t>
            </a:r>
            <a:r>
              <a:rPr lang="he-IL" baseline="0" dirty="0" err="1"/>
              <a:t>בסידרה</a:t>
            </a:r>
            <a:r>
              <a:rPr lang="he-IL" baseline="0" dirty="0"/>
              <a:t> זו של פקודות ולא ברצף פקודות אחר.</a:t>
            </a:r>
            <a:endParaRPr lang="he-IL" dirty="0"/>
          </a:p>
        </p:txBody>
      </p:sp>
      <p:sp>
        <p:nvSpPr>
          <p:cNvPr id="4" name="מציין מיקום של מספר שקופית 3"/>
          <p:cNvSpPr>
            <a:spLocks noGrp="1"/>
          </p:cNvSpPr>
          <p:nvPr>
            <p:ph type="sldNum" sz="quarter" idx="10"/>
          </p:nvPr>
        </p:nvSpPr>
        <p:spPr/>
        <p:txBody>
          <a:bodyPr/>
          <a:lstStyle/>
          <a:p>
            <a:fld id="{ADFD9B89-DEEB-43C9-9C07-3F511DEC5A3D}" type="slidenum">
              <a:rPr lang="he-IL" smtClean="0"/>
              <a:pPr/>
              <a:t>8</a:t>
            </a:fld>
            <a:endParaRPr lang="he-IL"/>
          </a:p>
        </p:txBody>
      </p:sp>
    </p:spTree>
    <p:extLst>
      <p:ext uri="{BB962C8B-B14F-4D97-AF65-F5344CB8AC3E}">
        <p14:creationId xmlns="" xmlns:p14="http://schemas.microsoft.com/office/powerpoint/2010/main" val="426510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fontScale="32500" lnSpcReduction="20000"/>
          </a:bodyPr>
          <a:lstStyle/>
          <a:p>
            <a:r>
              <a:rPr lang="he-IL" baseline="0" dirty="0"/>
              <a:t>איך 0ים ו 1ים יכולים לייצג את מספרים? האם הם יכולים לייצג את כל המספרים?</a:t>
            </a:r>
          </a:p>
          <a:p>
            <a:r>
              <a:rPr lang="he-IL" baseline="0" dirty="0"/>
              <a:t>מה זה בסיס בינארי?</a:t>
            </a:r>
          </a:p>
          <a:p>
            <a:r>
              <a:rPr lang="he-IL" baseline="0" dirty="0"/>
              <a:t>פעילות:</a:t>
            </a:r>
          </a:p>
          <a:p>
            <a:r>
              <a:rPr lang="he-IL" baseline="0" dirty="0"/>
              <a:t>אביזרים:</a:t>
            </a:r>
            <a:r>
              <a:rPr lang="en-US" baseline="0" dirty="0"/>
              <a:t>  </a:t>
            </a:r>
            <a:r>
              <a:rPr lang="he-IL" baseline="0" dirty="0"/>
              <a:t>יש להדפיס את 15 השקפים במצגת עזרים ליסודות </a:t>
            </a:r>
            <a:r>
              <a:rPr lang="he-IL" baseline="0" dirty="0" err="1"/>
              <a:t>האלגוריתמיקה</a:t>
            </a:r>
            <a:r>
              <a:rPr lang="he-IL" baseline="0" dirty="0"/>
              <a:t> והתכנות, כל שקף, על דף </a:t>
            </a:r>
            <a:r>
              <a:rPr lang="en-US" baseline="0" dirty="0"/>
              <a:t>A</a:t>
            </a:r>
            <a:r>
              <a:rPr lang="he-IL" baseline="0" dirty="0"/>
              <a:t>4.</a:t>
            </a:r>
          </a:p>
          <a:p>
            <a:r>
              <a:rPr lang="he-IL" baseline="0" dirty="0"/>
              <a:t>5 שקפים מכילים עיגול אחד , שניים, ארבעה, שמונה, ו: 16 עיגולים. </a:t>
            </a:r>
          </a:p>
          <a:p>
            <a:r>
              <a:rPr lang="he-IL" baseline="0" dirty="0"/>
              <a:t>10 השקפים המכילים את הספרה 0 או הספרה 1.</a:t>
            </a:r>
          </a:p>
          <a:p>
            <a:endParaRPr lang="he-IL" baseline="0" dirty="0"/>
          </a:p>
          <a:p>
            <a:r>
              <a:rPr lang="he-IL" baseline="0" dirty="0"/>
              <a:t>5 מתנדבים.</a:t>
            </a:r>
          </a:p>
          <a:p>
            <a:r>
              <a:rPr lang="he-IL" baseline="0" dirty="0"/>
              <a:t>כל אחד מקבל את אחד מדפי ה </a:t>
            </a:r>
            <a:r>
              <a:rPr lang="en-US" baseline="0" dirty="0"/>
              <a:t>A</a:t>
            </a:r>
            <a:r>
              <a:rPr lang="he-IL" baseline="0" dirty="0"/>
              <a:t>4 המכילים מספר שונה של עיגולים ושני דפים, האחד מכיל את הספרה 0, והאחר את הספרה 1.</a:t>
            </a:r>
          </a:p>
          <a:p>
            <a:r>
              <a:rPr lang="he-IL" baseline="0" dirty="0"/>
              <a:t>על המתנדבים להסתדר בשורה, מול הכיתה, כך שהמתנדב שקיבל את העיגול האחד, </a:t>
            </a:r>
          </a:p>
          <a:p>
            <a:r>
              <a:rPr lang="he-IL" baseline="0" dirty="0"/>
              <a:t>יהיה זה שהכיתה רואה אותו כימני ביותר, והמשתתף שקיבל 16 עיגולים, יהיה זה שהכיתה רואה אותו כשמאלי ביותר.</a:t>
            </a:r>
          </a:p>
          <a:p>
            <a:r>
              <a:rPr lang="he-IL" baseline="0" dirty="0"/>
              <a:t>כל אחד מהמתנדבים אומר בקול, כמה עיגולים יש בדף שהוא מחזיק.</a:t>
            </a:r>
          </a:p>
          <a:p>
            <a:r>
              <a:rPr lang="he-IL" baseline="0" dirty="0"/>
              <a:t>דפי ה 0 </a:t>
            </a:r>
            <a:r>
              <a:rPr lang="he-IL" baseline="0" dirty="0" err="1"/>
              <a:t>וה</a:t>
            </a:r>
            <a:r>
              <a:rPr lang="he-IL" baseline="0" dirty="0"/>
              <a:t> 1, ישמשו אותנו אחר כך.</a:t>
            </a:r>
          </a:p>
          <a:p>
            <a:r>
              <a:rPr lang="he-IL" baseline="0" dirty="0"/>
              <a:t>כולם מחזיקים את הדפים הפוכים, כך שהכיתה לא תראה את העיגולים, וכלפי מטה.</a:t>
            </a:r>
          </a:p>
          <a:p>
            <a:r>
              <a:rPr lang="he-IL" baseline="0" dirty="0"/>
              <a:t>המורה מבקש מהמתנדבים שידאגו שהכיתה תראה עיגול אחד בדיוק. (המתנדב שמחזיק את העיגול האחד, צריך להרימו כך שהכיתה תראה אותו).</a:t>
            </a:r>
          </a:p>
          <a:p>
            <a:r>
              <a:rPr lang="he-IL" baseline="0" dirty="0"/>
              <a:t>המורה יבקש </a:t>
            </a:r>
            <a:r>
              <a:rPr lang="he-IL" baseline="0" dirty="0" err="1"/>
              <a:t>מהתנדבים</a:t>
            </a:r>
            <a:r>
              <a:rPr lang="he-IL" baseline="0" dirty="0"/>
              <a:t> שידאגו שהכיתה תראה 5 עיגולים בדיוק (4+1)</a:t>
            </a:r>
          </a:p>
          <a:p>
            <a:r>
              <a:rPr lang="he-IL" baseline="0" dirty="0"/>
              <a:t>המורה יבקש :</a:t>
            </a:r>
            <a:r>
              <a:rPr lang="en-US" baseline="0" dirty="0"/>
              <a:t> </a:t>
            </a:r>
            <a:r>
              <a:rPr lang="he-IL" baseline="0" dirty="0"/>
              <a:t>7 עיגולים (1+2+4) 13 </a:t>
            </a:r>
            <a:r>
              <a:rPr lang="he-IL" baseline="0" dirty="0" err="1"/>
              <a:t>עיגולים</a:t>
            </a:r>
            <a:r>
              <a:rPr lang="he-IL" baseline="0" dirty="0"/>
              <a:t> (8+4+1), 15 </a:t>
            </a:r>
            <a:r>
              <a:rPr lang="he-IL" baseline="0" dirty="0" err="1"/>
              <a:t>עיגולים</a:t>
            </a:r>
            <a:r>
              <a:rPr lang="he-IL" baseline="0" dirty="0"/>
              <a:t> (1+2+4+8) 27 </a:t>
            </a:r>
            <a:r>
              <a:rPr lang="he-IL" baseline="0" dirty="0" err="1"/>
              <a:t>עיגולים</a:t>
            </a:r>
            <a:r>
              <a:rPr lang="he-IL" baseline="0" dirty="0"/>
              <a:t> (16+8+2+1) ולבסוף 31 עיגולים (1+2+4+8+16).</a:t>
            </a:r>
          </a:p>
          <a:p>
            <a:r>
              <a:rPr lang="he-IL" baseline="0" dirty="0"/>
              <a:t>לאחר ההדגמה הזו, מומלץ לבקש מהכיתה למצוא מספר בין 0 ל 31 שלא ניתן </a:t>
            </a:r>
            <a:r>
              <a:rPr lang="he-IL" baseline="0" dirty="0" err="1"/>
              <a:t>ליצגו</a:t>
            </a:r>
            <a:r>
              <a:rPr lang="he-IL" baseline="0" dirty="0"/>
              <a:t> בעזרת הדפים הללו (אין כזה!!!).</a:t>
            </a:r>
          </a:p>
          <a:p>
            <a:r>
              <a:rPr lang="he-IL" baseline="0" dirty="0"/>
              <a:t>כעט, המורה יבקש את כל המספרים לפי הסדר, מ 0 ועד 31. אבל!</a:t>
            </a:r>
          </a:p>
          <a:p>
            <a:r>
              <a:rPr lang="he-IL" baseline="0" dirty="0"/>
              <a:t>מומלץ לאפשר לכל ילדי הכיתה להשתתף, ע"י כך שבכל מספר, יעמוד ילד אחר,</a:t>
            </a:r>
          </a:p>
          <a:p>
            <a:r>
              <a:rPr lang="he-IL" baseline="0" dirty="0"/>
              <a:t>ויורה למחזיקי הכרטיסים עם העיגולים, האם להרים את הכרטיס שלהם, או לא.</a:t>
            </a:r>
          </a:p>
          <a:p>
            <a:r>
              <a:rPr lang="he-IL" baseline="0" dirty="0"/>
              <a:t>מומלץ לתת לילדים החזקים, את המספרים הקטנים והקלים יותר, כדי לאפשר לילדים המתקשים, לחשב באמת ולהצליח.</a:t>
            </a:r>
          </a:p>
          <a:p>
            <a:r>
              <a:rPr lang="he-IL" baseline="0" dirty="0"/>
              <a:t>לאחר המספר 7, המורה יעצור, ויחזור חזרה, וישאל:</a:t>
            </a:r>
            <a:r>
              <a:rPr lang="en-US" baseline="0" dirty="0"/>
              <a:t/>
            </a:r>
            <a:br>
              <a:rPr lang="en-US" baseline="0" dirty="0"/>
            </a:br>
            <a:r>
              <a:rPr lang="he-IL" baseline="0" dirty="0"/>
              <a:t>מה המספר הקודם ל 1?</a:t>
            </a:r>
          </a:p>
          <a:p>
            <a:r>
              <a:rPr lang="he-IL" baseline="0" dirty="0"/>
              <a:t>0</a:t>
            </a:r>
          </a:p>
          <a:p>
            <a:r>
              <a:rPr lang="he-IL" baseline="0" dirty="0"/>
              <a:t>בכמה 1 גדול מ 0?</a:t>
            </a:r>
          </a:p>
          <a:p>
            <a:r>
              <a:rPr lang="he-IL" baseline="0" dirty="0"/>
              <a:t>ב 1</a:t>
            </a:r>
          </a:p>
          <a:p>
            <a:r>
              <a:rPr lang="he-IL" baseline="0" dirty="0"/>
              <a:t>הכרטיס הבא אחרי 1 הוא עם 2 עיגולים.</a:t>
            </a:r>
          </a:p>
          <a:p>
            <a:r>
              <a:rPr lang="he-IL" baseline="0" dirty="0"/>
              <a:t>בכמה 2 גדול מסכום כל הכרטיסים שלפניו (יש רק כרטיס עם עיגול 1 לפניו. המספר 1)</a:t>
            </a:r>
          </a:p>
          <a:p>
            <a:r>
              <a:rPr lang="he-IL" baseline="0" dirty="0"/>
              <a:t>ב 1</a:t>
            </a:r>
          </a:p>
          <a:p>
            <a:r>
              <a:rPr lang="he-IL" baseline="0" dirty="0"/>
              <a:t>הכרטיס הבא מכיל 4 עיגולים. </a:t>
            </a:r>
          </a:p>
          <a:p>
            <a:r>
              <a:rPr lang="he-IL" baseline="0" dirty="0"/>
              <a:t>מה סכום העיגולים בכרטיסים שלפני 4?</a:t>
            </a:r>
          </a:p>
          <a:p>
            <a:r>
              <a:rPr lang="he-IL" baseline="0" dirty="0"/>
              <a:t>3 עיגולים. (1+2)</a:t>
            </a:r>
          </a:p>
          <a:p>
            <a:r>
              <a:rPr lang="he-IL" baseline="0" dirty="0"/>
              <a:t>בכמה 4 גדול מ 3?</a:t>
            </a:r>
            <a:r>
              <a:rPr lang="en-US" baseline="0" dirty="0"/>
              <a:t> </a:t>
            </a:r>
            <a:endParaRPr lang="he-IL" baseline="0" dirty="0"/>
          </a:p>
          <a:p>
            <a:r>
              <a:rPr lang="he-IL" baseline="0" dirty="0"/>
              <a:t>ב 1</a:t>
            </a:r>
          </a:p>
          <a:p>
            <a:r>
              <a:rPr lang="he-IL" baseline="0" dirty="0"/>
              <a:t>והכרטיס הבא, כמה עיגולים הוא מכיל?</a:t>
            </a:r>
          </a:p>
          <a:p>
            <a:r>
              <a:rPr lang="he-IL" baseline="0" dirty="0"/>
              <a:t>8</a:t>
            </a:r>
          </a:p>
          <a:p>
            <a:r>
              <a:rPr lang="he-IL" baseline="0" dirty="0"/>
              <a:t>ומה סכום העיגולים בכל הכרטיסים שלפניו?</a:t>
            </a:r>
          </a:p>
          <a:p>
            <a:r>
              <a:rPr lang="he-IL" baseline="0" dirty="0"/>
              <a:t>(1+2+4) 7</a:t>
            </a:r>
          </a:p>
          <a:p>
            <a:r>
              <a:rPr lang="he-IL" baseline="0" dirty="0"/>
              <a:t>ובכמה 8 גדול מ 7?</a:t>
            </a:r>
          </a:p>
          <a:p>
            <a:r>
              <a:rPr lang="he-IL" baseline="0" dirty="0"/>
              <a:t>ב 1</a:t>
            </a:r>
          </a:p>
          <a:p>
            <a:r>
              <a:rPr lang="he-IL" baseline="0" dirty="0"/>
              <a:t>אז, הכרטיס הבא יהיה 8.</a:t>
            </a:r>
          </a:p>
          <a:p>
            <a:r>
              <a:rPr lang="he-IL" baseline="0" dirty="0"/>
              <a:t>נמשיך להציג את המספרים 9 (לחשב עם </a:t>
            </a:r>
            <a:r>
              <a:rPr lang="he-IL" baseline="0" dirty="0" err="1"/>
              <a:t>היתלמידים</a:t>
            </a:r>
            <a:r>
              <a:rPr lang="he-IL" baseline="0" dirty="0"/>
              <a:t>)</a:t>
            </a:r>
          </a:p>
          <a:p>
            <a:r>
              <a:rPr lang="he-IL" baseline="0" dirty="0"/>
              <a:t>10, 11, 12, 13, 14, 15 (15 מצריך את כל הכרטיסים (1+2+4+8),</a:t>
            </a:r>
          </a:p>
          <a:p>
            <a:r>
              <a:rPr lang="he-IL" baseline="0" dirty="0"/>
              <a:t>מה מספר העיגולים בכרטיס הבא?</a:t>
            </a:r>
          </a:p>
          <a:p>
            <a:r>
              <a:rPr lang="he-IL" baseline="0" dirty="0"/>
              <a:t>16</a:t>
            </a:r>
          </a:p>
          <a:p>
            <a:r>
              <a:rPr lang="he-IL" baseline="0" dirty="0"/>
              <a:t>בכמה 16 גדול מ 15?</a:t>
            </a:r>
          </a:p>
          <a:p>
            <a:r>
              <a:rPr lang="he-IL" baseline="0" dirty="0"/>
              <a:t>ב 1</a:t>
            </a:r>
          </a:p>
          <a:p>
            <a:r>
              <a:rPr lang="he-IL" baseline="0" dirty="0"/>
              <a:t>נמשיך להציג מספרים:</a:t>
            </a:r>
          </a:p>
          <a:p>
            <a:r>
              <a:rPr lang="he-IL" baseline="0" dirty="0"/>
              <a:t>16, 17, 18, 19, 20, 21, 22, 23, 24, 25, 26, 27, 28, 29, 30, 31 (מערב את כל הכרטיסים הקודמים 1+2+4+8+16)</a:t>
            </a:r>
          </a:p>
          <a:p>
            <a:r>
              <a:rPr lang="he-IL" baseline="0" dirty="0"/>
              <a:t>שאלה:</a:t>
            </a:r>
            <a:r>
              <a:rPr lang="en-US" baseline="0" dirty="0"/>
              <a:t> </a:t>
            </a:r>
            <a:r>
              <a:rPr lang="he-IL" baseline="0" dirty="0"/>
              <a:t>כמה עיגולים צריכים להיות בדף הבא? </a:t>
            </a:r>
          </a:p>
          <a:p>
            <a:r>
              <a:rPr lang="he-IL" baseline="0" dirty="0"/>
              <a:t>32</a:t>
            </a:r>
          </a:p>
          <a:p>
            <a:endParaRPr lang="he-IL" baseline="0" dirty="0"/>
          </a:p>
          <a:p>
            <a:r>
              <a:rPr lang="he-IL" baseline="0" dirty="0"/>
              <a:t>כעת, עוברים להשתמש בדפים עם 0 ו 1.</a:t>
            </a:r>
          </a:p>
          <a:p>
            <a:r>
              <a:rPr lang="he-IL" baseline="0" dirty="0"/>
              <a:t>ההוראות: המורה יבחר שוב מספר להצגה. </a:t>
            </a:r>
          </a:p>
          <a:p>
            <a:r>
              <a:rPr lang="he-IL" baseline="0" dirty="0"/>
              <a:t>הפעם, מי שצריך להראות את הדף עם העיגולים שלו, כדי ליצור את המספר שאמר המורה, </a:t>
            </a:r>
          </a:p>
          <a:p>
            <a:r>
              <a:rPr lang="he-IL" baseline="0" dirty="0"/>
              <a:t>מציג לכיתה, במקום את הדף עם העיגולים, את הדף עם הספרה 1.</a:t>
            </a:r>
          </a:p>
          <a:p>
            <a:r>
              <a:rPr lang="he-IL" baseline="0" dirty="0"/>
              <a:t>מי שלא היה צריך להציג את הדף שלו עם העיגולים כדי ליצור את המספר שביקש המורה, מציג לכיתה את הדף עם הספרה 0.</a:t>
            </a:r>
          </a:p>
          <a:p>
            <a:r>
              <a:rPr lang="he-IL" baseline="0" dirty="0"/>
              <a:t>הכיתה תראה את המספר הבינארי שמייצג את מספר העיגולים שהמורה ביקש.</a:t>
            </a:r>
          </a:p>
          <a:p>
            <a:r>
              <a:rPr lang="he-IL" baseline="0" dirty="0"/>
              <a:t>מומלץ לבקש כמה מספרים, ואז לחזור על כל המספרים ברצף, בין 0 ל 31.</a:t>
            </a:r>
          </a:p>
          <a:p>
            <a:r>
              <a:rPr lang="he-IL" baseline="0" dirty="0"/>
              <a:t>מומלץ לבצע זאת שוב בעזרת תלמיד אחר כל פעם, שמורה למחזיקי הכרטיסים, האם להציג 0 או 1.</a:t>
            </a:r>
          </a:p>
          <a:p>
            <a:r>
              <a:rPr lang="he-IL" baseline="0" dirty="0"/>
              <a:t>שאלה: אם היה דף נוסף, עם 32 עיגולים. איזו ספרה היה צריך להראות מי שהיה מחזיק את הקלף, לאורך הצגת כל המספרים? </a:t>
            </a:r>
          </a:p>
          <a:p>
            <a:r>
              <a:rPr lang="he-IL" baseline="0" dirty="0"/>
              <a:t>0</a:t>
            </a:r>
          </a:p>
          <a:p>
            <a:r>
              <a:rPr lang="he-IL" baseline="0" dirty="0"/>
              <a:t>ועכשיו, המספר 32, איך הוא יוצג?</a:t>
            </a:r>
          </a:p>
          <a:p>
            <a:r>
              <a:rPr lang="he-IL" baseline="0" dirty="0"/>
              <a:t>1 בכרטיס חדש ונוסף משמאל, וכל הכרטיסים האחרים – 0.</a:t>
            </a:r>
          </a:p>
          <a:p>
            <a:endParaRPr lang="he-IL" baseline="0" dirty="0"/>
          </a:p>
          <a:p>
            <a:r>
              <a:rPr lang="he-IL" baseline="0" dirty="0"/>
              <a:t>לאחר ההדגמה, </a:t>
            </a:r>
            <a:r>
              <a:rPr lang="he-IL" baseline="0" dirty="0" err="1"/>
              <a:t>מומל</a:t>
            </a:r>
            <a:r>
              <a:rPr lang="he-IL" baseline="0" dirty="0"/>
              <a:t> לעבור לשקף הבא.</a:t>
            </a:r>
          </a:p>
        </p:txBody>
      </p:sp>
      <p:sp>
        <p:nvSpPr>
          <p:cNvPr id="4" name="מציין מיקום של מספר שקופית 3"/>
          <p:cNvSpPr>
            <a:spLocks noGrp="1"/>
          </p:cNvSpPr>
          <p:nvPr>
            <p:ph type="sldNum" sz="quarter" idx="10"/>
          </p:nvPr>
        </p:nvSpPr>
        <p:spPr/>
        <p:txBody>
          <a:bodyPr/>
          <a:lstStyle/>
          <a:p>
            <a:fld id="{ADFD9B89-DEEB-43C9-9C07-3F511DEC5A3D}" type="slidenum">
              <a:rPr lang="he-IL" smtClean="0"/>
              <a:pPr/>
              <a:t>9</a:t>
            </a:fld>
            <a:endParaRPr lang="he-IL"/>
          </a:p>
        </p:txBody>
      </p:sp>
    </p:spTree>
    <p:extLst>
      <p:ext uri="{BB962C8B-B14F-4D97-AF65-F5344CB8AC3E}">
        <p14:creationId xmlns="" xmlns:p14="http://schemas.microsoft.com/office/powerpoint/2010/main" val="1092665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he-IL" dirty="0"/>
              <a:t>את השקף הזה, רצוי להציג על גבי לוח מחיק.</a:t>
            </a:r>
          </a:p>
          <a:p>
            <a:r>
              <a:rPr lang="he-IL" dirty="0"/>
              <a:t>המטרה היא לכתוב בעצמנו מספרים, בבסיס בינארי.</a:t>
            </a:r>
          </a:p>
          <a:p>
            <a:r>
              <a:rPr lang="he-IL" dirty="0"/>
              <a:t>הציגו את השקף (ללא הגג של הבית והכותרת : בית).</a:t>
            </a:r>
          </a:p>
          <a:p>
            <a:r>
              <a:rPr lang="he-IL" dirty="0"/>
              <a:t>בקשו לכתוב ע"י 0 ו 1, כמו שעשינו עם הכרטיסיות, את המספר 77.</a:t>
            </a:r>
          </a:p>
          <a:p>
            <a:r>
              <a:rPr lang="he-IL" dirty="0"/>
              <a:t>תוך כדי בניית המספר, נשאל את השאלות הבאות:</a:t>
            </a:r>
          </a:p>
          <a:p>
            <a:r>
              <a:rPr lang="he-IL" dirty="0"/>
              <a:t>האם כדי לייצג את המספר 77, צריך את 128?</a:t>
            </a:r>
          </a:p>
          <a:p>
            <a:r>
              <a:rPr lang="he-IL" dirty="0"/>
              <a:t>לא.</a:t>
            </a:r>
          </a:p>
          <a:p>
            <a:r>
              <a:rPr lang="he-IL" dirty="0"/>
              <a:t>לכן נכתוב 0 (כמו להרים את </a:t>
            </a:r>
            <a:r>
              <a:rPr lang="he-IL" dirty="0" err="1"/>
              <a:t>הכרטיסיה</a:t>
            </a:r>
            <a:r>
              <a:rPr lang="he-IL" dirty="0"/>
              <a:t> עם הערך 0), במשבצת שמעל 128</a:t>
            </a:r>
          </a:p>
          <a:p>
            <a:r>
              <a:rPr lang="he-IL" dirty="0"/>
              <a:t>האם צריך את 64? למעשה, האם אפשר בלי 64?</a:t>
            </a:r>
          </a:p>
          <a:p>
            <a:r>
              <a:rPr lang="he-IL" dirty="0"/>
              <a:t>אי אפשר בלי.</a:t>
            </a:r>
          </a:p>
          <a:p>
            <a:r>
              <a:rPr lang="he-IL" dirty="0"/>
              <a:t>למה?</a:t>
            </a:r>
          </a:p>
          <a:p>
            <a:r>
              <a:rPr lang="he-IL" dirty="0"/>
              <a:t>מפני שבלי 64, סכום כל הערכים שקטנים מ 64, הוא באחד מפחות מ 64. כלומר 63.</a:t>
            </a:r>
          </a:p>
          <a:p>
            <a:r>
              <a:rPr lang="he-IL" dirty="0"/>
              <a:t>וזה כמובן לא מספיק בשביל לייצג את 77.</a:t>
            </a:r>
          </a:p>
          <a:p>
            <a:r>
              <a:rPr lang="he-IL" dirty="0"/>
              <a:t>לכן, במשבצת של 64, נכתוב 1.</a:t>
            </a:r>
          </a:p>
          <a:p>
            <a:r>
              <a:rPr lang="he-IL" dirty="0"/>
              <a:t>נותר לייצג עוד 77-64=13.</a:t>
            </a:r>
          </a:p>
          <a:p>
            <a:r>
              <a:rPr lang="he-IL" dirty="0"/>
              <a:t>האם צריך את 32 לצורך ה 13 שנותרו?</a:t>
            </a:r>
          </a:p>
          <a:p>
            <a:r>
              <a:rPr lang="he-IL" dirty="0"/>
              <a:t>לא!</a:t>
            </a:r>
          </a:p>
          <a:p>
            <a:r>
              <a:rPr lang="he-IL" dirty="0"/>
              <a:t>לכן נכתוב 0 במשבצת שמעל 32.</a:t>
            </a:r>
          </a:p>
          <a:p>
            <a:r>
              <a:rPr lang="he-IL" dirty="0"/>
              <a:t>האם צריך את 16, כדי לייצג 13?</a:t>
            </a:r>
          </a:p>
          <a:p>
            <a:r>
              <a:rPr lang="he-IL" dirty="0"/>
              <a:t>לא!</a:t>
            </a:r>
          </a:p>
          <a:p>
            <a:r>
              <a:rPr lang="he-IL" dirty="0"/>
              <a:t>לכן נכתוב 0 במשבצת שמעל 16.</a:t>
            </a:r>
          </a:p>
          <a:p>
            <a:r>
              <a:rPr lang="he-IL" dirty="0"/>
              <a:t>האם צריך את 8, כדי לייצג 13?</a:t>
            </a:r>
          </a:p>
          <a:p>
            <a:r>
              <a:rPr lang="he-IL" dirty="0"/>
              <a:t>כן!!</a:t>
            </a:r>
          </a:p>
          <a:p>
            <a:r>
              <a:rPr lang="he-IL" dirty="0"/>
              <a:t>אפשר בלי ה 8, לייצג 13? </a:t>
            </a:r>
          </a:p>
          <a:p>
            <a:r>
              <a:rPr lang="he-IL" dirty="0"/>
              <a:t>לא!</a:t>
            </a:r>
          </a:p>
          <a:p>
            <a:r>
              <a:rPr lang="he-IL" dirty="0"/>
              <a:t>למה?</a:t>
            </a:r>
          </a:p>
          <a:p>
            <a:r>
              <a:rPr lang="he-IL" dirty="0"/>
              <a:t>מפני שבלעדיו, סכום הערכים הנותרים הוא 7, וזה לא מספיק.</a:t>
            </a:r>
          </a:p>
          <a:p>
            <a:r>
              <a:rPr lang="he-IL" dirty="0"/>
              <a:t>לכן, נכתוב 1 מעל ה 8.</a:t>
            </a:r>
          </a:p>
          <a:p>
            <a:r>
              <a:rPr lang="he-IL" dirty="0"/>
              <a:t>נותרו עוד 13-8=5 לייצג.</a:t>
            </a:r>
          </a:p>
          <a:p>
            <a:r>
              <a:rPr lang="he-IL" dirty="0"/>
              <a:t>האם צריך את 4, כדי לייצג 5?</a:t>
            </a:r>
          </a:p>
          <a:p>
            <a:r>
              <a:rPr lang="he-IL" dirty="0"/>
              <a:t>כן!</a:t>
            </a:r>
          </a:p>
          <a:p>
            <a:r>
              <a:rPr lang="he-IL" dirty="0"/>
              <a:t>האם אפשר בלי 4, לייצג 5?</a:t>
            </a:r>
          </a:p>
          <a:p>
            <a:r>
              <a:rPr lang="he-IL" dirty="0"/>
              <a:t>לא!</a:t>
            </a:r>
          </a:p>
          <a:p>
            <a:r>
              <a:rPr lang="he-IL" dirty="0"/>
              <a:t>למה?</a:t>
            </a:r>
          </a:p>
          <a:p>
            <a:r>
              <a:rPr lang="he-IL" dirty="0"/>
              <a:t>מפני שסכום הערכים הקטנים מ 4 הוא רק 3, וזה לא מספיק בשביל לייצג 5.</a:t>
            </a:r>
          </a:p>
          <a:p>
            <a:r>
              <a:rPr lang="he-IL" dirty="0"/>
              <a:t>לכן, נכתוב 1 מעל ה 4.</a:t>
            </a:r>
          </a:p>
          <a:p>
            <a:r>
              <a:rPr lang="he-IL" dirty="0"/>
              <a:t>נותר עוד 5-4=1 לייצג!</a:t>
            </a:r>
          </a:p>
          <a:p>
            <a:r>
              <a:rPr lang="he-IL" dirty="0"/>
              <a:t>האם יש צורך ב 2, כדי </a:t>
            </a:r>
            <a:r>
              <a:rPr lang="he-IL" dirty="0" err="1"/>
              <a:t>ליצג</a:t>
            </a:r>
            <a:r>
              <a:rPr lang="he-IL" dirty="0"/>
              <a:t> 1?</a:t>
            </a:r>
          </a:p>
          <a:p>
            <a:r>
              <a:rPr lang="he-IL" dirty="0"/>
              <a:t>לא!</a:t>
            </a:r>
          </a:p>
          <a:p>
            <a:r>
              <a:rPr lang="he-IL" dirty="0"/>
              <a:t>אחרון חביב – נסמן 1 מעל ה 1, וקיבלנו את הייצוג של 77 בבסיס בינארי!! (01001101)</a:t>
            </a:r>
          </a:p>
          <a:p>
            <a:r>
              <a:rPr lang="he-IL" dirty="0"/>
              <a:t>בצעו אותו תהליך עבור המספר 122(10000110), וכן עבור המספר 22 (00010110)</a:t>
            </a:r>
          </a:p>
          <a:p>
            <a:r>
              <a:rPr lang="he-IL" dirty="0"/>
              <a:t>(לפי סדר זה!)</a:t>
            </a:r>
          </a:p>
          <a:p>
            <a:endParaRPr lang="he-IL" dirty="0"/>
          </a:p>
          <a:p>
            <a:endParaRPr lang="he-IL" dirty="0"/>
          </a:p>
          <a:p>
            <a:endParaRPr lang="he-IL" dirty="0"/>
          </a:p>
        </p:txBody>
      </p:sp>
      <p:sp>
        <p:nvSpPr>
          <p:cNvPr id="4" name="Slide Number Placeholder 3"/>
          <p:cNvSpPr>
            <a:spLocks noGrp="1"/>
          </p:cNvSpPr>
          <p:nvPr>
            <p:ph type="sldNum" sz="quarter" idx="10"/>
          </p:nvPr>
        </p:nvSpPr>
        <p:spPr/>
        <p:txBody>
          <a:bodyPr/>
          <a:lstStyle/>
          <a:p>
            <a:fld id="{ADFD9B89-DEEB-43C9-9C07-3F511DEC5A3D}" type="slidenum">
              <a:rPr lang="he-IL" smtClean="0"/>
              <a:pPr/>
              <a:t>10</a:t>
            </a:fld>
            <a:endParaRPr lang="he-IL"/>
          </a:p>
        </p:txBody>
      </p:sp>
    </p:spTree>
    <p:extLst>
      <p:ext uri="{BB962C8B-B14F-4D97-AF65-F5344CB8AC3E}">
        <p14:creationId xmlns="" xmlns:p14="http://schemas.microsoft.com/office/powerpoint/2010/main" val="3564534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187088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379700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9/3/2017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804991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9/3/2017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1473712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9/3/2017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30574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9/3/2017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004790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9/3/2017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328784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447070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648480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649633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9/3/2017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572893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9/3/2017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918475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9/3/2017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70569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smtClean="0"/>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9/3/2017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956773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9/3/2017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843387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9/3/2017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614752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9/3/2017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25773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9/3/2017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84916819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hyperlink" Target="http://vimeo.com/28612585" TargetMode="External"/><Relationship Id="rId7" Type="http://schemas.openxmlformats.org/officeDocument/2006/relationships/hyperlink" Target="http://vimeo.com/28612970"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hyperlink" Target="http://vimeo.com/28612800" TargetMode="Externa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220374" y="1073040"/>
            <a:ext cx="8341112" cy="1646302"/>
          </a:xfrm>
        </p:spPr>
        <p:txBody>
          <a:bodyPr>
            <a:normAutofit fontScale="90000"/>
          </a:bodyPr>
          <a:lstStyle/>
          <a:p>
            <a:pPr algn="ctr"/>
            <a:r>
              <a:rPr lang="he-IL" sz="8000" dirty="0" smtClean="0"/>
              <a:t>מבוא למערכות מחשב</a:t>
            </a:r>
            <a:endParaRPr lang="he-IL" sz="8000" dirty="0"/>
          </a:p>
        </p:txBody>
      </p:sp>
      <p:sp>
        <p:nvSpPr>
          <p:cNvPr id="3" name="כותרת משנה 2"/>
          <p:cNvSpPr>
            <a:spLocks noGrp="1"/>
          </p:cNvSpPr>
          <p:nvPr>
            <p:ph type="subTitle" idx="1"/>
          </p:nvPr>
        </p:nvSpPr>
        <p:spPr/>
        <p:txBody>
          <a:bodyPr/>
          <a:lstStyle/>
          <a:p>
            <a:endParaRPr lang="he-IL" dirty="0"/>
          </a:p>
        </p:txBody>
      </p:sp>
      <p:pic>
        <p:nvPicPr>
          <p:cNvPr id="4" name="תמונה 9"/>
          <p:cNvPicPr>
            <a:picLocks noChangeAspect="1"/>
          </p:cNvPicPr>
          <p:nvPr/>
        </p:nvPicPr>
        <p:blipFill>
          <a:blip r:embed="rId2" cstate="print">
            <a:extLst>
              <a:ext uri="{28A0092B-C50C-407E-A947-70E740481C1C}">
                <a14:useLocalDpi xmlns="" xmlns:a14="http://schemas.microsoft.com/office/drawing/2010/main" xmlns:lc="http://schemas.openxmlformats.org/drawingml/2006/lockedCanvas" val="0"/>
              </a:ext>
            </a:extLst>
          </a:blip>
          <a:stretch>
            <a:fillRect/>
          </a:stretch>
        </p:blipFill>
        <p:spPr>
          <a:xfrm>
            <a:off x="245322" y="4051020"/>
            <a:ext cx="3892492" cy="2806980"/>
          </a:xfrm>
          <a:prstGeom prst="rect">
            <a:avLst/>
          </a:prstGeom>
        </p:spPr>
      </p:pic>
    </p:spTree>
    <p:extLst>
      <p:ext uri="{BB962C8B-B14F-4D97-AF65-F5344CB8AC3E}">
        <p14:creationId xmlns:p14="http://schemas.microsoft.com/office/powerpoint/2010/main" xmlns="" val="1597654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vert="horz" lIns="91440" tIns="45720" rIns="91440" bIns="45720" rtlCol="0" anchor="b">
            <a:normAutofit/>
          </a:bodyPr>
          <a:lstStyle/>
          <a:p>
            <a:pPr algn="ctr"/>
            <a:r>
              <a:rPr lang="he-IL" dirty="0">
                <a:cs typeface="+mn-cs"/>
              </a:rPr>
              <a:t>מספרים בינאריים</a:t>
            </a:r>
          </a:p>
        </p:txBody>
      </p:sp>
      <p:graphicFrame>
        <p:nvGraphicFramePr>
          <p:cNvPr id="4" name="מציין מיקום תוכן 3"/>
          <p:cNvGraphicFramePr>
            <a:graphicFrameLocks noGrp="1"/>
          </p:cNvGraphicFramePr>
          <p:nvPr>
            <p:ph idx="1"/>
            <p:extLst>
              <p:ext uri="{D42A27DB-BD31-4B8C-83A1-F6EECF244321}">
                <p14:modId xmlns="" xmlns:p14="http://schemas.microsoft.com/office/powerpoint/2010/main" val="775366255"/>
              </p:ext>
            </p:extLst>
          </p:nvPr>
        </p:nvGraphicFramePr>
        <p:xfrm>
          <a:off x="238625" y="3429000"/>
          <a:ext cx="10945216" cy="1467544"/>
        </p:xfrm>
        <a:graphic>
          <a:graphicData uri="http://schemas.openxmlformats.org/drawingml/2006/table">
            <a:tbl>
              <a:tblPr rtl="1" firstRow="1" bandRow="1">
                <a:tableStyleId>{5C22544A-7EE6-4342-B048-85BDC9FD1C3A}</a:tableStyleId>
              </a:tblPr>
              <a:tblGrid>
                <a:gridCol w="1368152">
                  <a:extLst>
                    <a:ext uri="{9D8B030D-6E8A-4147-A177-3AD203B41FA5}">
                      <a16:colId xmlns:a16="http://schemas.microsoft.com/office/drawing/2014/main" xmlns="" val="20000"/>
                    </a:ext>
                  </a:extLst>
                </a:gridCol>
                <a:gridCol w="1368152">
                  <a:extLst>
                    <a:ext uri="{9D8B030D-6E8A-4147-A177-3AD203B41FA5}">
                      <a16:colId xmlns:a16="http://schemas.microsoft.com/office/drawing/2014/main" xmlns="" val="20001"/>
                    </a:ext>
                  </a:extLst>
                </a:gridCol>
                <a:gridCol w="1368152">
                  <a:extLst>
                    <a:ext uri="{9D8B030D-6E8A-4147-A177-3AD203B41FA5}">
                      <a16:colId xmlns:a16="http://schemas.microsoft.com/office/drawing/2014/main" xmlns="" val="20002"/>
                    </a:ext>
                  </a:extLst>
                </a:gridCol>
                <a:gridCol w="1368152">
                  <a:extLst>
                    <a:ext uri="{9D8B030D-6E8A-4147-A177-3AD203B41FA5}">
                      <a16:colId xmlns:a16="http://schemas.microsoft.com/office/drawing/2014/main" xmlns="" val="20003"/>
                    </a:ext>
                  </a:extLst>
                </a:gridCol>
                <a:gridCol w="1368152">
                  <a:extLst>
                    <a:ext uri="{9D8B030D-6E8A-4147-A177-3AD203B41FA5}">
                      <a16:colId xmlns:a16="http://schemas.microsoft.com/office/drawing/2014/main" xmlns="" val="20004"/>
                    </a:ext>
                  </a:extLst>
                </a:gridCol>
                <a:gridCol w="1368152">
                  <a:extLst>
                    <a:ext uri="{9D8B030D-6E8A-4147-A177-3AD203B41FA5}">
                      <a16:colId xmlns:a16="http://schemas.microsoft.com/office/drawing/2014/main" xmlns="" val="20005"/>
                    </a:ext>
                  </a:extLst>
                </a:gridCol>
                <a:gridCol w="1368152">
                  <a:extLst>
                    <a:ext uri="{9D8B030D-6E8A-4147-A177-3AD203B41FA5}">
                      <a16:colId xmlns:a16="http://schemas.microsoft.com/office/drawing/2014/main" xmlns="" val="20006"/>
                    </a:ext>
                  </a:extLst>
                </a:gridCol>
                <a:gridCol w="1368152">
                  <a:extLst>
                    <a:ext uri="{9D8B030D-6E8A-4147-A177-3AD203B41FA5}">
                      <a16:colId xmlns:a16="http://schemas.microsoft.com/office/drawing/2014/main" xmlns="" val="20007"/>
                    </a:ext>
                  </a:extLst>
                </a:gridCol>
              </a:tblGrid>
              <a:tr h="733772">
                <a:tc>
                  <a:txBody>
                    <a:bodyPr/>
                    <a:lstStyle/>
                    <a:p>
                      <a:pPr algn="ctr" rtl="1"/>
                      <a:endParaRPr lang="he-IL" sz="2800" dirty="0">
                        <a:ln>
                          <a:noFill/>
                        </a:ln>
                        <a:solidFill>
                          <a:schemeClr val="bg2">
                            <a:lumMod val="50000"/>
                          </a:schemeClr>
                        </a:solidFill>
                      </a:endParaRPr>
                    </a:p>
                  </a:txBody>
                  <a:tcPr marL="121920" marR="1219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1"/>
                      <a:endParaRPr lang="he-IL" sz="2800" dirty="0">
                        <a:ln>
                          <a:noFill/>
                        </a:ln>
                        <a:solidFill>
                          <a:schemeClr val="bg2">
                            <a:lumMod val="50000"/>
                          </a:schemeClr>
                        </a:solidFill>
                      </a:endParaRPr>
                    </a:p>
                  </a:txBody>
                  <a:tcPr marL="121920" marR="1219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1"/>
                      <a:endParaRPr lang="he-IL" sz="2800" dirty="0">
                        <a:ln>
                          <a:noFill/>
                        </a:ln>
                        <a:solidFill>
                          <a:schemeClr val="bg2">
                            <a:lumMod val="50000"/>
                          </a:schemeClr>
                        </a:solidFill>
                      </a:endParaRPr>
                    </a:p>
                  </a:txBody>
                  <a:tcPr marL="121920" marR="1219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1"/>
                      <a:endParaRPr lang="he-IL" sz="2800" dirty="0">
                        <a:ln>
                          <a:noFill/>
                        </a:ln>
                        <a:solidFill>
                          <a:schemeClr val="bg2">
                            <a:lumMod val="50000"/>
                          </a:schemeClr>
                        </a:solidFill>
                      </a:endParaRPr>
                    </a:p>
                  </a:txBody>
                  <a:tcPr marL="121920" marR="1219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1"/>
                      <a:endParaRPr lang="he-IL" sz="2800" dirty="0">
                        <a:ln>
                          <a:noFill/>
                        </a:ln>
                        <a:solidFill>
                          <a:schemeClr val="bg2">
                            <a:lumMod val="50000"/>
                          </a:schemeClr>
                        </a:solidFill>
                      </a:endParaRPr>
                    </a:p>
                  </a:txBody>
                  <a:tcPr marL="121920" marR="1219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1"/>
                      <a:endParaRPr lang="he-IL" sz="2800" dirty="0">
                        <a:ln>
                          <a:noFill/>
                        </a:ln>
                        <a:solidFill>
                          <a:schemeClr val="bg2">
                            <a:lumMod val="50000"/>
                          </a:schemeClr>
                        </a:solidFill>
                      </a:endParaRPr>
                    </a:p>
                  </a:txBody>
                  <a:tcPr marL="121920" marR="1219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1"/>
                      <a:endParaRPr lang="he-IL" sz="2800" dirty="0">
                        <a:ln>
                          <a:noFill/>
                        </a:ln>
                        <a:solidFill>
                          <a:schemeClr val="bg2">
                            <a:lumMod val="50000"/>
                          </a:schemeClr>
                        </a:solidFill>
                      </a:endParaRPr>
                    </a:p>
                  </a:txBody>
                  <a:tcPr marL="121920" marR="1219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1"/>
                      <a:endParaRPr lang="he-IL" sz="2800" dirty="0">
                        <a:ln>
                          <a:noFill/>
                        </a:ln>
                        <a:solidFill>
                          <a:schemeClr val="bg2">
                            <a:lumMod val="50000"/>
                          </a:schemeClr>
                        </a:solidFill>
                      </a:endParaRPr>
                    </a:p>
                  </a:txBody>
                  <a:tcPr marL="121920" marR="1219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xmlns="" val="10000"/>
                  </a:ext>
                </a:extLst>
              </a:tr>
              <a:tr h="733772">
                <a:tc>
                  <a:txBody>
                    <a:bodyPr/>
                    <a:lstStyle/>
                    <a:p>
                      <a:pPr algn="ctr" rtl="1"/>
                      <a:r>
                        <a:rPr lang="he-IL" dirty="0">
                          <a:ln>
                            <a:noFill/>
                          </a:ln>
                        </a:rPr>
                        <a:t>1</a:t>
                      </a:r>
                    </a:p>
                  </a:txBody>
                  <a:tcPr marL="121920" marR="1219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1"/>
                      <a:r>
                        <a:rPr lang="he-IL" dirty="0">
                          <a:ln>
                            <a:noFill/>
                          </a:ln>
                        </a:rPr>
                        <a:t>2</a:t>
                      </a:r>
                    </a:p>
                  </a:txBody>
                  <a:tcPr marL="121920" marR="1219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1"/>
                      <a:r>
                        <a:rPr lang="he-IL" dirty="0">
                          <a:ln>
                            <a:noFill/>
                          </a:ln>
                        </a:rPr>
                        <a:t>4</a:t>
                      </a:r>
                    </a:p>
                  </a:txBody>
                  <a:tcPr marL="121920" marR="1219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1"/>
                      <a:r>
                        <a:rPr lang="he-IL" dirty="0">
                          <a:ln>
                            <a:noFill/>
                          </a:ln>
                        </a:rPr>
                        <a:t>8</a:t>
                      </a:r>
                    </a:p>
                  </a:txBody>
                  <a:tcPr marL="121920" marR="1219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1"/>
                      <a:r>
                        <a:rPr lang="he-IL" dirty="0">
                          <a:ln>
                            <a:noFill/>
                          </a:ln>
                        </a:rPr>
                        <a:t>16</a:t>
                      </a:r>
                    </a:p>
                  </a:txBody>
                  <a:tcPr marL="121920" marR="1219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1"/>
                      <a:r>
                        <a:rPr lang="he-IL" dirty="0">
                          <a:ln>
                            <a:noFill/>
                          </a:ln>
                        </a:rPr>
                        <a:t>32</a:t>
                      </a:r>
                    </a:p>
                  </a:txBody>
                  <a:tcPr marL="121920" marR="1219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1"/>
                      <a:r>
                        <a:rPr lang="he-IL" dirty="0">
                          <a:ln>
                            <a:noFill/>
                          </a:ln>
                        </a:rPr>
                        <a:t>64</a:t>
                      </a:r>
                    </a:p>
                  </a:txBody>
                  <a:tcPr marL="121920" marR="1219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1"/>
                      <a:r>
                        <a:rPr lang="he-IL" dirty="0">
                          <a:ln>
                            <a:noFill/>
                          </a:ln>
                        </a:rPr>
                        <a:t>128</a:t>
                      </a:r>
                    </a:p>
                  </a:txBody>
                  <a:tcPr marL="121920" marR="1219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vert="horz" lIns="91440" tIns="45720" rIns="91440" bIns="45720" rtlCol="0" anchor="b">
            <a:normAutofit/>
          </a:bodyPr>
          <a:lstStyle/>
          <a:p>
            <a:pPr algn="ctr"/>
            <a:r>
              <a:rPr lang="he-IL" dirty="0" smtClean="0">
                <a:cs typeface="+mn-cs"/>
              </a:rPr>
              <a:t>בית - </a:t>
            </a:r>
            <a:r>
              <a:rPr lang="en-US" dirty="0" smtClean="0">
                <a:cs typeface="+mn-cs"/>
              </a:rPr>
              <a:t>Byte</a:t>
            </a:r>
            <a:endParaRPr lang="he-IL" dirty="0">
              <a:cs typeface="+mn-cs"/>
            </a:endParaRPr>
          </a:p>
        </p:txBody>
      </p:sp>
      <p:graphicFrame>
        <p:nvGraphicFramePr>
          <p:cNvPr id="4" name="מציין מיקום תוכן 3"/>
          <p:cNvGraphicFramePr>
            <a:graphicFrameLocks noGrp="1"/>
          </p:cNvGraphicFramePr>
          <p:nvPr>
            <p:ph idx="1"/>
            <p:extLst>
              <p:ext uri="{D42A27DB-BD31-4B8C-83A1-F6EECF244321}">
                <p14:modId xmlns="" xmlns:p14="http://schemas.microsoft.com/office/powerpoint/2010/main" val="322823643"/>
              </p:ext>
            </p:extLst>
          </p:nvPr>
        </p:nvGraphicFramePr>
        <p:xfrm>
          <a:off x="623392" y="2713940"/>
          <a:ext cx="10945216" cy="1467544"/>
        </p:xfrm>
        <a:graphic>
          <a:graphicData uri="http://schemas.openxmlformats.org/drawingml/2006/table">
            <a:tbl>
              <a:tblPr rtl="1" firstRow="1" bandRow="1">
                <a:tableStyleId>{5C22544A-7EE6-4342-B048-85BDC9FD1C3A}</a:tableStyleId>
              </a:tblPr>
              <a:tblGrid>
                <a:gridCol w="1368152">
                  <a:extLst>
                    <a:ext uri="{9D8B030D-6E8A-4147-A177-3AD203B41FA5}">
                      <a16:colId xmlns:a16="http://schemas.microsoft.com/office/drawing/2014/main" xmlns="" val="20000"/>
                    </a:ext>
                  </a:extLst>
                </a:gridCol>
                <a:gridCol w="1368152">
                  <a:extLst>
                    <a:ext uri="{9D8B030D-6E8A-4147-A177-3AD203B41FA5}">
                      <a16:colId xmlns:a16="http://schemas.microsoft.com/office/drawing/2014/main" xmlns="" val="20001"/>
                    </a:ext>
                  </a:extLst>
                </a:gridCol>
                <a:gridCol w="1368152">
                  <a:extLst>
                    <a:ext uri="{9D8B030D-6E8A-4147-A177-3AD203B41FA5}">
                      <a16:colId xmlns:a16="http://schemas.microsoft.com/office/drawing/2014/main" xmlns="" val="20002"/>
                    </a:ext>
                  </a:extLst>
                </a:gridCol>
                <a:gridCol w="1368152">
                  <a:extLst>
                    <a:ext uri="{9D8B030D-6E8A-4147-A177-3AD203B41FA5}">
                      <a16:colId xmlns:a16="http://schemas.microsoft.com/office/drawing/2014/main" xmlns="" val="20003"/>
                    </a:ext>
                  </a:extLst>
                </a:gridCol>
                <a:gridCol w="1368152">
                  <a:extLst>
                    <a:ext uri="{9D8B030D-6E8A-4147-A177-3AD203B41FA5}">
                      <a16:colId xmlns:a16="http://schemas.microsoft.com/office/drawing/2014/main" xmlns="" val="20004"/>
                    </a:ext>
                  </a:extLst>
                </a:gridCol>
                <a:gridCol w="1368152">
                  <a:extLst>
                    <a:ext uri="{9D8B030D-6E8A-4147-A177-3AD203B41FA5}">
                      <a16:colId xmlns:a16="http://schemas.microsoft.com/office/drawing/2014/main" xmlns="" val="20005"/>
                    </a:ext>
                  </a:extLst>
                </a:gridCol>
                <a:gridCol w="1368152">
                  <a:extLst>
                    <a:ext uri="{9D8B030D-6E8A-4147-A177-3AD203B41FA5}">
                      <a16:colId xmlns:a16="http://schemas.microsoft.com/office/drawing/2014/main" xmlns="" val="20006"/>
                    </a:ext>
                  </a:extLst>
                </a:gridCol>
                <a:gridCol w="1368152">
                  <a:extLst>
                    <a:ext uri="{9D8B030D-6E8A-4147-A177-3AD203B41FA5}">
                      <a16:colId xmlns:a16="http://schemas.microsoft.com/office/drawing/2014/main" xmlns="" val="20007"/>
                    </a:ext>
                  </a:extLst>
                </a:gridCol>
              </a:tblGrid>
              <a:tr h="733772">
                <a:tc>
                  <a:txBody>
                    <a:bodyPr/>
                    <a:lstStyle/>
                    <a:p>
                      <a:pPr algn="ctr" rtl="1"/>
                      <a:endParaRPr lang="he-IL" sz="2800" dirty="0">
                        <a:ln>
                          <a:noFill/>
                        </a:ln>
                        <a:solidFill>
                          <a:schemeClr val="bg2">
                            <a:lumMod val="50000"/>
                          </a:schemeClr>
                        </a:solidFill>
                      </a:endParaRPr>
                    </a:p>
                  </a:txBody>
                  <a:tcPr marL="121920" marR="1219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1"/>
                      <a:endParaRPr lang="he-IL" sz="2800" dirty="0">
                        <a:ln>
                          <a:noFill/>
                        </a:ln>
                        <a:solidFill>
                          <a:schemeClr val="bg2">
                            <a:lumMod val="50000"/>
                          </a:schemeClr>
                        </a:solidFill>
                      </a:endParaRPr>
                    </a:p>
                  </a:txBody>
                  <a:tcPr marL="121920" marR="1219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1"/>
                      <a:endParaRPr lang="he-IL" sz="2800" dirty="0">
                        <a:ln>
                          <a:noFill/>
                        </a:ln>
                        <a:solidFill>
                          <a:schemeClr val="bg2">
                            <a:lumMod val="50000"/>
                          </a:schemeClr>
                        </a:solidFill>
                      </a:endParaRPr>
                    </a:p>
                  </a:txBody>
                  <a:tcPr marL="121920" marR="1219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1"/>
                      <a:endParaRPr lang="he-IL" sz="2800" dirty="0">
                        <a:ln>
                          <a:noFill/>
                        </a:ln>
                        <a:solidFill>
                          <a:schemeClr val="bg2">
                            <a:lumMod val="50000"/>
                          </a:schemeClr>
                        </a:solidFill>
                      </a:endParaRPr>
                    </a:p>
                  </a:txBody>
                  <a:tcPr marL="121920" marR="1219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1"/>
                      <a:endParaRPr lang="he-IL" sz="2800" dirty="0">
                        <a:ln>
                          <a:noFill/>
                        </a:ln>
                        <a:solidFill>
                          <a:schemeClr val="bg2">
                            <a:lumMod val="50000"/>
                          </a:schemeClr>
                        </a:solidFill>
                      </a:endParaRPr>
                    </a:p>
                  </a:txBody>
                  <a:tcPr marL="121920" marR="1219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1"/>
                      <a:endParaRPr lang="he-IL" sz="2800" dirty="0">
                        <a:ln>
                          <a:noFill/>
                        </a:ln>
                        <a:solidFill>
                          <a:schemeClr val="bg2">
                            <a:lumMod val="50000"/>
                          </a:schemeClr>
                        </a:solidFill>
                      </a:endParaRPr>
                    </a:p>
                  </a:txBody>
                  <a:tcPr marL="121920" marR="1219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1"/>
                      <a:endParaRPr lang="he-IL" sz="2800" dirty="0">
                        <a:ln>
                          <a:noFill/>
                        </a:ln>
                        <a:solidFill>
                          <a:schemeClr val="bg2">
                            <a:lumMod val="50000"/>
                          </a:schemeClr>
                        </a:solidFill>
                      </a:endParaRPr>
                    </a:p>
                  </a:txBody>
                  <a:tcPr marL="121920" marR="1219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1"/>
                      <a:endParaRPr lang="he-IL" sz="2800" dirty="0">
                        <a:ln>
                          <a:noFill/>
                        </a:ln>
                        <a:solidFill>
                          <a:schemeClr val="bg2">
                            <a:lumMod val="50000"/>
                          </a:schemeClr>
                        </a:solidFill>
                      </a:endParaRPr>
                    </a:p>
                  </a:txBody>
                  <a:tcPr marL="121920" marR="1219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xmlns="" val="10000"/>
                  </a:ext>
                </a:extLst>
              </a:tr>
              <a:tr h="733772">
                <a:tc>
                  <a:txBody>
                    <a:bodyPr/>
                    <a:lstStyle/>
                    <a:p>
                      <a:pPr algn="ctr" rtl="1"/>
                      <a:r>
                        <a:rPr lang="he-IL" dirty="0">
                          <a:ln>
                            <a:noFill/>
                          </a:ln>
                        </a:rPr>
                        <a:t>1</a:t>
                      </a:r>
                    </a:p>
                  </a:txBody>
                  <a:tcPr marL="121920" marR="1219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1"/>
                      <a:r>
                        <a:rPr lang="he-IL" dirty="0">
                          <a:ln>
                            <a:noFill/>
                          </a:ln>
                        </a:rPr>
                        <a:t>2</a:t>
                      </a:r>
                    </a:p>
                  </a:txBody>
                  <a:tcPr marL="121920" marR="1219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1"/>
                      <a:r>
                        <a:rPr lang="he-IL" dirty="0">
                          <a:ln>
                            <a:noFill/>
                          </a:ln>
                        </a:rPr>
                        <a:t>4</a:t>
                      </a:r>
                    </a:p>
                  </a:txBody>
                  <a:tcPr marL="121920" marR="1219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1"/>
                      <a:r>
                        <a:rPr lang="he-IL" dirty="0">
                          <a:ln>
                            <a:noFill/>
                          </a:ln>
                        </a:rPr>
                        <a:t>8</a:t>
                      </a:r>
                    </a:p>
                  </a:txBody>
                  <a:tcPr marL="121920" marR="1219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1"/>
                      <a:r>
                        <a:rPr lang="he-IL" dirty="0">
                          <a:ln>
                            <a:noFill/>
                          </a:ln>
                        </a:rPr>
                        <a:t>16</a:t>
                      </a:r>
                    </a:p>
                  </a:txBody>
                  <a:tcPr marL="121920" marR="1219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1"/>
                      <a:r>
                        <a:rPr lang="he-IL" dirty="0">
                          <a:ln>
                            <a:noFill/>
                          </a:ln>
                        </a:rPr>
                        <a:t>32</a:t>
                      </a:r>
                    </a:p>
                  </a:txBody>
                  <a:tcPr marL="121920" marR="1219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1"/>
                      <a:r>
                        <a:rPr lang="he-IL" dirty="0">
                          <a:ln>
                            <a:noFill/>
                          </a:ln>
                        </a:rPr>
                        <a:t>64</a:t>
                      </a:r>
                    </a:p>
                  </a:txBody>
                  <a:tcPr marL="121920" marR="1219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1"/>
                      <a:r>
                        <a:rPr lang="he-IL" dirty="0">
                          <a:ln>
                            <a:noFill/>
                          </a:ln>
                        </a:rPr>
                        <a:t>128</a:t>
                      </a:r>
                    </a:p>
                  </a:txBody>
                  <a:tcPr marL="121920" marR="1219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pSp>
        <p:nvGrpSpPr>
          <p:cNvPr id="3" name="קבוצה 14"/>
          <p:cNvGrpSpPr/>
          <p:nvPr/>
        </p:nvGrpSpPr>
        <p:grpSpPr>
          <a:xfrm>
            <a:off x="719404" y="2093252"/>
            <a:ext cx="10849205" cy="648072"/>
            <a:chOff x="539552" y="1628800"/>
            <a:chExt cx="8136904" cy="648072"/>
          </a:xfrm>
        </p:grpSpPr>
        <p:cxnSp>
          <p:nvCxnSpPr>
            <p:cNvPr id="6" name="מחבר ישר 5"/>
            <p:cNvCxnSpPr/>
            <p:nvPr/>
          </p:nvCxnSpPr>
          <p:spPr>
            <a:xfrm flipV="1">
              <a:off x="539552" y="1628800"/>
              <a:ext cx="504056"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מחבר ישר 7"/>
            <p:cNvCxnSpPr/>
            <p:nvPr/>
          </p:nvCxnSpPr>
          <p:spPr>
            <a:xfrm>
              <a:off x="1043608" y="1628800"/>
              <a:ext cx="705678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מחבר ישר 9"/>
            <p:cNvCxnSpPr/>
            <p:nvPr/>
          </p:nvCxnSpPr>
          <p:spPr>
            <a:xfrm flipH="1">
              <a:off x="7668344" y="1628800"/>
              <a:ext cx="432048" cy="64807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מחבר ישר 11"/>
            <p:cNvCxnSpPr/>
            <p:nvPr/>
          </p:nvCxnSpPr>
          <p:spPr>
            <a:xfrm>
              <a:off x="8100392" y="1628800"/>
              <a:ext cx="576064" cy="64807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1107304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תוכן עניינים</a:t>
            </a:r>
            <a:endParaRPr lang="he-IL" sz="4400" b="1" dirty="0"/>
          </a:p>
        </p:txBody>
      </p:sp>
      <p:sp>
        <p:nvSpPr>
          <p:cNvPr id="3" name="מציין מיקום תוכן 2"/>
          <p:cNvSpPr>
            <a:spLocks noGrp="1"/>
          </p:cNvSpPr>
          <p:nvPr>
            <p:ph idx="1"/>
          </p:nvPr>
        </p:nvSpPr>
        <p:spPr>
          <a:xfrm>
            <a:off x="1115117" y="1536121"/>
            <a:ext cx="8474926" cy="3880773"/>
          </a:xfrm>
        </p:spPr>
        <p:txBody>
          <a:bodyPr>
            <a:noAutofit/>
          </a:bodyPr>
          <a:lstStyle/>
          <a:p>
            <a:r>
              <a:rPr lang="he-IL" sz="3600" dirty="0" smtClean="0"/>
              <a:t>מבוא למערכות מחשוב</a:t>
            </a:r>
          </a:p>
          <a:p>
            <a:pPr lvl="1"/>
            <a:r>
              <a:rPr lang="he-IL" sz="3200" dirty="0" smtClean="0"/>
              <a:t>מערכות</a:t>
            </a:r>
          </a:p>
          <a:p>
            <a:pPr lvl="1"/>
            <a:r>
              <a:rPr lang="he-IL" sz="3200" dirty="0" smtClean="0"/>
              <a:t>מערכת </a:t>
            </a:r>
            <a:r>
              <a:rPr lang="he-IL" sz="3200" dirty="0" smtClean="0"/>
              <a:t>מחשוב</a:t>
            </a:r>
          </a:p>
          <a:p>
            <a:pPr lvl="2"/>
            <a:r>
              <a:rPr lang="he-IL" sz="3000" dirty="0" smtClean="0"/>
              <a:t>תהליך העיבוד </a:t>
            </a:r>
            <a:endParaRPr lang="he-IL" sz="3000" dirty="0" smtClean="0"/>
          </a:p>
          <a:p>
            <a:pPr lvl="1"/>
            <a:r>
              <a:rPr lang="he-IL" sz="3400" dirty="0" smtClean="0"/>
              <a:t>אלגוריתם</a:t>
            </a:r>
            <a:endParaRPr lang="he-IL" sz="3400" dirty="0" smtClean="0"/>
          </a:p>
          <a:p>
            <a:pPr lvl="1"/>
            <a:r>
              <a:rPr lang="he-IL" sz="3200" dirty="0" smtClean="0"/>
              <a:t>תכנת </a:t>
            </a:r>
            <a:r>
              <a:rPr lang="he-IL" sz="3200" dirty="0" smtClean="0"/>
              <a:t>את הרקדן</a:t>
            </a:r>
          </a:p>
          <a:p>
            <a:pPr lvl="1"/>
            <a:r>
              <a:rPr lang="he-IL" sz="3200" dirty="0" smtClean="0"/>
              <a:t>למה </a:t>
            </a:r>
            <a:r>
              <a:rPr lang="he-IL" sz="3200" dirty="0" smtClean="0"/>
              <a:t>אלגוריתמים נכשלים?</a:t>
            </a:r>
          </a:p>
          <a:p>
            <a:endParaRPr lang="he-IL" sz="3600" dirty="0" smtClean="0"/>
          </a:p>
          <a:p>
            <a:endParaRPr lang="he-IL" sz="3600" dirty="0" smtClean="0"/>
          </a:p>
        </p:txBody>
      </p:sp>
      <p:pic>
        <p:nvPicPr>
          <p:cNvPr id="1026" name="image2.jpeg"/>
          <p:cNvPicPr>
            <a:picLocks noChangeAspect="1" noChangeArrowheads="1"/>
          </p:cNvPicPr>
          <p:nvPr/>
        </p:nvPicPr>
        <p:blipFill>
          <a:blip r:embed="rId2"/>
          <a:srcRect/>
          <a:stretch>
            <a:fillRect/>
          </a:stretch>
        </p:blipFill>
        <p:spPr bwMode="auto">
          <a:xfrm>
            <a:off x="2" y="3449054"/>
            <a:ext cx="4452935" cy="3408946"/>
          </a:xfrm>
          <a:prstGeom prst="rect">
            <a:avLst/>
          </a:prstGeom>
          <a:noFill/>
          <a:ln w="9525">
            <a:noFill/>
            <a:miter lim="800000"/>
            <a:headEnd/>
            <a:tailEnd/>
          </a:ln>
        </p:spPr>
      </p:pic>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מערכות</a:t>
            </a:r>
            <a:endParaRPr lang="he-IL" sz="4400" b="1" dirty="0"/>
          </a:p>
        </p:txBody>
      </p:sp>
      <p:sp>
        <p:nvSpPr>
          <p:cNvPr id="5" name="מציין מיקום תוכן 2"/>
          <p:cNvSpPr>
            <a:spLocks noGrp="1"/>
          </p:cNvSpPr>
          <p:nvPr>
            <p:ph idx="1"/>
          </p:nvPr>
        </p:nvSpPr>
        <p:spPr>
          <a:xfrm>
            <a:off x="1" y="1536133"/>
            <a:ext cx="9274002" cy="3880773"/>
          </a:xfrm>
        </p:spPr>
        <p:txBody>
          <a:bodyPr>
            <a:noAutofit/>
          </a:bodyPr>
          <a:lstStyle/>
          <a:p>
            <a:r>
              <a:rPr lang="he-IL" sz="3600" dirty="0" smtClean="0"/>
              <a:t> מהי מערכת</a:t>
            </a:r>
          </a:p>
          <a:p>
            <a:pPr lvl="1"/>
            <a:r>
              <a:rPr lang="he-IL" sz="2800" dirty="0" smtClean="0"/>
              <a:t>הגדרה - קבוצת רכיבים שמבצעים יחד את מטרת המערכת</a:t>
            </a:r>
          </a:p>
          <a:p>
            <a:r>
              <a:rPr lang="he-IL" sz="3600" dirty="0" smtClean="0"/>
              <a:t> אילו מערכות אתם מכירים?</a:t>
            </a:r>
          </a:p>
          <a:p>
            <a:pPr lvl="1"/>
            <a:r>
              <a:rPr lang="he-IL" sz="2800" dirty="0" smtClean="0"/>
              <a:t>דוגמאות: מערכת הדלק במכונית, מכונת כביסה</a:t>
            </a:r>
          </a:p>
          <a:p>
            <a:r>
              <a:rPr lang="he-IL" sz="3600" dirty="0" smtClean="0"/>
              <a:t> המשותף לכולן: עקרון קלט – מעבד – פלט</a:t>
            </a:r>
          </a:p>
          <a:p>
            <a:pPr lvl="1"/>
            <a:r>
              <a:rPr lang="he-IL" sz="2600" dirty="0" smtClean="0"/>
              <a:t>הגדרות</a:t>
            </a:r>
          </a:p>
          <a:p>
            <a:pPr lvl="1"/>
            <a:r>
              <a:rPr lang="he-IL" sz="2800" dirty="0" smtClean="0"/>
              <a:t>מהם אמצעי הקלט והפלט במערכות שהזכרנו?</a:t>
            </a:r>
            <a:endParaRPr lang="he-IL" sz="2800" dirty="0"/>
          </a:p>
        </p:txBody>
      </p:sp>
    </p:spTree>
    <p:extLst>
      <p:ext uri="{BB962C8B-B14F-4D97-AF65-F5344CB8AC3E}">
        <p14:creationId xmlns="" xmlns:p14="http://schemas.microsoft.com/office/powerpoint/2010/main" val="2508929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תהליך העיבוד במערכת קלט-פלט</a:t>
            </a:r>
          </a:p>
        </p:txBody>
      </p:sp>
      <p:sp>
        <p:nvSpPr>
          <p:cNvPr id="5" name="מציין מיקום תוכן 2"/>
          <p:cNvSpPr>
            <a:spLocks noGrp="1"/>
          </p:cNvSpPr>
          <p:nvPr>
            <p:ph idx="1"/>
          </p:nvPr>
        </p:nvSpPr>
        <p:spPr>
          <a:xfrm>
            <a:off x="677334" y="1536133"/>
            <a:ext cx="8596668" cy="3880773"/>
          </a:xfrm>
        </p:spPr>
        <p:txBody>
          <a:bodyPr>
            <a:normAutofit/>
          </a:bodyPr>
          <a:lstStyle/>
          <a:p>
            <a:pPr>
              <a:buNone/>
            </a:pPr>
            <a:endParaRPr lang="he-IL" sz="4000" dirty="0"/>
          </a:p>
        </p:txBody>
      </p:sp>
      <p:pic>
        <p:nvPicPr>
          <p:cNvPr id="8" name="Picture 6" descr="250px-Nullsfd"/>
          <p:cNvPicPr>
            <a:picLocks noChangeAspect="1" noChangeArrowheads="1"/>
          </p:cNvPicPr>
          <p:nvPr/>
        </p:nvPicPr>
        <p:blipFill>
          <a:blip r:embed="rId3" cstate="print"/>
          <a:srcRect/>
          <a:stretch>
            <a:fillRect/>
          </a:stretch>
        </p:blipFill>
        <p:spPr bwMode="auto">
          <a:xfrm>
            <a:off x="4036428" y="2933124"/>
            <a:ext cx="2351695" cy="1768475"/>
          </a:xfrm>
          <a:prstGeom prst="roundRect">
            <a:avLst/>
          </a:prstGeom>
          <a:noFill/>
          <a:ln w="9525">
            <a:solidFill>
              <a:srgbClr val="002060"/>
            </a:solidFill>
          </a:ln>
        </p:spPr>
      </p:pic>
      <p:pic>
        <p:nvPicPr>
          <p:cNvPr id="9" name="Picture 9" descr="Abuelita_Organic_Cotton_fiber"/>
          <p:cNvPicPr>
            <a:picLocks noChangeAspect="1" noChangeArrowheads="1"/>
          </p:cNvPicPr>
          <p:nvPr/>
        </p:nvPicPr>
        <p:blipFill>
          <a:blip r:embed="rId4" cstate="print"/>
          <a:srcRect/>
          <a:stretch>
            <a:fillRect/>
          </a:stretch>
        </p:blipFill>
        <p:spPr bwMode="auto">
          <a:xfrm>
            <a:off x="686773" y="2920416"/>
            <a:ext cx="2305050" cy="1725612"/>
          </a:xfrm>
          <a:prstGeom prst="roundRect">
            <a:avLst/>
          </a:prstGeom>
          <a:noFill/>
          <a:ln w="9525">
            <a:solidFill>
              <a:srgbClr val="002060"/>
            </a:solidFill>
          </a:ln>
        </p:spPr>
      </p:pic>
      <p:pic>
        <p:nvPicPr>
          <p:cNvPr id="10" name="Picture 11" descr="Polypropylene-Carpet"/>
          <p:cNvPicPr>
            <a:picLocks noChangeAspect="1" noChangeArrowheads="1"/>
          </p:cNvPicPr>
          <p:nvPr/>
        </p:nvPicPr>
        <p:blipFill>
          <a:blip r:embed="rId5" cstate="print"/>
          <a:srcRect/>
          <a:stretch>
            <a:fillRect/>
          </a:stretch>
        </p:blipFill>
        <p:spPr bwMode="auto">
          <a:xfrm>
            <a:off x="7349541" y="2910900"/>
            <a:ext cx="1905000" cy="1905000"/>
          </a:xfrm>
          <a:prstGeom prst="roundRect">
            <a:avLst/>
          </a:prstGeom>
          <a:noFill/>
          <a:ln w="9525">
            <a:solidFill>
              <a:srgbClr val="002060"/>
            </a:solidFill>
          </a:ln>
        </p:spPr>
      </p:pic>
      <p:sp>
        <p:nvSpPr>
          <p:cNvPr id="11" name="חץ ימינה 8"/>
          <p:cNvSpPr/>
          <p:nvPr/>
        </p:nvSpPr>
        <p:spPr>
          <a:xfrm>
            <a:off x="3028837" y="3634796"/>
            <a:ext cx="1008112" cy="500066"/>
          </a:xfrm>
          <a:prstGeom prst="rightArrow">
            <a:avLst/>
          </a:prstGeom>
        </p:spPr>
        <p:style>
          <a:lnRef idx="0">
            <a:schemeClr val="accent2"/>
          </a:lnRef>
          <a:fillRef idx="3">
            <a:schemeClr val="accent2"/>
          </a:fillRef>
          <a:effectRef idx="3">
            <a:schemeClr val="accent2"/>
          </a:effectRef>
          <a:fontRef idx="minor">
            <a:schemeClr val="lt1"/>
          </a:fontRef>
        </p:style>
        <p:txBody>
          <a:bodyPr rtlCol="1" anchor="ctr"/>
          <a:lstStyle/>
          <a:p>
            <a:pPr algn="ctr">
              <a:defRPr/>
            </a:pPr>
            <a:endParaRPr lang="he-IL"/>
          </a:p>
        </p:txBody>
      </p:sp>
      <p:sp>
        <p:nvSpPr>
          <p:cNvPr id="12" name="חץ ימינה 9"/>
          <p:cNvSpPr/>
          <p:nvPr/>
        </p:nvSpPr>
        <p:spPr>
          <a:xfrm>
            <a:off x="6413213" y="3634796"/>
            <a:ext cx="936104" cy="500066"/>
          </a:xfrm>
          <a:prstGeom prst="rightArrow">
            <a:avLst/>
          </a:prstGeom>
        </p:spPr>
        <p:style>
          <a:lnRef idx="0">
            <a:schemeClr val="accent2"/>
          </a:lnRef>
          <a:fillRef idx="3">
            <a:schemeClr val="accent2"/>
          </a:fillRef>
          <a:effectRef idx="3">
            <a:schemeClr val="accent2"/>
          </a:effectRef>
          <a:fontRef idx="minor">
            <a:schemeClr val="lt1"/>
          </a:fontRef>
        </p:style>
        <p:txBody>
          <a:bodyPr rtlCol="1" anchor="ctr"/>
          <a:lstStyle/>
          <a:p>
            <a:pPr algn="ctr">
              <a:defRPr/>
            </a:pPr>
            <a:endParaRPr lang="he-IL"/>
          </a:p>
        </p:txBody>
      </p:sp>
      <p:sp>
        <p:nvSpPr>
          <p:cNvPr id="13" name="TextBox 10"/>
          <p:cNvSpPr txBox="1">
            <a:spLocks noChangeArrowheads="1"/>
          </p:cNvSpPr>
          <p:nvPr/>
        </p:nvSpPr>
        <p:spPr bwMode="auto">
          <a:xfrm>
            <a:off x="758241" y="2434901"/>
            <a:ext cx="1785937" cy="461665"/>
          </a:xfrm>
          <a:prstGeom prst="rect">
            <a:avLst/>
          </a:prstGeom>
          <a:noFill/>
          <a:ln w="9525">
            <a:noFill/>
            <a:miter lim="800000"/>
            <a:headEnd/>
            <a:tailEnd/>
          </a:ln>
        </p:spPr>
        <p:txBody>
          <a:bodyPr>
            <a:spAutoFit/>
          </a:bodyPr>
          <a:lstStyle/>
          <a:p>
            <a:pPr algn="ctr"/>
            <a:r>
              <a:rPr lang="he-IL" sz="2400" b="1" dirty="0">
                <a:solidFill>
                  <a:srgbClr val="C00000"/>
                </a:solidFill>
                <a:cs typeface="Spacer" pitchFamily="2" charset="-79"/>
              </a:rPr>
              <a:t>קלט – צמר </a:t>
            </a:r>
          </a:p>
        </p:txBody>
      </p:sp>
      <p:sp>
        <p:nvSpPr>
          <p:cNvPr id="14" name="TextBox 11"/>
          <p:cNvSpPr txBox="1">
            <a:spLocks noChangeArrowheads="1"/>
          </p:cNvSpPr>
          <p:nvPr/>
        </p:nvSpPr>
        <p:spPr bwMode="auto">
          <a:xfrm>
            <a:off x="4330116" y="2459716"/>
            <a:ext cx="1785937" cy="461665"/>
          </a:xfrm>
          <a:prstGeom prst="rect">
            <a:avLst/>
          </a:prstGeom>
          <a:noFill/>
          <a:ln w="9525">
            <a:noFill/>
            <a:miter lim="800000"/>
            <a:headEnd/>
            <a:tailEnd/>
          </a:ln>
        </p:spPr>
        <p:txBody>
          <a:bodyPr>
            <a:spAutoFit/>
          </a:bodyPr>
          <a:lstStyle/>
          <a:p>
            <a:pPr algn="ctr"/>
            <a:r>
              <a:rPr lang="he-IL" sz="2400" b="1" dirty="0">
                <a:solidFill>
                  <a:srgbClr val="C00000"/>
                </a:solidFill>
                <a:cs typeface="Spacer" pitchFamily="2" charset="-79"/>
              </a:rPr>
              <a:t>מכונת אריגה</a:t>
            </a:r>
          </a:p>
        </p:txBody>
      </p:sp>
      <p:sp>
        <p:nvSpPr>
          <p:cNvPr id="15" name="TextBox 12"/>
          <p:cNvSpPr txBox="1">
            <a:spLocks noChangeArrowheads="1"/>
          </p:cNvSpPr>
          <p:nvPr/>
        </p:nvSpPr>
        <p:spPr bwMode="auto">
          <a:xfrm>
            <a:off x="7330491" y="2434901"/>
            <a:ext cx="1785937" cy="461665"/>
          </a:xfrm>
          <a:prstGeom prst="rect">
            <a:avLst/>
          </a:prstGeom>
          <a:noFill/>
          <a:ln w="9525">
            <a:noFill/>
            <a:miter lim="800000"/>
            <a:headEnd/>
            <a:tailEnd/>
          </a:ln>
        </p:spPr>
        <p:txBody>
          <a:bodyPr>
            <a:spAutoFit/>
          </a:bodyPr>
          <a:lstStyle/>
          <a:p>
            <a:pPr algn="ctr"/>
            <a:r>
              <a:rPr lang="he-IL" sz="2400" b="1" dirty="0">
                <a:solidFill>
                  <a:srgbClr val="C00000"/>
                </a:solidFill>
                <a:cs typeface="Spacer" pitchFamily="2" charset="-79"/>
              </a:rPr>
              <a:t>פלט - שטיח</a:t>
            </a:r>
          </a:p>
        </p:txBody>
      </p:sp>
    </p:spTree>
    <p:extLst>
      <p:ext uri="{BB962C8B-B14F-4D97-AF65-F5344CB8AC3E}">
        <p14:creationId xmlns="" xmlns:p14="http://schemas.microsoft.com/office/powerpoint/2010/main" val="250892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100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מערכת מיחשוב</a:t>
            </a:r>
            <a:endParaRPr lang="he-IL" sz="4400" b="1" dirty="0"/>
          </a:p>
        </p:txBody>
      </p:sp>
      <p:sp>
        <p:nvSpPr>
          <p:cNvPr id="5" name="מציין מיקום תוכן 2"/>
          <p:cNvSpPr>
            <a:spLocks noGrp="1"/>
          </p:cNvSpPr>
          <p:nvPr>
            <p:ph idx="1"/>
          </p:nvPr>
        </p:nvSpPr>
        <p:spPr>
          <a:xfrm>
            <a:off x="677334" y="1536133"/>
            <a:ext cx="8596668" cy="3880773"/>
          </a:xfrm>
        </p:spPr>
        <p:txBody>
          <a:bodyPr>
            <a:normAutofit/>
          </a:bodyPr>
          <a:lstStyle/>
          <a:p>
            <a:r>
              <a:rPr lang="he-IL" sz="4000" dirty="0" smtClean="0"/>
              <a:t>מטרה ורכיבים</a:t>
            </a:r>
          </a:p>
          <a:p>
            <a:r>
              <a:rPr lang="he-IL" sz="4000" dirty="0" smtClean="0"/>
              <a:t> קלט – מעבד - פלט </a:t>
            </a:r>
            <a:endParaRPr lang="he-IL" sz="4000" dirty="0"/>
          </a:p>
        </p:txBody>
      </p:sp>
      <p:pic>
        <p:nvPicPr>
          <p:cNvPr id="6" name="תמונה 3"/>
          <p:cNvPicPr>
            <a:picLocks noChangeAspect="1"/>
          </p:cNvPicPr>
          <p:nvPr/>
        </p:nvPicPr>
        <p:blipFill>
          <a:blip r:embed="rId3">
            <a:clrChange>
              <a:clrFrom>
                <a:srgbClr val="FFFFFF"/>
              </a:clrFrom>
              <a:clrTo>
                <a:srgbClr val="FFFFFF">
                  <a:alpha val="0"/>
                </a:srgbClr>
              </a:clrTo>
            </a:clrChange>
            <a:extLst>
              <a:ext uri="{28A0092B-C50C-407E-A947-70E740481C1C}">
                <a14:useLocalDpi xmlns="" xmlns:a14="http://schemas.microsoft.com/office/drawing/2010/main" val="0"/>
              </a:ext>
            </a:extLst>
          </a:blip>
          <a:stretch>
            <a:fillRect/>
          </a:stretch>
        </p:blipFill>
        <p:spPr>
          <a:xfrm>
            <a:off x="1159727" y="2908421"/>
            <a:ext cx="5318158" cy="3988619"/>
          </a:xfrm>
          <a:prstGeom prst="rect">
            <a:avLst/>
          </a:prstGeom>
        </p:spPr>
      </p:pic>
    </p:spTree>
    <p:extLst>
      <p:ext uri="{BB962C8B-B14F-4D97-AF65-F5344CB8AC3E}">
        <p14:creationId xmlns="" xmlns:p14="http://schemas.microsoft.com/office/powerpoint/2010/main" val="2508929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vert="horz" lIns="91440" tIns="45720" rIns="91440" bIns="45720" rtlCol="0" anchor="b">
            <a:normAutofit/>
          </a:bodyPr>
          <a:lstStyle/>
          <a:p>
            <a:pPr algn="ctr"/>
            <a:r>
              <a:rPr lang="he-IL" dirty="0">
                <a:cs typeface="+mn-cs"/>
              </a:rPr>
              <a:t>אלגוריתם</a:t>
            </a:r>
          </a:p>
        </p:txBody>
      </p:sp>
      <p:sp>
        <p:nvSpPr>
          <p:cNvPr id="3" name="מציין מיקום תוכן 2"/>
          <p:cNvSpPr>
            <a:spLocks noGrp="1"/>
          </p:cNvSpPr>
          <p:nvPr>
            <p:ph idx="1"/>
          </p:nvPr>
        </p:nvSpPr>
        <p:spPr>
          <a:xfrm>
            <a:off x="1097280" y="1845734"/>
            <a:ext cx="8216537" cy="4319570"/>
          </a:xfrm>
        </p:spPr>
        <p:txBody>
          <a:bodyPr>
            <a:noAutofit/>
          </a:bodyPr>
          <a:lstStyle/>
          <a:p>
            <a:pPr>
              <a:lnSpc>
                <a:spcPct val="150000"/>
              </a:lnSpc>
            </a:pPr>
            <a:r>
              <a:rPr lang="he-IL" sz="2400" b="1" dirty="0" smtClean="0">
                <a:solidFill>
                  <a:schemeClr val="tx1"/>
                </a:solidFill>
              </a:rPr>
              <a:t>ויקיפדיה</a:t>
            </a:r>
            <a:r>
              <a:rPr lang="he-IL" sz="2400" b="1" dirty="0">
                <a:solidFill>
                  <a:schemeClr val="tx1"/>
                </a:solidFill>
              </a:rPr>
              <a:t>:</a:t>
            </a:r>
          </a:p>
          <a:p>
            <a:pPr>
              <a:lnSpc>
                <a:spcPct val="150000"/>
              </a:lnSpc>
              <a:buNone/>
            </a:pPr>
            <a:r>
              <a:rPr lang="he-IL" sz="2400" b="1" dirty="0" smtClean="0">
                <a:solidFill>
                  <a:schemeClr val="tx1"/>
                </a:solidFill>
              </a:rPr>
              <a:t>	"</a:t>
            </a:r>
            <a:r>
              <a:rPr lang="he-IL" sz="2400" b="1" dirty="0">
                <a:solidFill>
                  <a:schemeClr val="tx1"/>
                </a:solidFill>
              </a:rPr>
              <a:t>אלגוריתם</a:t>
            </a:r>
            <a:r>
              <a:rPr lang="he-IL" sz="2400" dirty="0">
                <a:solidFill>
                  <a:schemeClr val="tx1"/>
                </a:solidFill>
              </a:rPr>
              <a:t> הוא דרך שיטתית (כלומר כזו שצעדיה מוגדרים היטב) לביצוע של משימה מסוימת, במספר סופי של צעדים</a:t>
            </a:r>
            <a:r>
              <a:rPr lang="he-IL" sz="2400" dirty="0" smtClean="0">
                <a:solidFill>
                  <a:schemeClr val="tx1"/>
                </a:solidFill>
              </a:rPr>
              <a:t>..."</a:t>
            </a:r>
            <a:endParaRPr lang="he-IL" sz="2400" dirty="0">
              <a:solidFill>
                <a:schemeClr val="tx1"/>
              </a:solidFill>
            </a:endParaRPr>
          </a:p>
          <a:p>
            <a:pPr>
              <a:lnSpc>
                <a:spcPct val="150000"/>
              </a:lnSpc>
            </a:pPr>
            <a:endParaRPr lang="he-IL" sz="2400"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4230DD-DBBF-43CD-A9D0-D577E1F6FDED}"/>
              </a:ext>
            </a:extLst>
          </p:cNvPr>
          <p:cNvSpPr>
            <a:spLocks noGrp="1"/>
          </p:cNvSpPr>
          <p:nvPr>
            <p:ph type="title"/>
          </p:nvPr>
        </p:nvSpPr>
        <p:spPr/>
        <p:txBody>
          <a:bodyPr vert="horz" lIns="91440" tIns="45720" rIns="91440" bIns="45720" rtlCol="0" anchor="b">
            <a:normAutofit/>
          </a:bodyPr>
          <a:lstStyle/>
          <a:p>
            <a:pPr algn="ctr"/>
            <a:r>
              <a:rPr lang="he-IL" dirty="0">
                <a:cs typeface="+mn-cs"/>
              </a:rPr>
              <a:t>תכנת את הרקדן</a:t>
            </a:r>
          </a:p>
        </p:txBody>
      </p:sp>
      <p:pic>
        <p:nvPicPr>
          <p:cNvPr id="5" name="תמונה 4">
            <a:hlinkClick r:id="rId3"/>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6557558" y="2522394"/>
            <a:ext cx="2296160" cy="2438400"/>
          </a:xfrm>
          <a:prstGeom prst="roundRect">
            <a:avLst>
              <a:gd name="adj" fmla="val 8594"/>
            </a:avLst>
          </a:prstGeom>
          <a:solidFill>
            <a:srgbClr val="FFFFFF">
              <a:shade val="85000"/>
            </a:srgbClr>
          </a:solidFill>
          <a:ln>
            <a:solidFill>
              <a:schemeClr val="tx1"/>
            </a:solidFill>
          </a:ln>
          <a:effectLst>
            <a:reflection blurRad="12700" stA="38000" endPos="28000" dist="5000" dir="5400000" sy="-100000" algn="bl" rotWithShape="0"/>
          </a:effectLst>
        </p:spPr>
      </p:pic>
      <p:pic>
        <p:nvPicPr>
          <p:cNvPr id="6" name="תמונה 5">
            <a:hlinkClick r:id="rId5"/>
          </p:cNvPr>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3843876" y="2512142"/>
            <a:ext cx="2203151" cy="2448653"/>
          </a:xfrm>
          <a:prstGeom prst="roundRect">
            <a:avLst>
              <a:gd name="adj" fmla="val 8594"/>
            </a:avLst>
          </a:prstGeom>
          <a:solidFill>
            <a:srgbClr val="FFFFFF">
              <a:shade val="85000"/>
            </a:srgbClr>
          </a:solidFill>
          <a:ln>
            <a:solidFill>
              <a:schemeClr val="tx1"/>
            </a:solidFill>
          </a:ln>
          <a:effectLst>
            <a:reflection blurRad="12700" stA="38000" endPos="28000" dist="5000" dir="5400000" sy="-100000" algn="bl" rotWithShape="0"/>
          </a:effectLst>
        </p:spPr>
      </p:pic>
      <p:pic>
        <p:nvPicPr>
          <p:cNvPr id="8" name="תמונה 7">
            <a:hlinkClick r:id="rId7"/>
          </p:cNvPr>
          <p:cNvPicPr>
            <a:picLocks noChangeAspect="1"/>
          </p:cNvPicPr>
          <p:nvPr/>
        </p:nvPicPr>
        <p:blipFill rotWithShape="1">
          <a:blip r:embed="rId8" cstate="print">
            <a:extLst>
              <a:ext uri="{28A0092B-C50C-407E-A947-70E740481C1C}">
                <a14:useLocalDpi xmlns="" xmlns:a14="http://schemas.microsoft.com/office/drawing/2010/main" val="0"/>
              </a:ext>
            </a:extLst>
          </a:blip>
          <a:srcRect l="31888" r="24013"/>
          <a:stretch/>
        </p:blipFill>
        <p:spPr>
          <a:xfrm>
            <a:off x="1107184" y="2531440"/>
            <a:ext cx="2168430" cy="2458571"/>
          </a:xfrm>
          <a:prstGeom prst="roundRect">
            <a:avLst>
              <a:gd name="adj" fmla="val 8594"/>
            </a:avLst>
          </a:prstGeom>
          <a:solidFill>
            <a:srgbClr val="FFFFFF">
              <a:shade val="85000"/>
            </a:srgbClr>
          </a:solidFill>
          <a:ln>
            <a:solidFill>
              <a:schemeClr val="tx1"/>
            </a:solidFill>
          </a:ln>
          <a:effectLst>
            <a:reflection blurRad="12700" stA="38000" endPos="28000" dist="5000" dir="5400000" sy="-100000" algn="bl" rotWithShape="0"/>
          </a:effectLst>
        </p:spPr>
      </p:pic>
    </p:spTree>
    <p:extLst>
      <p:ext uri="{BB962C8B-B14F-4D97-AF65-F5344CB8AC3E}">
        <p14:creationId xmlns="" xmlns:p14="http://schemas.microsoft.com/office/powerpoint/2010/main" val="37082050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vert="horz" lIns="91440" tIns="45720" rIns="91440" bIns="45720" rtlCol="0" anchor="b">
            <a:normAutofit/>
          </a:bodyPr>
          <a:lstStyle/>
          <a:p>
            <a:pPr algn="ctr"/>
            <a:r>
              <a:rPr lang="he-IL" dirty="0">
                <a:cs typeface="+mn-cs"/>
              </a:rPr>
              <a:t>למה אלגוריתמים נכשלים?</a:t>
            </a:r>
          </a:p>
        </p:txBody>
      </p:sp>
      <p:sp>
        <p:nvSpPr>
          <p:cNvPr id="3" name="מציין מיקום תוכן 2"/>
          <p:cNvSpPr>
            <a:spLocks noGrp="1"/>
          </p:cNvSpPr>
          <p:nvPr>
            <p:ph idx="1"/>
          </p:nvPr>
        </p:nvSpPr>
        <p:spPr>
          <a:xfrm>
            <a:off x="1117026" y="2348880"/>
            <a:ext cx="8340484" cy="3456384"/>
          </a:xfrm>
        </p:spPr>
        <p:txBody>
          <a:bodyPr>
            <a:normAutofit fontScale="92500"/>
          </a:bodyPr>
          <a:lstStyle/>
          <a:p>
            <a:r>
              <a:rPr lang="he-IL" sz="2800" dirty="0"/>
              <a:t>אלגוריתם לעולם לא </a:t>
            </a:r>
            <a:r>
              <a:rPr lang="he-IL" sz="2800" dirty="0" smtClean="0"/>
              <a:t>נכשל – מה שביקשנו יתבצע במדויק</a:t>
            </a:r>
            <a:endParaRPr lang="he-IL" sz="2800" dirty="0"/>
          </a:p>
          <a:p>
            <a:pPr lvl="1"/>
            <a:r>
              <a:rPr lang="he-IL" sz="2600" dirty="0"/>
              <a:t>מי שכתב את האלגוריתם לא חשב על כל המקרים!</a:t>
            </a:r>
          </a:p>
          <a:p>
            <a:r>
              <a:rPr lang="he-IL" sz="2800" dirty="0" smtClean="0"/>
              <a:t>דוגמאות</a:t>
            </a:r>
            <a:endParaRPr lang="he-IL" sz="2800" dirty="0"/>
          </a:p>
          <a:p>
            <a:pPr>
              <a:lnSpc>
                <a:spcPct val="150000"/>
              </a:lnSpc>
            </a:pPr>
            <a:r>
              <a:rPr lang="he-IL" sz="2400" dirty="0"/>
              <a:t>כשנתכנת, נזכור כל הזמן שהמחשב </a:t>
            </a:r>
            <a:r>
              <a:rPr lang="he-IL" sz="2400" dirty="0" smtClean="0"/>
              <a:t>הינו גולם שמבצע בדיוק את </a:t>
            </a:r>
            <a:r>
              <a:rPr lang="he-IL" sz="2400" dirty="0"/>
              <a:t>מה </a:t>
            </a:r>
            <a:r>
              <a:rPr lang="he-IL" sz="2400" dirty="0" smtClean="0"/>
              <a:t>שהורינו לו. אם </a:t>
            </a:r>
            <a:r>
              <a:rPr lang="he-IL" sz="2400" dirty="0"/>
              <a:t>הוא לא מבצע את מה שהתכוונו</a:t>
            </a:r>
            <a:r>
              <a:rPr lang="he-IL" sz="2400" dirty="0" smtClean="0"/>
              <a:t>, סימן שלא הורינו לו לבצע את </a:t>
            </a:r>
            <a:r>
              <a:rPr lang="he-IL" sz="2400" dirty="0"/>
              <a:t>מה שהתכוונו </a:t>
            </a:r>
            <a:r>
              <a:rPr lang="he-IL" sz="2400" dirty="0" smtClean="0"/>
              <a:t>שיבצע.</a:t>
            </a:r>
            <a:endParaRPr lang="he-IL"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vert="horz" lIns="91440" tIns="45720" rIns="91440" bIns="45720" rtlCol="0" anchor="b">
            <a:normAutofit/>
          </a:bodyPr>
          <a:lstStyle/>
          <a:p>
            <a:pPr algn="ctr"/>
            <a:r>
              <a:rPr lang="he-IL" dirty="0">
                <a:cs typeface="+mn-cs"/>
              </a:rPr>
              <a:t>איך מספר מיוצג </a:t>
            </a:r>
            <a:r>
              <a:rPr lang="he-IL" dirty="0" err="1">
                <a:cs typeface="+mn-cs"/>
              </a:rPr>
              <a:t>בזכרון</a:t>
            </a:r>
            <a:r>
              <a:rPr lang="he-IL" dirty="0">
                <a:cs typeface="+mn-cs"/>
              </a:rPr>
              <a:t>?</a:t>
            </a:r>
          </a:p>
        </p:txBody>
      </p:sp>
      <p:pic>
        <p:nvPicPr>
          <p:cNvPr id="1026" name="Picture 2"/>
          <p:cNvPicPr>
            <a:picLocks noChangeAspect="1" noChangeArrowheads="1"/>
          </p:cNvPicPr>
          <p:nvPr/>
        </p:nvPicPr>
        <p:blipFill>
          <a:blip r:embed="rId3" cstate="print"/>
          <a:srcRect l="79632" t="13872" r="3821" b="2900"/>
          <a:stretch>
            <a:fillRect/>
          </a:stretch>
        </p:blipFill>
        <p:spPr bwMode="auto">
          <a:xfrm>
            <a:off x="8319246" y="4365104"/>
            <a:ext cx="1536171" cy="1728192"/>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l="41367" t="10404" r="40017" b="6368"/>
          <a:stretch>
            <a:fillRect/>
          </a:stretch>
        </p:blipFill>
        <p:spPr bwMode="auto">
          <a:xfrm>
            <a:off x="4242378" y="2276873"/>
            <a:ext cx="1772613" cy="1772613"/>
          </a:xfrm>
          <a:prstGeom prst="rect">
            <a:avLst/>
          </a:prstGeom>
          <a:noFill/>
          <a:ln w="9525">
            <a:solidFill>
              <a:schemeClr val="tx1"/>
            </a:solidFill>
            <a:miter lim="800000"/>
            <a:headEnd/>
            <a:tailEnd/>
          </a:ln>
        </p:spPr>
      </p:pic>
      <p:pic>
        <p:nvPicPr>
          <p:cNvPr id="6" name="Picture 2"/>
          <p:cNvPicPr>
            <a:picLocks noChangeAspect="1" noChangeArrowheads="1"/>
          </p:cNvPicPr>
          <p:nvPr/>
        </p:nvPicPr>
        <p:blipFill>
          <a:blip r:embed="rId3" cstate="print"/>
          <a:srcRect l="59983" t="10404" r="21402" b="2900"/>
          <a:stretch>
            <a:fillRect/>
          </a:stretch>
        </p:blipFill>
        <p:spPr bwMode="auto">
          <a:xfrm>
            <a:off x="6335475" y="2276872"/>
            <a:ext cx="1687246" cy="1757548"/>
          </a:xfrm>
          <a:prstGeom prst="rect">
            <a:avLst/>
          </a:prstGeom>
          <a:noFill/>
          <a:ln w="9525">
            <a:solidFill>
              <a:schemeClr val="tx1"/>
            </a:solidFill>
            <a:miter lim="800000"/>
            <a:headEnd/>
            <a:tailEnd/>
          </a:ln>
        </p:spPr>
      </p:pic>
      <p:pic>
        <p:nvPicPr>
          <p:cNvPr id="7" name="Picture 2"/>
          <p:cNvPicPr>
            <a:picLocks noChangeAspect="1" noChangeArrowheads="1"/>
          </p:cNvPicPr>
          <p:nvPr/>
        </p:nvPicPr>
        <p:blipFill>
          <a:blip r:embed="rId3" cstate="print"/>
          <a:srcRect l="22752" t="10404" r="59667" b="2900"/>
          <a:stretch>
            <a:fillRect/>
          </a:stretch>
        </p:blipFill>
        <p:spPr bwMode="auto">
          <a:xfrm>
            <a:off x="2295586" y="2276872"/>
            <a:ext cx="1607170" cy="1772614"/>
          </a:xfrm>
          <a:prstGeom prst="rect">
            <a:avLst/>
          </a:prstGeom>
          <a:noFill/>
          <a:ln w="9525">
            <a:solidFill>
              <a:schemeClr val="tx1"/>
            </a:solidFill>
            <a:miter lim="800000"/>
            <a:headEnd/>
            <a:tailEnd/>
          </a:ln>
        </p:spPr>
      </p:pic>
      <p:pic>
        <p:nvPicPr>
          <p:cNvPr id="9" name="Picture 2"/>
          <p:cNvPicPr>
            <a:picLocks noChangeAspect="1" noChangeArrowheads="1"/>
          </p:cNvPicPr>
          <p:nvPr/>
        </p:nvPicPr>
        <p:blipFill>
          <a:blip r:embed="rId3" cstate="print"/>
          <a:srcRect l="4137" t="10404" r="77758" b="2900"/>
          <a:stretch>
            <a:fillRect/>
          </a:stretch>
        </p:blipFill>
        <p:spPr bwMode="auto">
          <a:xfrm>
            <a:off x="292304" y="2276872"/>
            <a:ext cx="1642910" cy="1759551"/>
          </a:xfrm>
          <a:prstGeom prst="rect">
            <a:avLst/>
          </a:prstGeom>
          <a:noFill/>
          <a:ln w="9525">
            <a:solidFill>
              <a:schemeClr val="tx1"/>
            </a:solidFill>
            <a:miter lim="800000"/>
            <a:headEnd/>
            <a:tailEnd/>
          </a:ln>
        </p:spPr>
      </p:pic>
      <p:pic>
        <p:nvPicPr>
          <p:cNvPr id="10" name="Picture 2"/>
          <p:cNvPicPr>
            <a:picLocks noChangeAspect="1" noChangeArrowheads="1"/>
          </p:cNvPicPr>
          <p:nvPr/>
        </p:nvPicPr>
        <p:blipFill>
          <a:blip r:embed="rId3" cstate="print"/>
          <a:srcRect l="79632" t="13872" r="3821" b="2900"/>
          <a:stretch>
            <a:fillRect/>
          </a:stretch>
        </p:blipFill>
        <p:spPr bwMode="auto">
          <a:xfrm>
            <a:off x="6418844" y="4365104"/>
            <a:ext cx="1536171" cy="1728192"/>
          </a:xfrm>
          <a:prstGeom prst="rect">
            <a:avLst/>
          </a:prstGeom>
          <a:noFill/>
          <a:ln w="9525">
            <a:noFill/>
            <a:miter lim="800000"/>
            <a:headEnd/>
            <a:tailEnd/>
          </a:ln>
        </p:spPr>
      </p:pic>
      <p:pic>
        <p:nvPicPr>
          <p:cNvPr id="11" name="Picture 2"/>
          <p:cNvPicPr>
            <a:picLocks noChangeAspect="1" noChangeArrowheads="1"/>
          </p:cNvPicPr>
          <p:nvPr/>
        </p:nvPicPr>
        <p:blipFill>
          <a:blip r:embed="rId3" cstate="print"/>
          <a:srcRect l="79632" t="13872" r="3821" b="2900"/>
          <a:stretch>
            <a:fillRect/>
          </a:stretch>
        </p:blipFill>
        <p:spPr bwMode="auto">
          <a:xfrm>
            <a:off x="4436156" y="4365104"/>
            <a:ext cx="1536171" cy="1728192"/>
          </a:xfrm>
          <a:prstGeom prst="rect">
            <a:avLst/>
          </a:prstGeom>
          <a:noFill/>
          <a:ln w="9525">
            <a:noFill/>
            <a:miter lim="800000"/>
            <a:headEnd/>
            <a:tailEnd/>
          </a:ln>
        </p:spPr>
      </p:pic>
      <p:pic>
        <p:nvPicPr>
          <p:cNvPr id="12" name="Picture 2"/>
          <p:cNvPicPr>
            <a:picLocks noChangeAspect="1" noChangeArrowheads="1"/>
          </p:cNvPicPr>
          <p:nvPr/>
        </p:nvPicPr>
        <p:blipFill>
          <a:blip r:embed="rId3" cstate="print"/>
          <a:srcRect l="79632" t="13872" r="3821" b="2900"/>
          <a:stretch>
            <a:fillRect/>
          </a:stretch>
        </p:blipFill>
        <p:spPr bwMode="auto">
          <a:xfrm>
            <a:off x="2346774" y="4365104"/>
            <a:ext cx="1536171" cy="1728192"/>
          </a:xfrm>
          <a:prstGeom prst="rect">
            <a:avLst/>
          </a:prstGeom>
          <a:noFill/>
          <a:ln w="9525">
            <a:noFill/>
            <a:miter lim="800000"/>
            <a:headEnd/>
            <a:tailEnd/>
          </a:ln>
        </p:spPr>
      </p:pic>
      <p:pic>
        <p:nvPicPr>
          <p:cNvPr id="13" name="Picture 2"/>
          <p:cNvPicPr>
            <a:picLocks noChangeAspect="1" noChangeArrowheads="1"/>
          </p:cNvPicPr>
          <p:nvPr/>
        </p:nvPicPr>
        <p:blipFill>
          <a:blip r:embed="rId3" cstate="print"/>
          <a:srcRect l="79632" t="13872" r="3821" b="2900"/>
          <a:stretch>
            <a:fillRect/>
          </a:stretch>
        </p:blipFill>
        <p:spPr bwMode="auto">
          <a:xfrm>
            <a:off x="8304056" y="2259874"/>
            <a:ext cx="1555931" cy="1750423"/>
          </a:xfrm>
          <a:prstGeom prst="rect">
            <a:avLst/>
          </a:prstGeom>
          <a:noFill/>
          <a:ln w="9525">
            <a:solidFill>
              <a:schemeClr val="tx1"/>
            </a:solidFill>
            <a:miter lim="800000"/>
            <a:headEnd/>
            <a:tailEnd/>
          </a:ln>
        </p:spPr>
      </p:pic>
      <p:pic>
        <p:nvPicPr>
          <p:cNvPr id="14" name="Picture 2"/>
          <p:cNvPicPr>
            <a:picLocks noChangeAspect="1" noChangeArrowheads="1"/>
          </p:cNvPicPr>
          <p:nvPr/>
        </p:nvPicPr>
        <p:blipFill>
          <a:blip r:embed="rId3" cstate="print"/>
          <a:srcRect l="79632" t="13872" r="3821" b="2900"/>
          <a:stretch>
            <a:fillRect/>
          </a:stretch>
        </p:blipFill>
        <p:spPr bwMode="auto">
          <a:xfrm>
            <a:off x="350361" y="4346054"/>
            <a:ext cx="1536171" cy="1728192"/>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50361" y="4365104"/>
            <a:ext cx="1498600" cy="1733550"/>
          </a:xfrm>
          <a:prstGeom prst="rect">
            <a:avLst/>
          </a:prstGeom>
          <a:noFill/>
          <a:ln w="3175">
            <a:solidFill>
              <a:schemeClr val="tx1"/>
            </a:solid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2366585" y="4365104"/>
            <a:ext cx="1524000" cy="1714500"/>
          </a:xfrm>
          <a:prstGeom prst="rect">
            <a:avLst/>
          </a:prstGeom>
          <a:noFill/>
          <a:ln w="3175">
            <a:solidFill>
              <a:schemeClr val="tx1"/>
            </a:solidFill>
            <a:miter lim="800000"/>
            <a:headEnd/>
            <a:tailEnd/>
          </a:ln>
        </p:spPr>
      </p:pic>
      <p:pic>
        <p:nvPicPr>
          <p:cNvPr id="17" name="Picture 3"/>
          <p:cNvPicPr>
            <a:picLocks noChangeAspect="1" noChangeArrowheads="1"/>
          </p:cNvPicPr>
          <p:nvPr/>
        </p:nvPicPr>
        <p:blipFill>
          <a:blip r:embed="rId4" cstate="print"/>
          <a:srcRect/>
          <a:stretch>
            <a:fillRect/>
          </a:stretch>
        </p:blipFill>
        <p:spPr bwMode="auto">
          <a:xfrm>
            <a:off x="4453420" y="4365104"/>
            <a:ext cx="1498600" cy="1733550"/>
          </a:xfrm>
          <a:prstGeom prst="rect">
            <a:avLst/>
          </a:prstGeom>
          <a:noFill/>
          <a:ln w="3175">
            <a:solidFill>
              <a:schemeClr val="tx1"/>
            </a:solidFill>
            <a:miter lim="800000"/>
            <a:headEnd/>
            <a:tailEnd/>
          </a:ln>
        </p:spPr>
      </p:pic>
      <p:pic>
        <p:nvPicPr>
          <p:cNvPr id="18" name="Picture 4"/>
          <p:cNvPicPr>
            <a:picLocks noChangeAspect="1" noChangeArrowheads="1"/>
          </p:cNvPicPr>
          <p:nvPr/>
        </p:nvPicPr>
        <p:blipFill>
          <a:blip r:embed="rId5" cstate="print"/>
          <a:srcRect/>
          <a:stretch>
            <a:fillRect/>
          </a:stretch>
        </p:blipFill>
        <p:spPr bwMode="auto">
          <a:xfrm>
            <a:off x="6399033" y="4365104"/>
            <a:ext cx="1524000" cy="1714500"/>
          </a:xfrm>
          <a:prstGeom prst="rect">
            <a:avLst/>
          </a:prstGeom>
          <a:noFill/>
          <a:ln w="3175">
            <a:solidFill>
              <a:schemeClr val="tx1"/>
            </a:solidFill>
            <a:miter lim="800000"/>
            <a:headEnd/>
            <a:tailEnd/>
          </a:ln>
        </p:spPr>
      </p:pic>
      <p:pic>
        <p:nvPicPr>
          <p:cNvPr id="19" name="Picture 4"/>
          <p:cNvPicPr>
            <a:picLocks noChangeAspect="1" noChangeArrowheads="1"/>
          </p:cNvPicPr>
          <p:nvPr/>
        </p:nvPicPr>
        <p:blipFill>
          <a:blip r:embed="rId5" cstate="print"/>
          <a:srcRect/>
          <a:stretch>
            <a:fillRect/>
          </a:stretch>
        </p:blipFill>
        <p:spPr bwMode="auto">
          <a:xfrm>
            <a:off x="8319246" y="4360912"/>
            <a:ext cx="1524000" cy="1714500"/>
          </a:xfrm>
          <a:prstGeom prst="rect">
            <a:avLst/>
          </a:prstGeom>
          <a:noFill/>
          <a:ln w="3175">
            <a:solidFill>
              <a:schemeClr val="tx1"/>
            </a:solid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פיאה">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פיאה">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341</TotalTime>
  <Words>1302</Words>
  <Application>Microsoft Office PowerPoint</Application>
  <PresentationFormat>Custom</PresentationFormat>
  <Paragraphs>212</Paragraphs>
  <Slides>11</Slides>
  <Notes>9</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פיאה</vt:lpstr>
      <vt:lpstr>מבוא למערכות מחשב</vt:lpstr>
      <vt:lpstr>תוכן עניינים</vt:lpstr>
      <vt:lpstr>מערכות</vt:lpstr>
      <vt:lpstr>תהליך העיבוד במערכת קלט-פלט</vt:lpstr>
      <vt:lpstr>מערכת מיחשוב</vt:lpstr>
      <vt:lpstr>אלגוריתם</vt:lpstr>
      <vt:lpstr>תכנת את הרקדן</vt:lpstr>
      <vt:lpstr>למה אלגוריתמים נכשלים?</vt:lpstr>
      <vt:lpstr>איך מספר מיוצג בזכרון?</vt:lpstr>
      <vt:lpstr>מספרים בינאריים</vt:lpstr>
      <vt:lpstr>בית - Byte</vt:lpstr>
    </vt:vector>
  </TitlesOfParts>
  <Company>Yaron'S Team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עבודה עם רובוטים  סוגי פלט שונים</dc:title>
  <dc:creator>rami1410</dc:creator>
  <cp:lastModifiedBy>user</cp:lastModifiedBy>
  <cp:revision>40</cp:revision>
  <dcterms:created xsi:type="dcterms:W3CDTF">2017-08-08T19:01:28Z</dcterms:created>
  <dcterms:modified xsi:type="dcterms:W3CDTF">2017-09-03T12:25:20Z</dcterms:modified>
</cp:coreProperties>
</file>