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notesMasterIdLst>
    <p:notesMasterId r:id="rId15"/>
  </p:notesMasterIdLst>
  <p:sldIdLst>
    <p:sldId id="256" r:id="rId2"/>
    <p:sldId id="269" r:id="rId3"/>
    <p:sldId id="270" r:id="rId4"/>
    <p:sldId id="271" r:id="rId5"/>
    <p:sldId id="272" r:id="rId6"/>
    <p:sldId id="273" r:id="rId7"/>
    <p:sldId id="275" r:id="rId8"/>
    <p:sldId id="280" r:id="rId9"/>
    <p:sldId id="281" r:id="rId10"/>
    <p:sldId id="285" r:id="rId11"/>
    <p:sldId id="286" r:id="rId12"/>
    <p:sldId id="287" r:id="rId13"/>
    <p:sldId id="28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978" autoAdjust="0"/>
    <p:restoredTop sz="81183" autoAdjust="0"/>
  </p:normalViewPr>
  <p:slideViewPr>
    <p:cSldViewPr snapToGrid="0">
      <p:cViewPr varScale="1">
        <p:scale>
          <a:sx n="59" d="100"/>
          <a:sy n="59" d="100"/>
        </p:scale>
        <p:origin x="-540" y="-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DD434B5-3884-491B-9701-01188EF54E6D}" type="datetimeFigureOut">
              <a:rPr lang="he-IL" smtClean="0"/>
              <a:pPr/>
              <a:t>י"ב/אלול/תשע"ז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056BFB0-2B78-46EB-ACD6-0CEA529A7DA7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sz="1200" b="1" u="sng" dirty="0" smtClean="0"/>
              <a:t>ה ו ר א ה  ח ד  מ ש מ ע י ת</a:t>
            </a:r>
          </a:p>
          <a:p>
            <a:pPr>
              <a:buNone/>
            </a:pPr>
            <a:r>
              <a:rPr lang="he-IL" sz="1200" dirty="0" smtClean="0"/>
              <a:t>      הוראה ברורה למבצע. </a:t>
            </a:r>
          </a:p>
          <a:p>
            <a:pPr>
              <a:buNone/>
            </a:pPr>
            <a:r>
              <a:rPr lang="he-IL" sz="1200" dirty="0" smtClean="0"/>
              <a:t>      המבצע יבצע הוראה זו שוב ושוב ללא שינוי בביצוע (המבצע יכול להיות אדם, או מכונה-מחשב).</a:t>
            </a:r>
          </a:p>
          <a:p>
            <a:endParaRPr lang="he-IL" sz="1200" b="1" u="sng" dirty="0" smtClean="0"/>
          </a:p>
          <a:p>
            <a:r>
              <a:rPr lang="he-IL" sz="1200" b="1" u="sng" dirty="0" smtClean="0"/>
              <a:t>א ל ג ו ר י ת ם</a:t>
            </a:r>
          </a:p>
          <a:p>
            <a:pPr>
              <a:buNone/>
            </a:pPr>
            <a:r>
              <a:rPr lang="he-IL" sz="1200" dirty="0" smtClean="0"/>
              <a:t>      דרך שיטתית (כלומר כזו שצעדיה מוגדרים היטב) לביצוע של משימה מסוימת במספר סופי של צעדים.</a:t>
            </a:r>
          </a:p>
          <a:p>
            <a:endParaRPr lang="he-IL" sz="1200" b="1" u="sng" dirty="0" smtClean="0"/>
          </a:p>
          <a:p>
            <a:r>
              <a:rPr lang="he-IL" sz="1200" b="1" u="sng" dirty="0" smtClean="0"/>
              <a:t>ש פ ת  ת כ נ ו ת</a:t>
            </a:r>
          </a:p>
          <a:p>
            <a:pPr>
              <a:buNone/>
            </a:pPr>
            <a:r>
              <a:rPr lang="he-IL" sz="1200" dirty="0" smtClean="0"/>
              <a:t>       שפת תכנות היא אוסף של חוקים תחביריים וסמנטיים המגדירים שפה פורמאלית. באמצעות שפת התכנות אנו כותבים תכניות מחשב.</a:t>
            </a:r>
          </a:p>
          <a:p>
            <a:endParaRPr lang="he-IL" sz="1200" b="1" u="sng" dirty="0" smtClean="0"/>
          </a:p>
          <a:p>
            <a:r>
              <a:rPr lang="he-IL" sz="1200" b="1" u="sng" dirty="0" smtClean="0"/>
              <a:t>ת כ נ י ת  מ ח ש ב</a:t>
            </a:r>
          </a:p>
          <a:p>
            <a:pPr>
              <a:buNone/>
            </a:pPr>
            <a:r>
              <a:rPr lang="he-IL" sz="1200" dirty="0" smtClean="0"/>
              <a:t>      רצף של הוראות בשפת תכנות כלשהי שנועדו לביצוע משימה מסוימת במחשב. תכנית מחשב היא מימוש של אלגוריתם באמצעות שפת תכנות.</a:t>
            </a:r>
          </a:p>
          <a:p>
            <a:pPr marL="0" marR="0" lvl="1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2200" dirty="0" smtClean="0"/>
              <a:t>ברובוטיקה אנו ניצור תוכניות מחשב אשר יפעילו את הרובוט לבצע משימות מוגדרות</a:t>
            </a:r>
            <a:endParaRPr lang="he-IL" sz="2400" dirty="0" smtClean="0"/>
          </a:p>
          <a:p>
            <a:pPr>
              <a:buNone/>
            </a:pPr>
            <a:endParaRPr lang="he-IL" sz="1200" dirty="0" smtClean="0"/>
          </a:p>
          <a:p>
            <a:endParaRPr lang="he-IL" sz="1200" b="1" u="sng" dirty="0" smtClean="0"/>
          </a:p>
          <a:p>
            <a:r>
              <a:rPr lang="he-IL" sz="1200" b="1" u="sng" dirty="0" smtClean="0"/>
              <a:t>ב י ט ו י   מ ת מ ט י</a:t>
            </a:r>
          </a:p>
          <a:p>
            <a:pPr>
              <a:buNone/>
            </a:pPr>
            <a:r>
              <a:rPr lang="he-IL" sz="1200" dirty="0" smtClean="0"/>
              <a:t>      רצף סופי של סימנים בעלי משמעות מתמטית.  הסימנים בביטוי כוללים לרוב מספרים, פונקציות, פעולות, אופרטורים, משתנים, יחסים לוגיים ואובייקטים מתמטיים אחרים.</a:t>
            </a:r>
          </a:p>
          <a:p>
            <a:endParaRPr lang="he-IL" sz="1200" b="0" u="non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he-IL" sz="1200" b="0" u="non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6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he-IL" sz="1200" b="0" u="non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7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he-IL" sz="1200" b="0" u="non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8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he-IL" sz="1200" b="0" u="non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9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he-IL" sz="1200" b="0" u="non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10</a:t>
            </a:fld>
            <a:endParaRPr lang="he-I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he-IL" sz="1200" b="0" u="non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11</a:t>
            </a:fld>
            <a:endParaRPr lang="he-I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he-IL" sz="1200" b="0" u="non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12</a:t>
            </a:fld>
            <a:endParaRPr lang="he-I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he-IL" sz="1200" b="0" u="non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13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e-IL" sz="8000" dirty="0" smtClean="0"/>
              <a:t>מבוא </a:t>
            </a:r>
            <a:r>
              <a:rPr lang="he-IL" sz="8000" dirty="0" smtClean="0"/>
              <a:t>לאלגוריתמיקה</a:t>
            </a:r>
            <a:br>
              <a:rPr lang="he-IL" sz="8000" dirty="0" smtClean="0"/>
            </a:br>
            <a:r>
              <a:rPr lang="he-IL" sz="8000" dirty="0" smtClean="0"/>
              <a:t>תרשימי זרימה</a:t>
            </a:r>
            <a:endParaRPr lang="he-IL" sz="80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="" xmlns:p14="http://schemas.microsoft.com/office/powerpoint/2010/main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תרשים זרימה – תרגיל כיתה</a:t>
            </a:r>
            <a:endParaRPr lang="he-IL" sz="44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60694" y="2192673"/>
            <a:ext cx="7407895" cy="3880773"/>
          </a:xfrm>
        </p:spPr>
        <p:txBody>
          <a:bodyPr>
            <a:normAutofit/>
          </a:bodyPr>
          <a:lstStyle/>
          <a:p>
            <a:r>
              <a:rPr lang="he-IL" sz="3200" dirty="0" smtClean="0"/>
              <a:t>כתבו אלגוריתם הקולט 2 מספרים ומדפיס אותם בסדר הפוך </a:t>
            </a:r>
            <a:r>
              <a:rPr lang="he-IL" sz="3200" dirty="0" smtClean="0"/>
              <a:t>בפורמט תרשים זרימה</a:t>
            </a:r>
            <a:endParaRPr lang="he-IL" sz="3200" dirty="0" smtClean="0"/>
          </a:p>
          <a:p>
            <a:pPr>
              <a:buNone/>
            </a:pPr>
            <a:endParaRPr lang="he-IL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נקודות לסיכום</a:t>
            </a:r>
            <a:endParaRPr lang="he-IL" sz="44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60694" y="1636295"/>
            <a:ext cx="7407895" cy="4437151"/>
          </a:xfrm>
        </p:spPr>
        <p:txBody>
          <a:bodyPr>
            <a:normAutofit fontScale="62500" lnSpcReduction="20000"/>
          </a:bodyPr>
          <a:lstStyle/>
          <a:p>
            <a:r>
              <a:rPr lang="he-IL" sz="3200" dirty="0" smtClean="0"/>
              <a:t>אלגוריתם הוא כלי המתאר תהליך ביצוע, ובעזרתו ניתן לארגן את השלבים הדרושים להשגת המטרות שלשמן נכתב האלגוריתם.</a:t>
            </a:r>
          </a:p>
          <a:p>
            <a:r>
              <a:rPr lang="he-IL" sz="3200" dirty="0" smtClean="0"/>
              <a:t>ניתן </a:t>
            </a:r>
            <a:r>
              <a:rPr lang="he-IL" sz="3200" dirty="0" smtClean="0"/>
              <a:t>לתאר את תהליך הביצוע האלגוריתמי בשלוש צורות שונות:</a:t>
            </a:r>
          </a:p>
          <a:p>
            <a:r>
              <a:rPr lang="he-IL" sz="3200" dirty="0" smtClean="0"/>
              <a:t>אלגוריתם מילולי – משמש בעיקר לתהליכי פיתוח ועיצוב </a:t>
            </a:r>
            <a:r>
              <a:rPr lang="he-IL" sz="3200" dirty="0" smtClean="0"/>
              <a:t>תוכנה</a:t>
            </a:r>
            <a:endParaRPr lang="he-IL" sz="3200" dirty="0" smtClean="0"/>
          </a:p>
          <a:p>
            <a:r>
              <a:rPr lang="he-IL" sz="3200" dirty="0" smtClean="0"/>
              <a:t>פסאודו </a:t>
            </a:r>
            <a:r>
              <a:rPr lang="he-IL" sz="3200" dirty="0" smtClean="0"/>
              <a:t>קוד </a:t>
            </a:r>
            <a:r>
              <a:rPr lang="he-IL" sz="3200" dirty="0" smtClean="0"/>
              <a:t>–קרוב </a:t>
            </a:r>
            <a:r>
              <a:rPr lang="he-IL" sz="3200" dirty="0" smtClean="0"/>
              <a:t>במידה </a:t>
            </a:r>
            <a:r>
              <a:rPr lang="he-IL" sz="3200" dirty="0" smtClean="0"/>
              <a:t>הרבה ביותר </a:t>
            </a:r>
            <a:r>
              <a:rPr lang="he-IL" sz="3200" dirty="0" smtClean="0"/>
              <a:t>לשפת תכנות </a:t>
            </a:r>
            <a:r>
              <a:rPr lang="he-IL" sz="3200" dirty="0" smtClean="0"/>
              <a:t>על</a:t>
            </a:r>
            <a:endParaRPr lang="he-IL" sz="3200" dirty="0" smtClean="0"/>
          </a:p>
          <a:p>
            <a:r>
              <a:rPr lang="he-IL" sz="3200" dirty="0" smtClean="0"/>
              <a:t>תרשים </a:t>
            </a:r>
            <a:r>
              <a:rPr lang="he-IL" sz="3200" dirty="0" smtClean="0"/>
              <a:t>זרימה – נפוץ בעיקר בתיאור פעילותן של מערכות </a:t>
            </a:r>
            <a:r>
              <a:rPr lang="he-IL" sz="3200" dirty="0" smtClean="0"/>
              <a:t>מכאניות משובצות </a:t>
            </a:r>
            <a:r>
              <a:rPr lang="he-IL" sz="3200" dirty="0" smtClean="0"/>
              <a:t>מחשב (רובוטיקה).</a:t>
            </a:r>
          </a:p>
          <a:p>
            <a:r>
              <a:rPr lang="he-IL" sz="3200" dirty="0" smtClean="0"/>
              <a:t>בתהליך הפיתוח האלגוריתמי חשוב תחילה לפשט את הבעיה שעבורה נדרש הפתרון האלגוריתמי לרמת הפישוט הנמוכה ביותר – בדרך זו ניתן לכתוב אלגוריתמים פשוטים ובהירים המקלים על הבדיקה, התחזוקה ועדכון התוכנית מחשב המלאה.</a:t>
            </a:r>
          </a:p>
          <a:p>
            <a:r>
              <a:rPr lang="he-IL" sz="3200" dirty="0" smtClean="0"/>
              <a:t>הפתרון המלא מהווה למעשה אוסף של אלגוריתמים בסיסיים פשוטים, המופעלים לפי צורך לפתרון בעיה מורכבת. </a:t>
            </a:r>
          </a:p>
          <a:p>
            <a:endParaRPr lang="he-IL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נקודות לסיכום</a:t>
            </a:r>
            <a:endParaRPr lang="he-IL" sz="44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60694" y="1636295"/>
            <a:ext cx="7407895" cy="4437151"/>
          </a:xfrm>
        </p:spPr>
        <p:txBody>
          <a:bodyPr>
            <a:normAutofit fontScale="62500" lnSpcReduction="20000"/>
          </a:bodyPr>
          <a:lstStyle/>
          <a:p>
            <a:r>
              <a:rPr lang="he-IL" sz="3200" dirty="0" smtClean="0"/>
              <a:t>אלגוריתם הוא כלי המתאר תהליך ביצוע, ובעזרתו ניתן לארגן את השלבים הדרושים להשגת המטרות שלשמן נכתב האלגוריתם.</a:t>
            </a:r>
          </a:p>
          <a:p>
            <a:r>
              <a:rPr lang="he-IL" sz="3200" dirty="0" smtClean="0"/>
              <a:t>ניתן </a:t>
            </a:r>
            <a:r>
              <a:rPr lang="he-IL" sz="3200" dirty="0" smtClean="0"/>
              <a:t>לתאר את תהליך הביצוע האלגוריתמי בשלוש צורות שונות:</a:t>
            </a:r>
          </a:p>
          <a:p>
            <a:r>
              <a:rPr lang="he-IL" sz="3200" dirty="0" smtClean="0"/>
              <a:t>אלגוריתם מילולי – משמש בעיקר לתהליכי פיתוח ועיצוב </a:t>
            </a:r>
            <a:r>
              <a:rPr lang="he-IL" sz="3200" dirty="0" smtClean="0"/>
              <a:t>תוכנה</a:t>
            </a:r>
            <a:endParaRPr lang="he-IL" sz="3200" dirty="0" smtClean="0"/>
          </a:p>
          <a:p>
            <a:r>
              <a:rPr lang="he-IL" sz="3200" dirty="0" smtClean="0"/>
              <a:t>פסאודו </a:t>
            </a:r>
            <a:r>
              <a:rPr lang="he-IL" sz="3200" dirty="0" smtClean="0"/>
              <a:t>קוד </a:t>
            </a:r>
            <a:r>
              <a:rPr lang="he-IL" sz="3200" dirty="0" smtClean="0"/>
              <a:t>–קרוב </a:t>
            </a:r>
            <a:r>
              <a:rPr lang="he-IL" sz="3200" dirty="0" smtClean="0"/>
              <a:t>במידה </a:t>
            </a:r>
            <a:r>
              <a:rPr lang="he-IL" sz="3200" dirty="0" smtClean="0"/>
              <a:t>הרבה ביותר </a:t>
            </a:r>
            <a:r>
              <a:rPr lang="he-IL" sz="3200" dirty="0" smtClean="0"/>
              <a:t>לשפת תכנות </a:t>
            </a:r>
            <a:r>
              <a:rPr lang="he-IL" sz="3200" dirty="0" smtClean="0"/>
              <a:t>על</a:t>
            </a:r>
            <a:endParaRPr lang="he-IL" sz="3200" dirty="0" smtClean="0"/>
          </a:p>
          <a:p>
            <a:r>
              <a:rPr lang="he-IL" sz="3200" dirty="0" smtClean="0"/>
              <a:t>תרשים </a:t>
            </a:r>
            <a:r>
              <a:rPr lang="he-IL" sz="3200" dirty="0" smtClean="0"/>
              <a:t>זרימה – נפוץ בעיקר בתיאור פעילותן של מערכות </a:t>
            </a:r>
            <a:r>
              <a:rPr lang="he-IL" sz="3200" dirty="0" smtClean="0"/>
              <a:t>מכאניות משובצות </a:t>
            </a:r>
            <a:r>
              <a:rPr lang="he-IL" sz="3200" dirty="0" smtClean="0"/>
              <a:t>מחשב (רובוטיקה).</a:t>
            </a:r>
          </a:p>
          <a:p>
            <a:r>
              <a:rPr lang="he-IL" sz="3200" dirty="0" smtClean="0"/>
              <a:t>בתהליך הפיתוח האלגוריתמי חשוב תחילה לפשט את הבעיה שעבורה נדרש הפתרון האלגוריתמי לרמת הפישוט הנמוכה ביותר – בדרך זו ניתן לכתוב אלגוריתמים פשוטים ובהירים המקלים על הבדיקה, התחזוקה ועדכון התוכנית מחשב המלאה.</a:t>
            </a:r>
          </a:p>
          <a:p>
            <a:r>
              <a:rPr lang="he-IL" sz="3200" dirty="0" smtClean="0"/>
              <a:t>הפתרון המלא מהווה למעשה אוסף של אלגוריתמים בסיסיים פשוטים, המופעלים לפי צורך לפתרון בעיה מורכבת. </a:t>
            </a:r>
          </a:p>
          <a:p>
            <a:endParaRPr lang="he-IL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משימת סיכום</a:t>
            </a:r>
            <a:endParaRPr lang="he-IL" sz="44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60694" y="1636295"/>
            <a:ext cx="7407895" cy="4437151"/>
          </a:xfrm>
        </p:spPr>
        <p:txBody>
          <a:bodyPr>
            <a:normAutofit fontScale="92500" lnSpcReduction="10000"/>
          </a:bodyPr>
          <a:lstStyle/>
          <a:p>
            <a:r>
              <a:rPr lang="he-IL" sz="3200" dirty="0" smtClean="0"/>
              <a:t>1) מצאו מהו האלגוריתם הראשון בעולם = אלגוריתם אוקלידס </a:t>
            </a:r>
            <a:r>
              <a:rPr lang="he-IL" sz="3200" dirty="0" smtClean="0"/>
              <a:t>וסכמו אותו בקצרה (</a:t>
            </a:r>
            <a:r>
              <a:rPr lang="he-IL" sz="3200" dirty="0" smtClean="0"/>
              <a:t>כולל מתן דוגמא מספרית המממשת אותו).</a:t>
            </a:r>
          </a:p>
          <a:p>
            <a:r>
              <a:rPr lang="he-IL" sz="3200" dirty="0" smtClean="0"/>
              <a:t>2) כתבו את אלגוריתם אוקלידס בפורמט של תרשים זרימה</a:t>
            </a:r>
          </a:p>
          <a:p>
            <a:r>
              <a:rPr lang="he-IL" sz="3200" dirty="0" smtClean="0"/>
              <a:t>3) כתבו אלגוריתם לחישוב ממוצע של 2 מספרים (בתרשים זרימה)</a:t>
            </a:r>
          </a:p>
          <a:p>
            <a:endParaRPr lang="he-IL" sz="3200" dirty="0" smtClean="0"/>
          </a:p>
          <a:p>
            <a:pPr>
              <a:buNone/>
            </a:pPr>
            <a:r>
              <a:rPr lang="he-IL" sz="3200" dirty="0" smtClean="0"/>
              <a:t>													בהצלחה</a:t>
            </a:r>
            <a:endParaRPr lang="he-IL" sz="3200" dirty="0" smtClean="0"/>
          </a:p>
          <a:p>
            <a:endParaRPr lang="he-IL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תוכן עניינים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36121"/>
            <a:ext cx="8474926" cy="4953889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חזרה ותזכורת</a:t>
            </a:r>
          </a:p>
          <a:p>
            <a:r>
              <a:rPr lang="he-IL" sz="4000" dirty="0" smtClean="0"/>
              <a:t> </a:t>
            </a:r>
            <a:r>
              <a:rPr lang="he-IL" sz="4000" dirty="0" smtClean="0"/>
              <a:t>מבוא לאלגוריתמיקה </a:t>
            </a:r>
          </a:p>
          <a:p>
            <a:r>
              <a:rPr lang="he-IL" sz="4000" dirty="0" smtClean="0"/>
              <a:t> תרשים זרימה</a:t>
            </a:r>
            <a:endParaRPr lang="he-IL" sz="4000" dirty="0" smtClean="0"/>
          </a:p>
          <a:p>
            <a:pPr lvl="1"/>
            <a:r>
              <a:rPr lang="he-IL" sz="3800" dirty="0" smtClean="0"/>
              <a:t> </a:t>
            </a:r>
            <a:r>
              <a:rPr lang="he-IL" sz="3800" dirty="0" smtClean="0"/>
              <a:t>מבוא</a:t>
            </a:r>
            <a:endParaRPr lang="en-US" sz="4000" dirty="0" smtClean="0"/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חזרה ותזכורת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13818"/>
            <a:ext cx="8474926" cy="3880773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מבוא למערכות</a:t>
            </a:r>
          </a:p>
          <a:p>
            <a:pPr lvl="1"/>
            <a:r>
              <a:rPr lang="he-IL" sz="3800" dirty="0" smtClean="0"/>
              <a:t> קלט – מעבד – פלט</a:t>
            </a:r>
          </a:p>
          <a:p>
            <a:pPr lvl="1"/>
            <a:r>
              <a:rPr lang="he-IL" sz="3800" dirty="0" smtClean="0"/>
              <a:t> אלגוריתם</a:t>
            </a: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מבוא לאלגוריתמיקה</a:t>
            </a:r>
            <a:endParaRPr lang="he-IL" sz="4400" b="1" dirty="0"/>
          </a:p>
        </p:txBody>
      </p:sp>
      <p:pic>
        <p:nvPicPr>
          <p:cNvPr id="4" name="תמונה 7" descr="אלגוריתם - תמונה 1 - 10.1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336" y="1958974"/>
            <a:ext cx="6798423" cy="4137025"/>
          </a:xfrm>
          <a:prstGeom prst="rect">
            <a:avLst/>
          </a:prstGeom>
          <a:ln w="31750">
            <a:solidFill>
              <a:schemeClr val="bg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מבוא לאלגוריתמיקה - מושגים</a:t>
            </a:r>
            <a:endParaRPr lang="he-IL" sz="4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540042"/>
            <a:ext cx="8596668" cy="5101389"/>
          </a:xfrm>
        </p:spPr>
        <p:txBody>
          <a:bodyPr>
            <a:noAutofit/>
          </a:bodyPr>
          <a:lstStyle/>
          <a:p>
            <a:r>
              <a:rPr lang="he-IL" sz="2400" dirty="0" smtClean="0"/>
              <a:t>ה ו ר א ה  ח ד  מ ש מ ע י </a:t>
            </a:r>
            <a:r>
              <a:rPr lang="he-IL" sz="2400" dirty="0" smtClean="0"/>
              <a:t>ת</a:t>
            </a:r>
          </a:p>
          <a:p>
            <a:pPr lvl="1"/>
            <a:r>
              <a:rPr lang="he-IL" sz="2400" dirty="0" smtClean="0"/>
              <a:t>הוראה ברורה </a:t>
            </a:r>
            <a:r>
              <a:rPr lang="he-IL" sz="2400" dirty="0" smtClean="0"/>
              <a:t>למבצע</a:t>
            </a:r>
            <a:endParaRPr lang="he-IL" sz="2200" dirty="0" smtClean="0"/>
          </a:p>
          <a:p>
            <a:r>
              <a:rPr lang="he-IL" sz="2400" dirty="0" smtClean="0"/>
              <a:t>א ל ג ו ר י ת </a:t>
            </a:r>
            <a:r>
              <a:rPr lang="he-IL" sz="2400" dirty="0" smtClean="0"/>
              <a:t>ם</a:t>
            </a:r>
          </a:p>
          <a:p>
            <a:pPr lvl="1"/>
            <a:r>
              <a:rPr lang="he-IL" sz="2200" dirty="0" smtClean="0"/>
              <a:t>דרך </a:t>
            </a:r>
            <a:r>
              <a:rPr lang="he-IL" sz="2200" dirty="0" smtClean="0"/>
              <a:t>שיטתית לביצוע </a:t>
            </a:r>
            <a:r>
              <a:rPr lang="he-IL" sz="2200" dirty="0" smtClean="0"/>
              <a:t>של משימה מסוימת במספר סופי של צעדים</a:t>
            </a:r>
          </a:p>
          <a:p>
            <a:r>
              <a:rPr lang="he-IL" sz="2400" dirty="0" smtClean="0"/>
              <a:t>ש פ ת  ת כ נ ו </a:t>
            </a:r>
            <a:r>
              <a:rPr lang="he-IL" sz="2400" dirty="0" smtClean="0"/>
              <a:t>ת</a:t>
            </a:r>
          </a:p>
          <a:p>
            <a:pPr lvl="1"/>
            <a:r>
              <a:rPr lang="he-IL" sz="2200" dirty="0" smtClean="0"/>
              <a:t>אוסף של חוקים תחביריים וסמנטיים המגדירים שפה פורמאלית</a:t>
            </a:r>
          </a:p>
          <a:p>
            <a:r>
              <a:rPr lang="he-IL" sz="2400" dirty="0" smtClean="0"/>
              <a:t>ת </a:t>
            </a:r>
            <a:r>
              <a:rPr lang="he-IL" sz="2400" dirty="0" smtClean="0"/>
              <a:t>כ נ י ת  מ ח ש </a:t>
            </a:r>
            <a:r>
              <a:rPr lang="he-IL" sz="2400" dirty="0" smtClean="0"/>
              <a:t>ב</a:t>
            </a:r>
          </a:p>
          <a:p>
            <a:pPr lvl="1"/>
            <a:r>
              <a:rPr lang="he-IL" sz="2400" dirty="0" smtClean="0"/>
              <a:t>מימוש של אלגוריתם באמצעות שפת </a:t>
            </a:r>
            <a:r>
              <a:rPr lang="he-IL" sz="2400" dirty="0" smtClean="0"/>
              <a:t>תכנות</a:t>
            </a:r>
          </a:p>
          <a:p>
            <a:r>
              <a:rPr lang="he-IL" sz="2600" dirty="0" smtClean="0"/>
              <a:t>ב </a:t>
            </a:r>
            <a:r>
              <a:rPr lang="he-IL" sz="2600" dirty="0" smtClean="0"/>
              <a:t>י ט ו י   מ ת מ ט </a:t>
            </a:r>
            <a:r>
              <a:rPr lang="he-IL" sz="2600" dirty="0" smtClean="0"/>
              <a:t>י</a:t>
            </a:r>
          </a:p>
          <a:p>
            <a:pPr marL="742950" lvl="2" indent="-342900"/>
            <a:r>
              <a:rPr lang="he-IL" sz="2400" dirty="0" smtClean="0"/>
              <a:t>רצף סופי של סימנים בעלי משמעות </a:t>
            </a:r>
            <a:r>
              <a:rPr lang="he-IL" sz="2400" dirty="0" smtClean="0"/>
              <a:t>מתמטית</a:t>
            </a:r>
            <a:endParaRPr lang="he-IL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מבוא לאלגוריתמיקה - דוגמא</a:t>
            </a:r>
            <a:endParaRPr lang="he-IL" sz="4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540042"/>
            <a:ext cx="8596668" cy="510138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e-IL" sz="2400" b="1" u="sng" dirty="0" smtClean="0"/>
              <a:t>אלגוריתם </a:t>
            </a:r>
            <a:r>
              <a:rPr lang="he-IL" sz="2400" b="1" u="sng" dirty="0" smtClean="0"/>
              <a:t>תיקון תקר באופניים:</a:t>
            </a:r>
          </a:p>
          <a:p>
            <a:r>
              <a:rPr lang="he-IL" sz="2400" dirty="0" smtClean="0"/>
              <a:t>שחרר </a:t>
            </a:r>
            <a:r>
              <a:rPr lang="he-IL" sz="2400" dirty="0" smtClean="0"/>
              <a:t>את בורג הגלגל והוצא את הגלגל ממקומו .</a:t>
            </a:r>
          </a:p>
          <a:p>
            <a:r>
              <a:rPr lang="he-IL" sz="2400" dirty="0" smtClean="0"/>
              <a:t>פרק </a:t>
            </a:r>
            <a:r>
              <a:rPr lang="he-IL" sz="2400" dirty="0" smtClean="0"/>
              <a:t>את הצמיג החיצוני .</a:t>
            </a:r>
          </a:p>
          <a:p>
            <a:r>
              <a:rPr lang="he-IL" sz="2400" dirty="0" smtClean="0"/>
              <a:t>הוצא </a:t>
            </a:r>
            <a:r>
              <a:rPr lang="he-IL" sz="2400" dirty="0" smtClean="0"/>
              <a:t>את הפנימית .</a:t>
            </a:r>
          </a:p>
          <a:p>
            <a:r>
              <a:rPr lang="he-IL" sz="2400" dirty="0" smtClean="0"/>
              <a:t>תקן </a:t>
            </a:r>
            <a:r>
              <a:rPr lang="he-IL" sz="2400" dirty="0" smtClean="0"/>
              <a:t>את התקר .</a:t>
            </a:r>
          </a:p>
          <a:p>
            <a:r>
              <a:rPr lang="he-IL" sz="2400" dirty="0" smtClean="0"/>
              <a:t>הרכב </a:t>
            </a:r>
            <a:r>
              <a:rPr lang="he-IL" sz="2400" dirty="0" smtClean="0"/>
              <a:t>את הפנימית .</a:t>
            </a:r>
          </a:p>
          <a:p>
            <a:r>
              <a:rPr lang="he-IL" sz="2400" dirty="0" smtClean="0"/>
              <a:t>הרכב </a:t>
            </a:r>
            <a:r>
              <a:rPr lang="he-IL" sz="2400" dirty="0" smtClean="0"/>
              <a:t>את הצמיג .</a:t>
            </a:r>
          </a:p>
          <a:p>
            <a:r>
              <a:rPr lang="he-IL" sz="2400" dirty="0" smtClean="0"/>
              <a:t>הרכב </a:t>
            </a:r>
            <a:r>
              <a:rPr lang="he-IL" sz="2400" dirty="0" smtClean="0"/>
              <a:t>את הגלגל  .</a:t>
            </a:r>
          </a:p>
          <a:p>
            <a:r>
              <a:rPr lang="he-IL" sz="2400" dirty="0" smtClean="0"/>
              <a:t>סגור </a:t>
            </a:r>
            <a:r>
              <a:rPr lang="he-IL" sz="2400" dirty="0" smtClean="0"/>
              <a:t>את הבורג , ובצע נסיעת מבחן לאופניים </a:t>
            </a:r>
            <a:r>
              <a:rPr lang="he-IL" sz="2400" dirty="0" smtClean="0"/>
              <a:t>.</a:t>
            </a:r>
          </a:p>
          <a:p>
            <a:r>
              <a:rPr lang="he-IL" sz="2400" b="1" u="sng" dirty="0" smtClean="0"/>
              <a:t>חשוב! סדר ההוראות. </a:t>
            </a:r>
            <a:endParaRPr lang="he-IL" sz="2400" b="1" dirty="0" smtClean="0"/>
          </a:p>
          <a:p>
            <a:pPr lvl="1"/>
            <a:r>
              <a:rPr lang="he-IL" sz="2200" b="1" dirty="0" smtClean="0"/>
              <a:t>מה יקרה אם נשנה את סדר  ההוראות באלגוריתם ?</a:t>
            </a:r>
          </a:p>
          <a:p>
            <a:endParaRPr lang="he-IL" sz="2400" dirty="0" smtClean="0"/>
          </a:p>
          <a:p>
            <a:endParaRPr lang="he-IL" sz="2400" dirty="0" smtClean="0"/>
          </a:p>
          <a:p>
            <a:endParaRPr lang="he-IL" sz="2400" dirty="0"/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מבוא לאלגוריתמיקה – סוגי תיאור</a:t>
            </a:r>
            <a:endParaRPr lang="he-IL" sz="4400" b="1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0631" y="1540042"/>
            <a:ext cx="9033371" cy="5101389"/>
          </a:xfrm>
        </p:spPr>
        <p:txBody>
          <a:bodyPr>
            <a:noAutofit/>
          </a:bodyPr>
          <a:lstStyle/>
          <a:p>
            <a:r>
              <a:rPr lang="he-IL" sz="2400" dirty="0" smtClean="0"/>
              <a:t>קיימות שלוש שיטות מרכזיות לתיאור </a:t>
            </a:r>
            <a:r>
              <a:rPr lang="he-IL" sz="2400" b="1" u="sng" dirty="0" smtClean="0"/>
              <a:t>אלגוריתם</a:t>
            </a:r>
            <a:r>
              <a:rPr lang="he-IL" sz="2400" dirty="0" smtClean="0"/>
              <a:t> </a:t>
            </a:r>
            <a:r>
              <a:rPr lang="he-IL" sz="2400" dirty="0" smtClean="0"/>
              <a:t>ולהצגתו:</a:t>
            </a:r>
          </a:p>
          <a:p>
            <a:r>
              <a:rPr lang="he-IL" sz="2400" b="1" dirty="0" smtClean="0"/>
              <a:t>אלגוריתם מילולי</a:t>
            </a:r>
            <a:endParaRPr lang="he-IL" sz="2400" dirty="0" smtClean="0"/>
          </a:p>
          <a:p>
            <a:pPr lvl="1"/>
            <a:r>
              <a:rPr lang="he-IL" sz="2200" dirty="0" smtClean="0"/>
              <a:t>שיטה </a:t>
            </a:r>
            <a:r>
              <a:rPr lang="he-IL" sz="2200" dirty="0" smtClean="0"/>
              <a:t>מילולית להצגת תהליך (אלגוריתם) לביצוע באמצעות שפת </a:t>
            </a:r>
            <a:r>
              <a:rPr lang="he-IL" sz="2200" dirty="0" smtClean="0"/>
              <a:t>מלל</a:t>
            </a:r>
            <a:endParaRPr lang="he-IL" sz="2200" dirty="0" smtClean="0"/>
          </a:p>
          <a:p>
            <a:r>
              <a:rPr lang="he-IL" sz="2400" b="1" dirty="0" smtClean="0"/>
              <a:t>פסאודו </a:t>
            </a:r>
            <a:r>
              <a:rPr lang="he-IL" sz="2400" b="1" dirty="0" smtClean="0"/>
              <a:t>קוד </a:t>
            </a:r>
            <a:r>
              <a:rPr lang="en-US" sz="2400" dirty="0" smtClean="0"/>
              <a:t>Pseudo-Code) </a:t>
            </a:r>
            <a:r>
              <a:rPr lang="he-IL" sz="2400" dirty="0" smtClean="0"/>
              <a:t>) </a:t>
            </a:r>
          </a:p>
          <a:p>
            <a:pPr lvl="1"/>
            <a:r>
              <a:rPr lang="he-IL" sz="2200" dirty="0" smtClean="0"/>
              <a:t>תיאור </a:t>
            </a:r>
            <a:r>
              <a:rPr lang="he-IL" sz="2200" dirty="0" smtClean="0"/>
              <a:t>מצומצם ולא </a:t>
            </a:r>
            <a:r>
              <a:rPr lang="he-IL" sz="2200" dirty="0" smtClean="0"/>
              <a:t>רשמי לאלגוריתם של</a:t>
            </a:r>
            <a:r>
              <a:rPr lang="he-IL" sz="2200" dirty="0" smtClean="0"/>
              <a:t> תוכנית </a:t>
            </a:r>
            <a:r>
              <a:rPr lang="he-IL" sz="2200" dirty="0" smtClean="0"/>
              <a:t>מחשב</a:t>
            </a:r>
            <a:r>
              <a:rPr lang="he-IL" sz="2200" dirty="0" smtClean="0"/>
              <a:t>, </a:t>
            </a:r>
            <a:r>
              <a:rPr lang="he-IL" sz="2200" dirty="0" smtClean="0"/>
              <a:t>המשתמש </a:t>
            </a:r>
            <a:r>
              <a:rPr lang="he-IL" sz="2200" dirty="0" smtClean="0"/>
              <a:t>בפקודות של שפות תכנות שונות, אך מיועד לקריאה של בני אדם ולא לקריאה על ידי מחשב. </a:t>
            </a:r>
            <a:endParaRPr lang="he-IL" sz="2400" dirty="0" smtClean="0"/>
          </a:p>
          <a:p>
            <a:r>
              <a:rPr lang="he-IL" sz="2600" b="1" dirty="0" smtClean="0"/>
              <a:t>תרשים </a:t>
            </a:r>
            <a:r>
              <a:rPr lang="he-IL" sz="2600" b="1" dirty="0" smtClean="0"/>
              <a:t>זרימה </a:t>
            </a:r>
            <a:endParaRPr lang="he-IL" sz="2600" b="1" dirty="0" smtClean="0"/>
          </a:p>
          <a:p>
            <a:pPr lvl="1"/>
            <a:r>
              <a:rPr lang="he-IL" sz="2400" dirty="0" smtClean="0"/>
              <a:t>שפה בין לאומית אשר מאשרת להציג תהליך (אלגוריתם) לביצוע באמצעות סמלים מוסכמים.</a:t>
            </a:r>
            <a:endParaRPr lang="he-IL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תרשים זרימה - היכרות</a:t>
            </a:r>
            <a:endParaRPr lang="he-IL" sz="4400" b="1" dirty="0"/>
          </a:p>
        </p:txBody>
      </p:sp>
      <p:pic>
        <p:nvPicPr>
          <p:cNvPr id="4" name="תמונה 8" descr="תרשים זרימה 1 - 10.12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5868" y="143535"/>
            <a:ext cx="2993106" cy="6610859"/>
          </a:xfrm>
          <a:prstGeom prst="rect">
            <a:avLst/>
          </a:prstGeom>
          <a:ln w="31750">
            <a:solidFill>
              <a:schemeClr val="bg1"/>
            </a:solidFill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772" y="2273976"/>
            <a:ext cx="4837043" cy="3429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160295" y="164600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endParaRPr lang="he-IL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240631" y="1540042"/>
            <a:ext cx="9033371" cy="5101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r" rt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he-IL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סמלים עיקריים בתרשימי </a:t>
            </a:r>
            <a:r>
              <a:rPr lang="he-IL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זרימה הינם</a:t>
            </a:r>
            <a:r>
              <a:rPr lang="he-IL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he-IL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22821" y="5556334"/>
            <a:ext cx="4780548" cy="560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תרשים זרימה - דוגמא</a:t>
            </a:r>
            <a:endParaRPr lang="he-IL" sz="44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60694" y="2192673"/>
            <a:ext cx="8596668" cy="3880773"/>
          </a:xfrm>
        </p:spPr>
        <p:txBody>
          <a:bodyPr/>
          <a:lstStyle/>
          <a:p>
            <a:endParaRPr lang="he-IL"/>
          </a:p>
        </p:txBody>
      </p:sp>
      <p:sp>
        <p:nvSpPr>
          <p:cNvPr id="12" name="אליפסה 5"/>
          <p:cNvSpPr/>
          <p:nvPr/>
        </p:nvSpPr>
        <p:spPr>
          <a:xfrm>
            <a:off x="5212418" y="1675134"/>
            <a:ext cx="1285884" cy="500066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Start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13" name="מלבן מעוגל 6"/>
          <p:cNvSpPr/>
          <p:nvPr/>
        </p:nvSpPr>
        <p:spPr>
          <a:xfrm>
            <a:off x="5140980" y="2389514"/>
            <a:ext cx="1500198" cy="500066"/>
          </a:xfrm>
          <a:prstGeom prst="roundRect">
            <a:avLst/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b="1" dirty="0" smtClean="0">
                <a:solidFill>
                  <a:schemeClr val="tx1"/>
                </a:solidFill>
              </a:rPr>
              <a:t>שחרר את בורג הגלגל והוצא את הגלגל ממקומו </a:t>
            </a:r>
            <a:endParaRPr lang="he-IL" sz="1200" b="1" dirty="0">
              <a:solidFill>
                <a:schemeClr val="tx1"/>
              </a:solidFill>
            </a:endParaRPr>
          </a:p>
        </p:txBody>
      </p:sp>
      <p:sp>
        <p:nvSpPr>
          <p:cNvPr id="14" name="מלבן מעוגל 7"/>
          <p:cNvSpPr/>
          <p:nvPr/>
        </p:nvSpPr>
        <p:spPr>
          <a:xfrm>
            <a:off x="5140980" y="3032456"/>
            <a:ext cx="1500198" cy="500066"/>
          </a:xfrm>
          <a:prstGeom prst="roundRect">
            <a:avLst/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b="1" dirty="0" smtClean="0">
                <a:solidFill>
                  <a:schemeClr val="tx1"/>
                </a:solidFill>
              </a:rPr>
              <a:t>פרק את הצמיג החיצוני</a:t>
            </a:r>
            <a:endParaRPr lang="he-IL" sz="1200" b="1" dirty="0">
              <a:solidFill>
                <a:schemeClr val="tx1"/>
              </a:solidFill>
            </a:endParaRPr>
          </a:p>
        </p:txBody>
      </p:sp>
      <p:sp>
        <p:nvSpPr>
          <p:cNvPr id="15" name="מלבן מעוגל 8"/>
          <p:cNvSpPr/>
          <p:nvPr/>
        </p:nvSpPr>
        <p:spPr>
          <a:xfrm>
            <a:off x="5140980" y="3675398"/>
            <a:ext cx="1500198" cy="500066"/>
          </a:xfrm>
          <a:prstGeom prst="roundRect">
            <a:avLst/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b="1" dirty="0" smtClean="0">
                <a:solidFill>
                  <a:schemeClr val="tx1"/>
                </a:solidFill>
              </a:rPr>
              <a:t>פרק את הצמיג החיצוני</a:t>
            </a:r>
            <a:endParaRPr lang="he-IL" sz="1200" b="1" dirty="0">
              <a:solidFill>
                <a:schemeClr val="tx1"/>
              </a:solidFill>
            </a:endParaRPr>
          </a:p>
        </p:txBody>
      </p:sp>
      <p:sp>
        <p:nvSpPr>
          <p:cNvPr id="16" name="מלבן מעוגל 9"/>
          <p:cNvSpPr/>
          <p:nvPr/>
        </p:nvSpPr>
        <p:spPr>
          <a:xfrm>
            <a:off x="5140980" y="4318340"/>
            <a:ext cx="1500198" cy="500066"/>
          </a:xfrm>
          <a:prstGeom prst="roundRect">
            <a:avLst/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b="1" dirty="0" smtClean="0">
                <a:solidFill>
                  <a:schemeClr val="tx1"/>
                </a:solidFill>
              </a:rPr>
              <a:t>הוצא את הפנימית</a:t>
            </a:r>
            <a:endParaRPr lang="he-IL" sz="1200" b="1" dirty="0">
              <a:solidFill>
                <a:schemeClr val="tx1"/>
              </a:solidFill>
            </a:endParaRPr>
          </a:p>
        </p:txBody>
      </p:sp>
      <p:sp>
        <p:nvSpPr>
          <p:cNvPr id="17" name="תרשים זרימה: החלטה 10"/>
          <p:cNvSpPr/>
          <p:nvPr/>
        </p:nvSpPr>
        <p:spPr>
          <a:xfrm>
            <a:off x="5212418" y="5025573"/>
            <a:ext cx="1357322" cy="928694"/>
          </a:xfrm>
          <a:prstGeom prst="flowChartDecision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b="1" dirty="0" smtClean="0">
                <a:solidFill>
                  <a:schemeClr val="tx1"/>
                </a:solidFill>
              </a:rPr>
              <a:t>בדוק האם יש תקר ?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18" name="מלבן מעוגל 11"/>
          <p:cNvSpPr/>
          <p:nvPr/>
        </p:nvSpPr>
        <p:spPr>
          <a:xfrm>
            <a:off x="3283592" y="5247034"/>
            <a:ext cx="1500198" cy="500066"/>
          </a:xfrm>
          <a:prstGeom prst="roundRect">
            <a:avLst/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b="1" dirty="0" smtClean="0">
                <a:solidFill>
                  <a:schemeClr val="tx1"/>
                </a:solidFill>
              </a:rPr>
              <a:t>הרכב את הפנימית</a:t>
            </a:r>
            <a:endParaRPr lang="he-IL" sz="1200" b="1" dirty="0">
              <a:solidFill>
                <a:schemeClr val="tx1"/>
              </a:solidFill>
            </a:endParaRPr>
          </a:p>
        </p:txBody>
      </p:sp>
      <p:sp>
        <p:nvSpPr>
          <p:cNvPr id="19" name="מלבן מעוגל 12"/>
          <p:cNvSpPr/>
          <p:nvPr/>
        </p:nvSpPr>
        <p:spPr>
          <a:xfrm>
            <a:off x="7141244" y="5247034"/>
            <a:ext cx="1500198" cy="500066"/>
          </a:xfrm>
          <a:prstGeom prst="roundRect">
            <a:avLst/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b="1" dirty="0" smtClean="0">
                <a:solidFill>
                  <a:schemeClr val="tx1"/>
                </a:solidFill>
              </a:rPr>
              <a:t>תקן את התקר בפנימית</a:t>
            </a:r>
            <a:endParaRPr lang="he-IL" sz="1200" b="1" dirty="0">
              <a:solidFill>
                <a:schemeClr val="tx1"/>
              </a:solidFill>
            </a:endParaRPr>
          </a:p>
        </p:txBody>
      </p:sp>
      <p:sp>
        <p:nvSpPr>
          <p:cNvPr id="20" name="מלבן מעוגל 14"/>
          <p:cNvSpPr/>
          <p:nvPr/>
        </p:nvSpPr>
        <p:spPr>
          <a:xfrm>
            <a:off x="3283592" y="5961414"/>
            <a:ext cx="1500198" cy="500066"/>
          </a:xfrm>
          <a:prstGeom prst="roundRect">
            <a:avLst/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b="1" dirty="0" smtClean="0">
                <a:solidFill>
                  <a:schemeClr val="tx1"/>
                </a:solidFill>
              </a:rPr>
              <a:t>הרכב את הצמיג</a:t>
            </a:r>
            <a:endParaRPr lang="he-IL" sz="1200" b="1" dirty="0">
              <a:solidFill>
                <a:schemeClr val="tx1"/>
              </a:solidFill>
            </a:endParaRPr>
          </a:p>
        </p:txBody>
      </p:sp>
      <p:sp>
        <p:nvSpPr>
          <p:cNvPr id="21" name="מלבן מעוגל 15"/>
          <p:cNvSpPr/>
          <p:nvPr/>
        </p:nvSpPr>
        <p:spPr>
          <a:xfrm>
            <a:off x="1426204" y="4675530"/>
            <a:ext cx="1500198" cy="500066"/>
          </a:xfrm>
          <a:prstGeom prst="roundRect">
            <a:avLst/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b="1" dirty="0" smtClean="0">
                <a:solidFill>
                  <a:schemeClr val="tx1"/>
                </a:solidFill>
              </a:rPr>
              <a:t>הכנס את הגלגל למקומו וסגור את הבורג</a:t>
            </a:r>
            <a:endParaRPr lang="he-IL" sz="1200" b="1" dirty="0">
              <a:solidFill>
                <a:schemeClr val="tx1"/>
              </a:solidFill>
            </a:endParaRPr>
          </a:p>
        </p:txBody>
      </p:sp>
      <p:sp>
        <p:nvSpPr>
          <p:cNvPr id="22" name="מלבן מעוגל 16"/>
          <p:cNvSpPr/>
          <p:nvPr/>
        </p:nvSpPr>
        <p:spPr>
          <a:xfrm>
            <a:off x="1426204" y="5389910"/>
            <a:ext cx="1500198" cy="500066"/>
          </a:xfrm>
          <a:prstGeom prst="roundRect">
            <a:avLst/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b="1" dirty="0" smtClean="0">
                <a:solidFill>
                  <a:schemeClr val="tx1"/>
                </a:solidFill>
              </a:rPr>
              <a:t>בצע נסיעת מבחן לאופניים</a:t>
            </a:r>
            <a:endParaRPr lang="he-IL" sz="1200" b="1" dirty="0">
              <a:solidFill>
                <a:schemeClr val="tx1"/>
              </a:solidFill>
            </a:endParaRPr>
          </a:p>
        </p:txBody>
      </p:sp>
      <p:sp>
        <p:nvSpPr>
          <p:cNvPr id="23" name="אליפסה 17"/>
          <p:cNvSpPr/>
          <p:nvPr/>
        </p:nvSpPr>
        <p:spPr>
          <a:xfrm>
            <a:off x="1497642" y="6175728"/>
            <a:ext cx="1285884" cy="500066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End</a:t>
            </a:r>
            <a:endParaRPr lang="he-IL" b="1" dirty="0">
              <a:solidFill>
                <a:schemeClr val="tx1"/>
              </a:solidFill>
            </a:endParaRPr>
          </a:p>
        </p:txBody>
      </p:sp>
      <p:cxnSp>
        <p:nvCxnSpPr>
          <p:cNvPr id="24" name="מחבר חץ ישר 25"/>
          <p:cNvCxnSpPr>
            <a:stCxn id="12" idx="4"/>
            <a:endCxn id="13" idx="0"/>
          </p:cNvCxnSpPr>
          <p:nvPr/>
        </p:nvCxnSpPr>
        <p:spPr>
          <a:xfrm rot="16200000" flipH="1">
            <a:off x="5766062" y="2264497"/>
            <a:ext cx="21431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7"/>
          <p:cNvCxnSpPr>
            <a:stCxn id="13" idx="2"/>
            <a:endCxn id="14" idx="0"/>
          </p:cNvCxnSpPr>
          <p:nvPr/>
        </p:nvCxnSpPr>
        <p:spPr>
          <a:xfrm rot="5400000">
            <a:off x="5819641" y="296101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חץ ישר 29"/>
          <p:cNvCxnSpPr>
            <a:stCxn id="14" idx="2"/>
            <a:endCxn id="15" idx="0"/>
          </p:cNvCxnSpPr>
          <p:nvPr/>
        </p:nvCxnSpPr>
        <p:spPr>
          <a:xfrm rot="5400000">
            <a:off x="5819641" y="3603960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חץ ישר 31"/>
          <p:cNvCxnSpPr>
            <a:stCxn id="15" idx="2"/>
            <a:endCxn id="16" idx="0"/>
          </p:cNvCxnSpPr>
          <p:nvPr/>
        </p:nvCxnSpPr>
        <p:spPr>
          <a:xfrm rot="5400000">
            <a:off x="5819641" y="4246902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חץ ישר 33"/>
          <p:cNvCxnSpPr>
            <a:stCxn id="16" idx="2"/>
            <a:endCxn id="17" idx="0"/>
          </p:cNvCxnSpPr>
          <p:nvPr/>
        </p:nvCxnSpPr>
        <p:spPr>
          <a:xfrm rot="5400000">
            <a:off x="5787496" y="4921989"/>
            <a:ext cx="20716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חץ ישר 35"/>
          <p:cNvCxnSpPr>
            <a:stCxn id="17" idx="3"/>
            <a:endCxn id="19" idx="1"/>
          </p:cNvCxnSpPr>
          <p:nvPr/>
        </p:nvCxnSpPr>
        <p:spPr>
          <a:xfrm>
            <a:off x="6569740" y="5489920"/>
            <a:ext cx="571504" cy="7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חץ ישר 39"/>
          <p:cNvCxnSpPr>
            <a:stCxn id="17" idx="1"/>
            <a:endCxn id="18" idx="3"/>
          </p:cNvCxnSpPr>
          <p:nvPr/>
        </p:nvCxnSpPr>
        <p:spPr>
          <a:xfrm rot="10800000" flipV="1">
            <a:off x="4783790" y="5489919"/>
            <a:ext cx="428628" cy="7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41"/>
          <p:cNvCxnSpPr>
            <a:stCxn id="19" idx="2"/>
          </p:cNvCxnSpPr>
          <p:nvPr/>
        </p:nvCxnSpPr>
        <p:spPr>
          <a:xfrm rot="5400000">
            <a:off x="7659170" y="5943555"/>
            <a:ext cx="428628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43"/>
          <p:cNvCxnSpPr/>
          <p:nvPr/>
        </p:nvCxnSpPr>
        <p:spPr>
          <a:xfrm rot="10800000">
            <a:off x="5140980" y="6175728"/>
            <a:ext cx="271464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49"/>
          <p:cNvCxnSpPr/>
          <p:nvPr/>
        </p:nvCxnSpPr>
        <p:spPr>
          <a:xfrm rot="5400000" flipH="1" flipV="1">
            <a:off x="4890947" y="5925695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חץ ישר 51"/>
          <p:cNvCxnSpPr/>
          <p:nvPr/>
        </p:nvCxnSpPr>
        <p:spPr>
          <a:xfrm rot="10800000">
            <a:off x="4783790" y="5675662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חץ ישר 53"/>
          <p:cNvCxnSpPr>
            <a:stCxn id="18" idx="2"/>
            <a:endCxn id="20" idx="0"/>
          </p:cNvCxnSpPr>
          <p:nvPr/>
        </p:nvCxnSpPr>
        <p:spPr>
          <a:xfrm rot="5400000">
            <a:off x="3926534" y="585425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חץ ישר 55"/>
          <p:cNvCxnSpPr>
            <a:stCxn id="21" idx="2"/>
            <a:endCxn id="22" idx="0"/>
          </p:cNvCxnSpPr>
          <p:nvPr/>
        </p:nvCxnSpPr>
        <p:spPr>
          <a:xfrm rot="5400000">
            <a:off x="2069146" y="528275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חץ ישר 57"/>
          <p:cNvCxnSpPr>
            <a:stCxn id="22" idx="2"/>
            <a:endCxn id="23" idx="0"/>
          </p:cNvCxnSpPr>
          <p:nvPr/>
        </p:nvCxnSpPr>
        <p:spPr>
          <a:xfrm rot="5400000">
            <a:off x="2015568" y="6014993"/>
            <a:ext cx="28575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59"/>
          <p:cNvCxnSpPr>
            <a:stCxn id="20" idx="1"/>
          </p:cNvCxnSpPr>
          <p:nvPr/>
        </p:nvCxnSpPr>
        <p:spPr>
          <a:xfrm rot="10800000">
            <a:off x="3140716" y="6175729"/>
            <a:ext cx="142876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61"/>
          <p:cNvCxnSpPr/>
          <p:nvPr/>
        </p:nvCxnSpPr>
        <p:spPr>
          <a:xfrm rot="5400000" flipH="1" flipV="1">
            <a:off x="2497774" y="5532786"/>
            <a:ext cx="12858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חץ ישר 63"/>
          <p:cNvCxnSpPr>
            <a:endCxn id="21" idx="3"/>
          </p:cNvCxnSpPr>
          <p:nvPr/>
        </p:nvCxnSpPr>
        <p:spPr>
          <a:xfrm rot="10800000" flipV="1">
            <a:off x="2926402" y="4889843"/>
            <a:ext cx="21431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641178" y="5092016"/>
            <a:ext cx="364203" cy="369332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noFill/>
          </a:ln>
        </p:spPr>
        <p:txBody>
          <a:bodyPr wrap="none" rtlCol="1">
            <a:spAutoFit/>
          </a:bodyPr>
          <a:lstStyle/>
          <a:p>
            <a:r>
              <a:rPr lang="he-IL" dirty="0" smtClean="0"/>
              <a:t>כן</a:t>
            </a:r>
            <a:endParaRPr lang="he-IL" dirty="0"/>
          </a:p>
        </p:txBody>
      </p:sp>
      <p:sp>
        <p:nvSpPr>
          <p:cNvPr id="42" name="TextBox 41"/>
          <p:cNvSpPr txBox="1"/>
          <p:nvPr/>
        </p:nvSpPr>
        <p:spPr>
          <a:xfrm>
            <a:off x="4855228" y="5092016"/>
            <a:ext cx="421911" cy="369332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  <a:ln>
            <a:noFill/>
          </a:ln>
        </p:spPr>
        <p:txBody>
          <a:bodyPr wrap="none" rtlCol="1">
            <a:spAutoFit/>
          </a:bodyPr>
          <a:lstStyle/>
          <a:p>
            <a:r>
              <a:rPr lang="he-IL" dirty="0" smtClean="0"/>
              <a:t>לא</a:t>
            </a:r>
            <a:endParaRPr lang="he-IL" dirty="0"/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363</TotalTime>
  <Words>762</Words>
  <Application>Microsoft Office PowerPoint</Application>
  <PresentationFormat>Custom</PresentationFormat>
  <Paragraphs>110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פיאה</vt:lpstr>
      <vt:lpstr>מבוא לאלגוריתמיקה תרשימי זרימה</vt:lpstr>
      <vt:lpstr>תוכן עניינים</vt:lpstr>
      <vt:lpstr>חזרה ותזכורת</vt:lpstr>
      <vt:lpstr>מבוא לאלגוריתמיקה</vt:lpstr>
      <vt:lpstr>מבוא לאלגוריתמיקה - מושגים</vt:lpstr>
      <vt:lpstr>מבוא לאלגוריתמיקה - דוגמא</vt:lpstr>
      <vt:lpstr>מבוא לאלגוריתמיקה – סוגי תיאור</vt:lpstr>
      <vt:lpstr>תרשים זרימה - היכרות</vt:lpstr>
      <vt:lpstr>תרשים זרימה - דוגמא</vt:lpstr>
      <vt:lpstr>תרשים זרימה – תרגיל כיתה</vt:lpstr>
      <vt:lpstr>נקודות לסיכום</vt:lpstr>
      <vt:lpstr>נקודות לסיכום</vt:lpstr>
      <vt:lpstr>משימת סיכום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user</cp:lastModifiedBy>
  <cp:revision>42</cp:revision>
  <dcterms:created xsi:type="dcterms:W3CDTF">2017-08-08T19:01:28Z</dcterms:created>
  <dcterms:modified xsi:type="dcterms:W3CDTF">2017-09-03T12:04:39Z</dcterms:modified>
</cp:coreProperties>
</file>