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6"/>
  </p:notesMasterIdLst>
  <p:sldIdLst>
    <p:sldId id="256" r:id="rId2"/>
    <p:sldId id="274" r:id="rId3"/>
    <p:sldId id="288" r:id="rId4"/>
    <p:sldId id="287" r:id="rId5"/>
    <p:sldId id="289" r:id="rId6"/>
    <p:sldId id="282" r:id="rId7"/>
    <p:sldId id="283" r:id="rId8"/>
    <p:sldId id="284" r:id="rId9"/>
    <p:sldId id="285" r:id="rId10"/>
    <p:sldId id="286" r:id="rId11"/>
    <p:sldId id="290" r:id="rId12"/>
    <p:sldId id="276" r:id="rId13"/>
    <p:sldId id="277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י'/חשון/תשע"ח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כדי</a:t>
            </a:r>
            <a:r>
              <a:rPr lang="he-IL" baseline="0" dirty="0" smtClean="0"/>
              <a:t> לצאת מהמבוך הרובוט צריך לחוש את סביבתו ולהבין היכן הוא נמצא ביחס אליה, כדי לקבל החלטה לאן להתקדם בכל רגע נתון.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הרובוט אמור לחוש את סביבתו ולזהות מכשולים בדרכו. בתכנות הרובוט נתכנן עקיפת מכשולים בזמן</a:t>
            </a:r>
            <a:r>
              <a:rPr lang="he-IL" baseline="0" dirty="0" smtClean="0"/>
              <a:t> בדיקה רציפה של המרחק שלנו מהם.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ניתן לתכנן</a:t>
            </a:r>
            <a:r>
              <a:rPr lang="he-IL" baseline="0" dirty="0" smtClean="0"/>
              <a:t> </a:t>
            </a:r>
            <a:r>
              <a:rPr lang="he-IL" dirty="0" smtClean="0"/>
              <a:t>משימות ייחודיות לרובוטים המתבססים על חישת סביבתם,</a:t>
            </a:r>
            <a:r>
              <a:rPr lang="he-IL" baseline="0" dirty="0" smtClean="0"/>
              <a:t> וכך נוכל למשל לתכנת את הרובוט הקוצר לעבוד רק על תבואה שלא נקצרה בזכות זיהוי אוטומטי של קו הגבול בינה לבין תבואה שכבר נקצרה.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זיהוי אוטומטי של פתחי</a:t>
            </a:r>
            <a:r>
              <a:rPr lang="he-IL" baseline="0" dirty="0" smtClean="0"/>
              <a:t> ההעמסה יאפשר מיכון ואוטומציה של תהליך שינוע סחורה, כך שהרובוט יזהה אוטומטית את הפתחים ויוכל להעמיס ולפרוק סחורה ללא צורך במגע יד אדם.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54033" y="1204334"/>
            <a:ext cx="8019969" cy="2466330"/>
          </a:xfrm>
        </p:spPr>
        <p:txBody>
          <a:bodyPr>
            <a:normAutofit fontScale="90000"/>
          </a:bodyPr>
          <a:lstStyle/>
          <a:p>
            <a:pPr algn="ctr"/>
            <a:r>
              <a:rPr lang="he-IL" sz="8000" dirty="0" smtClean="0"/>
              <a:t>מבוא לחיישנים</a:t>
            </a:r>
            <a:br>
              <a:rPr lang="he-IL" sz="8000" dirty="0" smtClean="0"/>
            </a:br>
            <a:r>
              <a:rPr lang="he-IL" sz="8000" dirty="0" smtClean="0"/>
              <a:t>הבריחה מהמבוך!</a:t>
            </a:r>
            <a:endParaRPr lang="he-IL" sz="8000" dirty="0"/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D:\roboEdPresentation\forkhol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7967" y="2463800"/>
            <a:ext cx="6383867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5" descr="E:\Users\alonzo\PROJECTS\AMTS\doc\Powerpoint\Professional Images\2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97801" y="2438401"/>
            <a:ext cx="34925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>
            <a:grpSpLocks noChangeAspect="1"/>
          </p:cNvGrpSpPr>
          <p:nvPr/>
        </p:nvGrpSpPr>
        <p:grpSpPr bwMode="auto">
          <a:xfrm>
            <a:off x="921328" y="1665144"/>
            <a:ext cx="9165167" cy="650875"/>
            <a:chOff x="264" y="1073"/>
            <a:chExt cx="4330" cy="410"/>
          </a:xfrm>
        </p:grpSpPr>
        <p:sp>
          <p:nvSpPr>
            <p:cNvPr id="7176" name="AutoShape 8"/>
            <p:cNvSpPr>
              <a:spLocks noChangeAspect="1" noChangeArrowheads="1" noTextEdit="1"/>
            </p:cNvSpPr>
            <p:nvPr/>
          </p:nvSpPr>
          <p:spPr bwMode="auto">
            <a:xfrm>
              <a:off x="1418" y="1073"/>
              <a:ext cx="3176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177" name="Rectangle 10"/>
            <p:cNvSpPr>
              <a:spLocks noChangeArrowheads="1"/>
            </p:cNvSpPr>
            <p:nvPr/>
          </p:nvSpPr>
          <p:spPr bwMode="auto">
            <a:xfrm>
              <a:off x="264" y="1105"/>
              <a:ext cx="3603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he-IL" sz="3600" b="1" dirty="0">
                  <a:solidFill>
                    <a:srgbClr val="FF0000"/>
                  </a:solidFill>
                </a:rPr>
                <a:t>היכן פתחי ההעמסה לזרועות המלגזה?</a:t>
              </a:r>
              <a:endParaRPr lang="he-IL" dirty="0"/>
            </a:p>
          </p:txBody>
        </p:sp>
      </p:grp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459632" y="5214938"/>
            <a:ext cx="8306959" cy="1160462"/>
            <a:chOff x="3479" y="2850"/>
            <a:chExt cx="1923" cy="731"/>
          </a:xfrm>
        </p:grpSpPr>
        <p:sp>
          <p:nvSpPr>
            <p:cNvPr id="7174" name="AutoShape 3"/>
            <p:cNvSpPr>
              <a:spLocks noChangeAspect="1" noChangeArrowheads="1" noTextEdit="1"/>
            </p:cNvSpPr>
            <p:nvPr/>
          </p:nvSpPr>
          <p:spPr bwMode="auto">
            <a:xfrm>
              <a:off x="3538" y="2850"/>
              <a:ext cx="1864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175" name="Rectangle 5"/>
            <p:cNvSpPr>
              <a:spLocks noChangeArrowheads="1"/>
            </p:cNvSpPr>
            <p:nvPr/>
          </p:nvSpPr>
          <p:spPr bwMode="auto">
            <a:xfrm>
              <a:off x="3479" y="2857"/>
              <a:ext cx="179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he-IL" sz="3600" b="1" dirty="0">
                  <a:solidFill>
                    <a:srgbClr val="000000"/>
                  </a:solidFill>
                </a:rPr>
                <a:t>שינוע סחורה </a:t>
              </a:r>
              <a:r>
                <a:rPr lang="he-IL" sz="3600" b="1" dirty="0" smtClean="0">
                  <a:solidFill>
                    <a:srgbClr val="000000"/>
                  </a:solidFill>
                </a:rPr>
                <a:t>אוטומטי ללא מגע יד אדם</a:t>
              </a:r>
              <a:endParaRPr lang="he-IL" dirty="0"/>
            </a:p>
          </p:txBody>
        </p:sp>
      </p:grpSp>
      <p:sp>
        <p:nvSpPr>
          <p:cNvPr id="11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מוטיבציה - למה צריך חיישנים</a:t>
            </a:r>
            <a:endParaRPr lang="he-IL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dirty="0" smtClean="0"/>
              <a:t>כיצד הרובוט משתמש בחיישנים?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407467"/>
          </a:xfrm>
        </p:spPr>
        <p:txBody>
          <a:bodyPr>
            <a:noAutofit/>
          </a:bodyPr>
          <a:lstStyle/>
          <a:p>
            <a:r>
              <a:rPr lang="he-IL" sz="3200" dirty="0" smtClean="0">
                <a:latin typeface="Calibri" pitchFamily="34" charset="0"/>
              </a:rPr>
              <a:t>החיישנים הם הרכיבים המשמשים כ"חושים" של הרובוטים.</a:t>
            </a:r>
            <a:endParaRPr lang="en-US" sz="3200" dirty="0" smtClean="0">
              <a:latin typeface="Calibri" pitchFamily="34" charset="0"/>
            </a:endParaRPr>
          </a:p>
          <a:p>
            <a:r>
              <a:rPr lang="he-IL" sz="3200" dirty="0" smtClean="0">
                <a:latin typeface="Calibri" pitchFamily="34" charset="0"/>
              </a:rPr>
              <a:t>מאפשרים לרובוט לקבל מידע על סביבתו</a:t>
            </a:r>
          </a:p>
          <a:p>
            <a:pPr lvl="1"/>
            <a:r>
              <a:rPr lang="he-IL" sz="3000" dirty="0" smtClean="0">
                <a:latin typeface="Calibri" pitchFamily="34" charset="0"/>
              </a:rPr>
              <a:t>אוספים מידע באופן רצוף מהסביבה ומעבירים אותו לבקר אליו הם מחוברים</a:t>
            </a:r>
          </a:p>
          <a:p>
            <a:r>
              <a:rPr lang="he-IL" sz="3200" dirty="0" smtClean="0">
                <a:latin typeface="Calibri" pitchFamily="34" charset="0"/>
              </a:rPr>
              <a:t>תכנית המחשב שהבקר מריץ אמורה לבדוק את המידע ולהחליט בהתאם אילו פעולות לבצע</a:t>
            </a:r>
          </a:p>
          <a:p>
            <a:endParaRPr lang="en-US" sz="3200" dirty="0" smtClean="0">
              <a:latin typeface="Calibri" pitchFamily="34" charset="0"/>
            </a:endParaRPr>
          </a:p>
          <a:p>
            <a:endParaRPr lang="he-IL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חיבור הרובוט למחשב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407467"/>
          </a:xfrm>
        </p:spPr>
        <p:txBody>
          <a:bodyPr>
            <a:noAutofit/>
          </a:bodyPr>
          <a:lstStyle/>
          <a:p>
            <a:r>
              <a:rPr lang="he-IL" sz="3200" dirty="0" smtClean="0"/>
              <a:t>חיבור הבטריה לבקר והדלקת הרובוט</a:t>
            </a:r>
          </a:p>
          <a:p>
            <a:r>
              <a:rPr lang="he-IL" sz="3200" dirty="0" smtClean="0"/>
              <a:t>חיבור הרובוטים למחשבים עם כבל </a:t>
            </a:r>
            <a:r>
              <a:rPr lang="en-US" sz="3200" dirty="0" smtClean="0"/>
              <a:t>USB</a:t>
            </a:r>
            <a:endParaRPr lang="he-IL" sz="3200" dirty="0" smtClean="0"/>
          </a:p>
          <a:p>
            <a:r>
              <a:rPr lang="he-IL" sz="3200" dirty="0" smtClean="0"/>
              <a:t>להריץ את קובץ "תוכנת הקישור" </a:t>
            </a:r>
            <a:r>
              <a:rPr lang="en-US" sz="3200" dirty="0" smtClean="0"/>
              <a:t>FTSCRACHTXT</a:t>
            </a:r>
            <a:r>
              <a:rPr lang="he-IL" sz="3200" dirty="0" smtClean="0"/>
              <a:t> ולבחור את אופצית חיבור ה-</a:t>
            </a:r>
            <a:r>
              <a:rPr lang="en-US" sz="3200" dirty="0" smtClean="0"/>
              <a:t>USB</a:t>
            </a:r>
            <a:r>
              <a:rPr lang="he-IL" sz="3200" dirty="0" smtClean="0"/>
              <a:t> (הראשונה)</a:t>
            </a:r>
          </a:p>
          <a:p>
            <a:r>
              <a:rPr lang="he-IL" sz="3200" dirty="0" smtClean="0"/>
              <a:t>כניסה לאתר </a:t>
            </a:r>
            <a:r>
              <a:rPr lang="en-US" sz="3200" dirty="0" smtClean="0"/>
              <a:t>ScratchX</a:t>
            </a:r>
            <a:r>
              <a:rPr lang="he-IL" sz="3200" dirty="0" smtClean="0"/>
              <a:t> להרחבה של פישרטקניק</a:t>
            </a:r>
          </a:p>
          <a:p>
            <a:pPr lvl="1"/>
            <a:r>
              <a:rPr lang="he-IL" sz="3000" dirty="0" smtClean="0"/>
              <a:t>אישור תנאי השימוש</a:t>
            </a:r>
            <a:endParaRPr lang="he-IL" sz="3200" dirty="0" smtClean="0"/>
          </a:p>
          <a:p>
            <a:endParaRPr lang="he-IL" sz="3200" dirty="0" smtClean="0"/>
          </a:p>
          <a:p>
            <a:endParaRPr lang="he-IL" sz="3200" dirty="0" smtClean="0"/>
          </a:p>
          <a:p>
            <a:r>
              <a:rPr lang="he-IL" sz="3200" dirty="0" smtClean="0"/>
              <a:t>בדיקה שנקודת החיווי של הרובוט ירוקה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3264" y="4495280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513" y="463521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 smtClean="0"/>
              <a:t>תכנות הרובוט –נסיעה מתוכננת במבוך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389758"/>
            <a:ext cx="9274002" cy="5847063"/>
          </a:xfrm>
        </p:spPr>
        <p:txBody>
          <a:bodyPr>
            <a:noAutofit/>
          </a:bodyPr>
          <a:lstStyle/>
          <a:p>
            <a:r>
              <a:rPr lang="he-IL" sz="3200" dirty="0" smtClean="0"/>
              <a:t>תכננו אלגוריתם נסיעה אל מחוץ למבוך</a:t>
            </a:r>
          </a:p>
          <a:p>
            <a:pPr lvl="1"/>
            <a:r>
              <a:rPr lang="he-IL" sz="3000" dirty="0" smtClean="0"/>
              <a:t> יש לבצע נסיעה קצובה בזמן ופניות קצוהות בזמן כדי לקבוע מראש כיצד הרובוט ינווט דרכו החוצה מהמבוך</a:t>
            </a:r>
          </a:p>
          <a:p>
            <a:r>
              <a:rPr lang="he-IL" sz="3200" dirty="0" smtClean="0"/>
              <a:t> כתבו את תסריט הנסיעה לרובוט</a:t>
            </a:r>
          </a:p>
          <a:p>
            <a:r>
              <a:rPr lang="he-IL" sz="3200" dirty="0" smtClean="0"/>
              <a:t>הריצו את התסריט</a:t>
            </a:r>
          </a:p>
          <a:p>
            <a:pPr lvl="1"/>
            <a:r>
              <a:rPr lang="he-IL" sz="3000" dirty="0" smtClean="0"/>
              <a:t>ניסוי וטעייה: תקנו את האלגוריתם, עדכנו את התסריט ונסו שוב.</a:t>
            </a:r>
          </a:p>
          <a:p>
            <a:r>
              <a:rPr lang="he-IL" sz="3400" dirty="0" smtClean="0"/>
              <a:t>דיון: ה</a:t>
            </a:r>
            <a:r>
              <a:rPr lang="he-IL" sz="3200" dirty="0" smtClean="0"/>
              <a:t>אם הצלחתם בניסיון הראשון? מה יקרה אם נרצה לצאת ממבוך אחר? האם ניתן לכתוב תכנית אחת שתצא מכל מבוך? איזה מידע דרוש לרובוט?</a:t>
            </a:r>
          </a:p>
          <a:p>
            <a:pPr>
              <a:buNone/>
            </a:pPr>
            <a:endParaRPr lang="he-IL" sz="3000" dirty="0" smtClean="0"/>
          </a:p>
          <a:p>
            <a:pPr lvl="1"/>
            <a:endParaRPr lang="he-IL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SCRATCHX </a:t>
            </a:r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  <a:p>
            <a:pPr marL="609600" indent="-609600"/>
            <a:r>
              <a:rPr lang="he-IL" sz="4800" dirty="0" smtClean="0"/>
              <a:t>כיבוי הרובוט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פירוק הבטריה</a:t>
            </a:r>
          </a:p>
          <a:p>
            <a:pPr marL="609600" indent="-609600"/>
            <a:r>
              <a:rPr lang="he-IL" sz="4800" dirty="0" smtClean="0"/>
              <a:t>חיבור הבטריה לעמדת ההטענה</a:t>
            </a:r>
          </a:p>
          <a:p>
            <a:pPr marL="609600" indent="-609600"/>
            <a:r>
              <a:rPr lang="he-IL" sz="4800" dirty="0" smtClean="0"/>
              <a:t>סידור הרובוט לארון 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lnSpcReduction="10000"/>
          </a:bodyPr>
          <a:lstStyle/>
          <a:p>
            <a:r>
              <a:rPr lang="he-IL" sz="4000" dirty="0" smtClean="0"/>
              <a:t> חזרה ותזכורת</a:t>
            </a:r>
          </a:p>
          <a:p>
            <a:r>
              <a:rPr lang="he-IL" sz="4000" dirty="0" smtClean="0"/>
              <a:t>מבוא לחיישנים</a:t>
            </a:r>
            <a:endParaRPr lang="he-IL" sz="3800" dirty="0" smtClean="0"/>
          </a:p>
          <a:p>
            <a:pPr lvl="1"/>
            <a:r>
              <a:rPr lang="he-IL" sz="3800" dirty="0" smtClean="0"/>
              <a:t> מוטיבציה – למה רובוט צריך חיישנים?</a:t>
            </a:r>
          </a:p>
          <a:p>
            <a:pPr lvl="1"/>
            <a:r>
              <a:rPr lang="he-IL" sz="3800" dirty="0" smtClean="0"/>
              <a:t> כיצד הרובוט משתמש בחיישנים?</a:t>
            </a:r>
          </a:p>
          <a:p>
            <a:r>
              <a:rPr lang="he-IL" sz="4000" dirty="0" smtClean="0"/>
              <a:t> בואו נתכנת את הרובוט! </a:t>
            </a:r>
          </a:p>
          <a:p>
            <a:pPr lvl="1"/>
            <a:r>
              <a:rPr lang="he-IL" sz="3800" dirty="0" smtClean="0"/>
              <a:t>בריחה </a:t>
            </a:r>
            <a:r>
              <a:rPr lang="he-IL" sz="3800" dirty="0" smtClean="0"/>
              <a:t>מהמבוך</a:t>
            </a:r>
            <a:endParaRPr lang="he-IL" sz="3800" dirty="0" smtClean="0"/>
          </a:p>
          <a:p>
            <a:r>
              <a:rPr lang="he-IL" sz="4000" dirty="0" smtClean="0"/>
              <a:t>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הוספת מנורה לרובוט – רכיב פלט</a:t>
            </a:r>
          </a:p>
          <a:p>
            <a:r>
              <a:rPr lang="he-IL" sz="4000" dirty="0" smtClean="0"/>
              <a:t>תכנות הרובוט – פקודת הדלקת הנורה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מוטיבציה - למה צריך חיישנים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483326" y="1536121"/>
            <a:ext cx="8816791" cy="4953889"/>
          </a:xfrm>
        </p:spPr>
        <p:txBody>
          <a:bodyPr>
            <a:normAutofit lnSpcReduction="10000"/>
          </a:bodyPr>
          <a:lstStyle/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עד כה ביצענו פעולות קבועות  וידועות מראש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למשל נסיעה בזמן קבוע ופניות מתוכננות מראש.</a:t>
            </a:r>
          </a:p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מערכות רבות עובדות ללא חיישנים 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 למשל מערכות השקיה אוטומטיות, רמזורים </a:t>
            </a:r>
          </a:p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יש להגדיר מראש עוצמת הפעלה ומשך הפעלה לכל רכיב, ולקוות שאין הפרעות כדי שהמערכת תפעל כפי שרצינו.</a:t>
            </a:r>
          </a:p>
          <a:p>
            <a:pPr marL="457200" indent="-457200">
              <a:spcBef>
                <a:spcPct val="20000"/>
              </a:spcBef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מוטיבציה - למה צריך חיישנים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536121"/>
            <a:ext cx="8934357" cy="4953889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יש משימות שדורשות לבדוק מה קורה בסביבת הרובוט כדי לדעת כיצד לפעול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טיפול בהפרעות לפעולת המערכת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עבודה אוטומטית ללא מגע יד אדם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קבלת החלטות בזמן העבודה בהתאם לסביבה</a:t>
            </a: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795072" y="4966611"/>
            <a:ext cx="1838086" cy="907200"/>
            <a:chOff x="4042" y="1105899"/>
            <a:chExt cx="1838086" cy="907200"/>
          </a:xfrm>
        </p:grpSpPr>
        <p:sp>
          <p:nvSpPr>
            <p:cNvPr id="33" name="Rounded Rectangle 32"/>
            <p:cNvSpPr/>
            <p:nvPr/>
          </p:nvSpPr>
          <p:spPr>
            <a:xfrm>
              <a:off x="4042" y="1105899"/>
              <a:ext cx="1838086" cy="907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4042" y="1105899"/>
              <a:ext cx="1838086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80010" numCol="1" spcCol="1270" anchor="t" anchorCtr="0">
              <a:noAutofit/>
            </a:bodyPr>
            <a:lstStyle/>
            <a:p>
              <a:pPr lvl="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100" kern="1200" dirty="0" smtClean="0"/>
                <a:t>חישה</a:t>
              </a:r>
              <a:endParaRPr lang="he-IL" sz="2100" kern="1200" dirty="0"/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2911806" y="5040196"/>
            <a:ext cx="590732" cy="457630"/>
            <a:chOff x="2120776" y="1179484"/>
            <a:chExt cx="590732" cy="457630"/>
          </a:xfrm>
        </p:grpSpPr>
        <p:sp>
          <p:nvSpPr>
            <p:cNvPr id="29" name="Right Arrow 28"/>
            <p:cNvSpPr/>
            <p:nvPr/>
          </p:nvSpPr>
          <p:spPr>
            <a:xfrm>
              <a:off x="2120776" y="1179484"/>
              <a:ext cx="590732" cy="4576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ight Arrow 8"/>
            <p:cNvSpPr/>
            <p:nvPr/>
          </p:nvSpPr>
          <p:spPr>
            <a:xfrm>
              <a:off x="2120776" y="1271010"/>
              <a:ext cx="453443" cy="274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1700" kern="1200"/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3747748" y="4966611"/>
            <a:ext cx="1838086" cy="907200"/>
            <a:chOff x="2956718" y="1105899"/>
            <a:chExt cx="1838086" cy="907200"/>
          </a:xfrm>
        </p:grpSpPr>
        <p:sp>
          <p:nvSpPr>
            <p:cNvPr id="27" name="Rounded Rectangle 26"/>
            <p:cNvSpPr/>
            <p:nvPr/>
          </p:nvSpPr>
          <p:spPr>
            <a:xfrm>
              <a:off x="2956718" y="1105899"/>
              <a:ext cx="1838086" cy="907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10"/>
            <p:cNvSpPr/>
            <p:nvPr/>
          </p:nvSpPr>
          <p:spPr>
            <a:xfrm>
              <a:off x="2956718" y="1105899"/>
              <a:ext cx="1838086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80010" numCol="1" spcCol="1270" anchor="t" anchorCtr="0">
              <a:noAutofit/>
            </a:bodyPr>
            <a:lstStyle/>
            <a:p>
              <a:pPr lvl="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100" kern="1200" dirty="0" smtClean="0"/>
                <a:t>תכנון</a:t>
              </a:r>
              <a:endParaRPr lang="he-IL" sz="2100" kern="1200" dirty="0"/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5864482" y="5040196"/>
            <a:ext cx="590732" cy="457630"/>
            <a:chOff x="5073452" y="1179484"/>
            <a:chExt cx="590732" cy="457630"/>
          </a:xfrm>
        </p:grpSpPr>
        <p:sp>
          <p:nvSpPr>
            <p:cNvPr id="25" name="Right Arrow 24"/>
            <p:cNvSpPr/>
            <p:nvPr/>
          </p:nvSpPr>
          <p:spPr>
            <a:xfrm>
              <a:off x="5073452" y="1179484"/>
              <a:ext cx="590732" cy="4576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ight Arrow 13"/>
            <p:cNvSpPr/>
            <p:nvPr/>
          </p:nvSpPr>
          <p:spPr>
            <a:xfrm>
              <a:off x="5073452" y="1271010"/>
              <a:ext cx="453443" cy="274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1700" kern="1200"/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6700424" y="4966611"/>
            <a:ext cx="1838086" cy="907200"/>
            <a:chOff x="5909394" y="1105899"/>
            <a:chExt cx="1838086" cy="907200"/>
          </a:xfrm>
        </p:grpSpPr>
        <p:sp>
          <p:nvSpPr>
            <p:cNvPr id="23" name="Rounded Rectangle 22"/>
            <p:cNvSpPr/>
            <p:nvPr/>
          </p:nvSpPr>
          <p:spPr>
            <a:xfrm>
              <a:off x="5909394" y="1105899"/>
              <a:ext cx="1838086" cy="907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15"/>
            <p:cNvSpPr/>
            <p:nvPr/>
          </p:nvSpPr>
          <p:spPr>
            <a:xfrm>
              <a:off x="5909394" y="1105899"/>
              <a:ext cx="1838086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80010" numCol="1" spcCol="1270" anchor="t" anchorCtr="0">
              <a:noAutofit/>
            </a:bodyPr>
            <a:lstStyle/>
            <a:p>
              <a:pPr lvl="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100" kern="1200" dirty="0" smtClean="0"/>
                <a:t>פעולה</a:t>
              </a:r>
              <a:endParaRPr lang="he-IL" sz="2100" kern="1200" dirty="0"/>
            </a:p>
          </p:txBody>
        </p:sp>
      </p:grpSp>
      <p:grpSp>
        <p:nvGrpSpPr>
          <p:cNvPr id="7" name="Group 19"/>
          <p:cNvGrpSpPr/>
          <p:nvPr/>
        </p:nvGrpSpPr>
        <p:grpSpPr>
          <a:xfrm>
            <a:off x="7076900" y="5571411"/>
            <a:ext cx="1838086" cy="1247400"/>
            <a:chOff x="6285870" y="1710699"/>
            <a:chExt cx="1838086" cy="1247400"/>
          </a:xfrm>
        </p:grpSpPr>
        <p:sp>
          <p:nvSpPr>
            <p:cNvPr id="21" name="Rounded Rectangle 20"/>
            <p:cNvSpPr/>
            <p:nvPr/>
          </p:nvSpPr>
          <p:spPr>
            <a:xfrm>
              <a:off x="6285870" y="1710699"/>
              <a:ext cx="1838086" cy="12474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17"/>
            <p:cNvSpPr/>
            <p:nvPr/>
          </p:nvSpPr>
          <p:spPr>
            <a:xfrm>
              <a:off x="6322405" y="1747234"/>
              <a:ext cx="1765016" cy="1174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49352" bIns="149352" numCol="1" spcCol="1270" anchor="t" anchorCtr="0">
              <a:noAutofit/>
            </a:bodyPr>
            <a:lstStyle/>
            <a:p>
              <a:pPr marL="228600" lvl="1" indent="-22860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e-IL" sz="2100" kern="1200" dirty="0" smtClean="0"/>
                <a:t>ביצוע פעולה על הסביבה</a:t>
              </a:r>
              <a:endParaRPr lang="he-IL" sz="2100" kern="1200" dirty="0"/>
            </a:p>
          </p:txBody>
        </p:sp>
      </p:grpSp>
      <p:grpSp>
        <p:nvGrpSpPr>
          <p:cNvPr id="8" name="Group 34"/>
          <p:cNvGrpSpPr/>
          <p:nvPr/>
        </p:nvGrpSpPr>
        <p:grpSpPr>
          <a:xfrm>
            <a:off x="1171548" y="5571411"/>
            <a:ext cx="1838086" cy="1247400"/>
            <a:chOff x="380518" y="1710699"/>
            <a:chExt cx="1838086" cy="1247400"/>
          </a:xfrm>
        </p:grpSpPr>
        <p:sp>
          <p:nvSpPr>
            <p:cNvPr id="36" name="Rounded Rectangle 35"/>
            <p:cNvSpPr/>
            <p:nvPr/>
          </p:nvSpPr>
          <p:spPr>
            <a:xfrm>
              <a:off x="380518" y="1710699"/>
              <a:ext cx="1838086" cy="12474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6"/>
            <p:cNvSpPr/>
            <p:nvPr/>
          </p:nvSpPr>
          <p:spPr>
            <a:xfrm>
              <a:off x="417053" y="1747234"/>
              <a:ext cx="1765016" cy="1174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49352" bIns="149352" numCol="1" spcCol="1270" anchor="t" anchorCtr="0">
              <a:noAutofit/>
            </a:bodyPr>
            <a:lstStyle/>
            <a:p>
              <a:pPr marL="228600" lvl="1" indent="-22860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e-IL" sz="2100" kern="1200" dirty="0" smtClean="0"/>
                <a:t>איסוף מידע על הסביבה</a:t>
              </a:r>
              <a:endParaRPr lang="he-IL" sz="2100" kern="1200" dirty="0"/>
            </a:p>
          </p:txBody>
        </p:sp>
      </p:grpSp>
      <p:grpSp>
        <p:nvGrpSpPr>
          <p:cNvPr id="10" name="Group 37"/>
          <p:cNvGrpSpPr/>
          <p:nvPr/>
        </p:nvGrpSpPr>
        <p:grpSpPr>
          <a:xfrm>
            <a:off x="3918856" y="5571411"/>
            <a:ext cx="2561143" cy="1247400"/>
            <a:chOff x="351956" y="1710699"/>
            <a:chExt cx="1866648" cy="1247400"/>
          </a:xfrm>
        </p:grpSpPr>
        <p:sp>
          <p:nvSpPr>
            <p:cNvPr id="39" name="Rounded Rectangle 38"/>
            <p:cNvSpPr/>
            <p:nvPr/>
          </p:nvSpPr>
          <p:spPr>
            <a:xfrm>
              <a:off x="380518" y="1710699"/>
              <a:ext cx="1838086" cy="12474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ounded Rectangle 6"/>
            <p:cNvSpPr/>
            <p:nvPr/>
          </p:nvSpPr>
          <p:spPr>
            <a:xfrm>
              <a:off x="351956" y="1747234"/>
              <a:ext cx="1830113" cy="1174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49352" bIns="149352" numCol="1" spcCol="1270" anchor="t" anchorCtr="0">
              <a:noAutofit/>
            </a:bodyPr>
            <a:lstStyle/>
            <a:p>
              <a:pPr marL="228600" lvl="1" indent="-22860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e-IL" sz="2100" dirty="0" smtClean="0"/>
                <a:t>בדיקת המידע כדי להחליט איזו פעולה נדרשת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7319" y="2185989"/>
            <a:ext cx="4684183" cy="351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354719" y="1357314"/>
            <a:ext cx="8652933" cy="650875"/>
            <a:chOff x="1035" y="855"/>
            <a:chExt cx="4088" cy="410"/>
          </a:xfrm>
        </p:grpSpPr>
        <p:sp>
          <p:nvSpPr>
            <p:cNvPr id="308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35" y="855"/>
              <a:ext cx="4088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082" name="Rectangle 5"/>
            <p:cNvSpPr>
              <a:spLocks noChangeArrowheads="1"/>
            </p:cNvSpPr>
            <p:nvPr/>
          </p:nvSpPr>
          <p:spPr bwMode="auto">
            <a:xfrm>
              <a:off x="2190" y="887"/>
              <a:ext cx="248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he-IL" sz="3600" b="1">
                  <a:solidFill>
                    <a:srgbClr val="FF0000"/>
                  </a:solidFill>
                </a:rPr>
                <a:t>מהי הזווית של הזרוע שלי?</a:t>
              </a:r>
              <a:endParaRPr lang="he-IL"/>
            </a:p>
          </p:txBody>
        </p:sp>
      </p:grp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02465" y="3341325"/>
            <a:ext cx="17653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מוטיבציה - למה צריך חיישנים</a:t>
            </a:r>
            <a:endParaRPr lang="he-IL" sz="4400" b="1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992470" y="5842549"/>
            <a:ext cx="511678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he-IL" sz="3600" b="1" dirty="0" smtClean="0">
                <a:solidFill>
                  <a:srgbClr val="000000"/>
                </a:solidFill>
              </a:rPr>
              <a:t>מידע על המערכת וחלקיה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7596" y="1716136"/>
            <a:ext cx="7230533" cy="452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D:\roboEdPresentation\miniRobo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58829" y="3571875"/>
            <a:ext cx="677333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49329" y="3071814"/>
            <a:ext cx="440267" cy="561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391579" y="6288137"/>
            <a:ext cx="5693833" cy="650875"/>
            <a:chOff x="1030" y="3767"/>
            <a:chExt cx="2690" cy="410"/>
          </a:xfrm>
        </p:grpSpPr>
        <p:sp>
          <p:nvSpPr>
            <p:cNvPr id="410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064" y="3767"/>
              <a:ext cx="1656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06" name="Rectangle 5"/>
            <p:cNvSpPr>
              <a:spLocks noChangeArrowheads="1"/>
            </p:cNvSpPr>
            <p:nvPr/>
          </p:nvSpPr>
          <p:spPr bwMode="auto">
            <a:xfrm>
              <a:off x="1030" y="3799"/>
              <a:ext cx="2327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he-IL" sz="3600" b="1" dirty="0">
                  <a:solidFill>
                    <a:srgbClr val="000000"/>
                  </a:solidFill>
                </a:rPr>
                <a:t>התמצאות ביחס לסביבה</a:t>
              </a:r>
              <a:endParaRPr lang="he-IL" dirty="0"/>
            </a:p>
          </p:txBody>
        </p:sp>
      </p:grpSp>
      <p:sp>
        <p:nvSpPr>
          <p:cNvPr id="11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מוטיבציה - למה צריך חיישנים</a:t>
            </a:r>
            <a:endParaRPr lang="he-IL" sz="4400" b="1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43979" y="1187759"/>
            <a:ext cx="303929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he-IL" sz="3600" b="1" dirty="0" smtClean="0">
                <a:solidFill>
                  <a:srgbClr val="FF0000"/>
                </a:solidFill>
              </a:rPr>
              <a:t>היכן אני נמצא?</a:t>
            </a:r>
            <a:endParaRPr lang="he-IL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roboEdPresentation\lawnmow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004" y="2352676"/>
            <a:ext cx="5147733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:\roboEdPresentation\rabbi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38837" y="4286250"/>
            <a:ext cx="1016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 noChangeAspect="1"/>
          </p:cNvGrpSpPr>
          <p:nvPr/>
        </p:nvGrpSpPr>
        <p:grpSpPr bwMode="auto">
          <a:xfrm>
            <a:off x="2514104" y="5570539"/>
            <a:ext cx="5520267" cy="650875"/>
            <a:chOff x="2128" y="3509"/>
            <a:chExt cx="2608" cy="410"/>
          </a:xfrm>
        </p:grpSpPr>
        <p:sp>
          <p:nvSpPr>
            <p:cNvPr id="5127" name="AutoShape 7"/>
            <p:cNvSpPr>
              <a:spLocks noChangeAspect="1" noChangeArrowheads="1" noTextEdit="1"/>
            </p:cNvSpPr>
            <p:nvPr/>
          </p:nvSpPr>
          <p:spPr bwMode="auto">
            <a:xfrm>
              <a:off x="2128" y="3509"/>
              <a:ext cx="2608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128" name="Rectangle 9"/>
            <p:cNvSpPr>
              <a:spLocks noChangeArrowheads="1"/>
            </p:cNvSpPr>
            <p:nvPr/>
          </p:nvSpPr>
          <p:spPr bwMode="auto">
            <a:xfrm>
              <a:off x="2475" y="3510"/>
              <a:ext cx="133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he-IL" sz="3600" b="1" dirty="0">
                  <a:solidFill>
                    <a:srgbClr val="000000"/>
                  </a:solidFill>
                </a:rPr>
                <a:t>זיהוי מכשולים</a:t>
              </a:r>
              <a:endParaRPr lang="he-IL" dirty="0"/>
            </a:p>
          </p:txBody>
        </p:sp>
      </p:grpSp>
      <p:sp>
        <p:nvSpPr>
          <p:cNvPr id="11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מוטיבציה - למה צריך חיישנים</a:t>
            </a:r>
            <a:endParaRPr lang="he-IL" sz="4400" b="1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863636" y="1683379"/>
            <a:ext cx="45477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he-IL" sz="3600" b="1" dirty="0" smtClean="0">
                <a:solidFill>
                  <a:srgbClr val="FF0000"/>
                </a:solidFill>
              </a:rPr>
              <a:t>אפשר לנוע בחופשיות?</a:t>
            </a:r>
            <a:endParaRPr lang="he-IL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roboEdPresentation\harvest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2567" y="2416176"/>
            <a:ext cx="402166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D:\roboEdPresentation\cropLin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6718" y="2438400"/>
            <a:ext cx="5861049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245350" y="4522790"/>
            <a:ext cx="4279900" cy="1162051"/>
            <a:chOff x="3423" y="2849"/>
            <a:chExt cx="2022" cy="732"/>
          </a:xfrm>
        </p:grpSpPr>
        <p:sp>
          <p:nvSpPr>
            <p:cNvPr id="615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538" y="2850"/>
              <a:ext cx="1864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154" name="Rectangle 5"/>
            <p:cNvSpPr>
              <a:spLocks noChangeArrowheads="1"/>
            </p:cNvSpPr>
            <p:nvPr/>
          </p:nvSpPr>
          <p:spPr bwMode="auto">
            <a:xfrm>
              <a:off x="3423" y="2849"/>
              <a:ext cx="2022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he-IL" sz="3600" b="1" dirty="0" smtClean="0">
                  <a:solidFill>
                    <a:srgbClr val="000000"/>
                  </a:solidFill>
                </a:rPr>
                <a:t>ביצוע קציר </a:t>
              </a:r>
              <a:r>
                <a:rPr lang="he-IL" sz="3600" b="1" dirty="0">
                  <a:solidFill>
                    <a:srgbClr val="000000"/>
                  </a:solidFill>
                </a:rPr>
                <a:t>אוטומאטי</a:t>
              </a:r>
              <a:endParaRPr lang="he-IL" dirty="0"/>
            </a:p>
          </p:txBody>
        </p:sp>
      </p:grpSp>
      <p:grpSp>
        <p:nvGrpSpPr>
          <p:cNvPr id="3" name="Group 9"/>
          <p:cNvGrpSpPr>
            <a:grpSpLocks noChangeAspect="1"/>
          </p:cNvGrpSpPr>
          <p:nvPr/>
        </p:nvGrpSpPr>
        <p:grpSpPr bwMode="auto">
          <a:xfrm>
            <a:off x="202237" y="1564844"/>
            <a:ext cx="9469969" cy="709613"/>
            <a:chOff x="1313" y="1073"/>
            <a:chExt cx="4474" cy="447"/>
          </a:xfrm>
        </p:grpSpPr>
        <p:sp>
          <p:nvSpPr>
            <p:cNvPr id="6151" name="AutoShape 8"/>
            <p:cNvSpPr>
              <a:spLocks noChangeAspect="1" noChangeArrowheads="1" noTextEdit="1"/>
            </p:cNvSpPr>
            <p:nvPr/>
          </p:nvSpPr>
          <p:spPr bwMode="auto">
            <a:xfrm>
              <a:off x="1418" y="1073"/>
              <a:ext cx="3176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1"/>
              <a:endParaRPr lang="he-IL"/>
            </a:p>
          </p:txBody>
        </p:sp>
        <p:sp>
          <p:nvSpPr>
            <p:cNvPr id="6152" name="Rectangle 10"/>
            <p:cNvSpPr>
              <a:spLocks noChangeArrowheads="1"/>
            </p:cNvSpPr>
            <p:nvPr/>
          </p:nvSpPr>
          <p:spPr bwMode="auto">
            <a:xfrm>
              <a:off x="1313" y="1171"/>
              <a:ext cx="4474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rtl="1"/>
              <a:r>
                <a:rPr lang="he-IL" sz="3600" b="1" dirty="0" smtClean="0">
                  <a:solidFill>
                    <a:srgbClr val="FF0000"/>
                  </a:solidFill>
                </a:rPr>
                <a:t>משימות ייחודיות: היכן </a:t>
              </a:r>
              <a:r>
                <a:rPr lang="he-IL" sz="3600" b="1" dirty="0">
                  <a:solidFill>
                    <a:srgbClr val="FF0000"/>
                  </a:solidFill>
                </a:rPr>
                <a:t>קו הגבול של </a:t>
              </a:r>
              <a:r>
                <a:rPr lang="he-IL" sz="3600" b="1" dirty="0" smtClean="0">
                  <a:solidFill>
                    <a:srgbClr val="FF0000"/>
                  </a:solidFill>
                </a:rPr>
                <a:t>התבואה?</a:t>
              </a:r>
              <a:endParaRPr lang="he-IL" dirty="0"/>
            </a:p>
          </p:txBody>
        </p:sp>
      </p:grpSp>
      <p:sp>
        <p:nvSpPr>
          <p:cNvPr id="1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מוטיבציה - למה צריך חיישנים</a:t>
            </a:r>
            <a:endParaRPr lang="he-IL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1819</TotalTime>
  <Words>634</Words>
  <Application>Microsoft Office PowerPoint</Application>
  <PresentationFormat>Custom</PresentationFormat>
  <Paragraphs>87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פיאה</vt:lpstr>
      <vt:lpstr>מבוא לחיישנים הבריחה מהמבוך!</vt:lpstr>
      <vt:lpstr>תוכן עניינים</vt:lpstr>
      <vt:lpstr>חזרה ותזכורת</vt:lpstr>
      <vt:lpstr>מוטיבציה - למה צריך חיישנים</vt:lpstr>
      <vt:lpstr>מוטיבציה - למה צריך חיישנים</vt:lpstr>
      <vt:lpstr>מוטיבציה - למה צריך חיישנים</vt:lpstr>
      <vt:lpstr>מוטיבציה - למה צריך חיישנים</vt:lpstr>
      <vt:lpstr>מוטיבציה - למה צריך חיישנים</vt:lpstr>
      <vt:lpstr>מוטיבציה - למה צריך חיישנים</vt:lpstr>
      <vt:lpstr>מוטיבציה - למה צריך חיישנים</vt:lpstr>
      <vt:lpstr>כיצד הרובוט משתמש בחיישנים?</vt:lpstr>
      <vt:lpstr>חיבור הרובוט למחשב</vt:lpstr>
      <vt:lpstr>תכנות הרובוט –נסיעה מתוכננת במבוך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user</cp:lastModifiedBy>
  <cp:revision>167</cp:revision>
  <dcterms:created xsi:type="dcterms:W3CDTF">2017-08-08T19:01:28Z</dcterms:created>
  <dcterms:modified xsi:type="dcterms:W3CDTF">2017-10-30T18:28:31Z</dcterms:modified>
</cp:coreProperties>
</file>