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5"/>
  </p:notesMasterIdLst>
  <p:sldIdLst>
    <p:sldId id="256" r:id="rId2"/>
    <p:sldId id="269" r:id="rId3"/>
    <p:sldId id="270" r:id="rId4"/>
    <p:sldId id="278" r:id="rId5"/>
    <p:sldId id="279" r:id="rId6"/>
    <p:sldId id="277" r:id="rId7"/>
    <p:sldId id="280" r:id="rId8"/>
    <p:sldId id="281" r:id="rId9"/>
    <p:sldId id="282" r:id="rId10"/>
    <p:sldId id="283" r:id="rId11"/>
    <p:sldId id="284" r:id="rId12"/>
    <p:sldId id="268"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59" d="100"/>
          <a:sy n="59" d="100"/>
        </p:scale>
        <p:origin x="-109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כ'/תשרי/תשע"ח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t>הארקה (מבוטא </a:t>
            </a:r>
            <a:r>
              <a:rPr lang="en-US" sz="1200" dirty="0" smtClean="0"/>
              <a:t>HA-A-RA-KA</a:t>
            </a:r>
            <a:r>
              <a:rPr lang="he-IL" sz="1200" dirty="0" smtClean="0"/>
              <a:t>) = חיבור חשמלי בין רכיב</a:t>
            </a:r>
            <a:r>
              <a:rPr lang="he-IL" sz="1200" baseline="0" dirty="0" smtClean="0"/>
              <a:t> מוליך חשמל לאדמה באמצעות רכיב בעל התנגדות נמוכה.</a:t>
            </a:r>
          </a:p>
          <a:p>
            <a:r>
              <a:rPr lang="he-IL" sz="1200" baseline="0" dirty="0" smtClean="0"/>
              <a:t>מכיוון שזרם חשמלי תמיד יעדיף לזרום דרך הגוף בעל ההתנגדות הנמוכה ביותר, הארקה מעניקה הגנה לגוף המוליך מגיוון שהזרם יעבור לאדמה דרך הרכיב בעל ההתנגדות הנמוכה ולא דרכו. כך למשל בבתים יש חיבורי הארקה מהגג אל האדמה, המעניקים הגנה מפני ברקים מכיוון שהזרם של הברק ינוע דרך חיבור ההארקה (שלו יש התנגדות נמוכה מאוד) אל האדמה, במקום לחשמל את הבית על יושביו.</a:t>
            </a:r>
            <a:endParaRPr lang="he-IL" sz="1200" dirty="0" smtClean="0"/>
          </a:p>
          <a:p>
            <a:r>
              <a:rPr lang="he-IL" sz="1200" b="1" dirty="0" smtClean="0"/>
              <a:t>בבקר שלנו כניסות הארקה מייצגות את הערך החשמלי של האדמה (</a:t>
            </a:r>
            <a:r>
              <a:rPr lang="en-US" sz="1200" b="1" dirty="0" smtClean="0"/>
              <a:t>0V</a:t>
            </a:r>
            <a:r>
              <a:rPr lang="he-IL" sz="1200" b="1" dirty="0" smtClean="0"/>
              <a:t>), ומעניקות </a:t>
            </a:r>
            <a:r>
              <a:rPr lang="he-IL" sz="1200" b="1" i="0" kern="1200" dirty="0" smtClean="0">
                <a:solidFill>
                  <a:schemeClr val="tx1"/>
                </a:solidFill>
                <a:latin typeface="+mn-lt"/>
                <a:ea typeface="+mn-ea"/>
                <a:cs typeface="+mn-cs"/>
              </a:rPr>
              <a:t>בטיחות חשמלית </a:t>
            </a:r>
            <a:r>
              <a:rPr lang="he-IL" sz="1200" b="1" dirty="0" smtClean="0"/>
              <a:t>ומאפשרות פריקה של זרם יתר, מונעות עליית מתח מגע ומגינות על הרכיבים</a:t>
            </a:r>
            <a:r>
              <a:rPr lang="he-IL" sz="1200" b="1" baseline="0" dirty="0" smtClean="0"/>
              <a:t> האלקטרוניים המחוברים אליהם.</a:t>
            </a:r>
            <a:endParaRPr lang="he-IL" b="1"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מנורת</a:t>
            </a:r>
            <a:r>
              <a:rPr lang="he-IL" baseline="0" dirty="0" smtClean="0"/>
              <a:t> הלד מגיעה כבר מורכבת (יחידה אחת הכוללת בית מנורה ונורה מחוברים)</a:t>
            </a:r>
          </a:p>
          <a:p>
            <a:r>
              <a:rPr lang="he-IL" baseline="0" dirty="0" smtClean="0"/>
              <a:t>מנורת הליבון מגיעה בחלקים ויש להחליק את הנורה לתוך בית המנורה כדי להרכיבה.</a:t>
            </a:r>
          </a:p>
          <a:p>
            <a:pPr marL="0" marR="0" lvl="1" indent="0" algn="r" defTabSz="914400" rtl="1" eaLnBrk="1" fontAlgn="auto" latinLnBrk="0" hangingPunct="1">
              <a:lnSpc>
                <a:spcPct val="100000"/>
              </a:lnSpc>
              <a:spcBef>
                <a:spcPts val="0"/>
              </a:spcBef>
              <a:spcAft>
                <a:spcPts val="0"/>
              </a:spcAft>
              <a:buClrTx/>
              <a:buSzTx/>
              <a:buFontTx/>
              <a:buNone/>
              <a:tabLst/>
              <a:defRPr/>
            </a:pPr>
            <a:r>
              <a:rPr lang="he-IL" sz="3000" dirty="0" smtClean="0"/>
              <a:t>להרכבת המנורה על הבקר</a:t>
            </a:r>
            <a:r>
              <a:rPr lang="en-US" sz="3000" dirty="0" smtClean="0"/>
              <a:t>/</a:t>
            </a:r>
            <a:r>
              <a:rPr lang="he-IL" sz="3000" dirty="0" smtClean="0"/>
              <a:t> הרובוט יש להחליק את הבלט של בית המנורה לתוך אחת מהמסילות שעל הבקר או על חלקי הרובוט.</a:t>
            </a:r>
            <a:endParaRPr lang="en-US" sz="3000" dirty="0" smtClean="0"/>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latin typeface="+mn-lt"/>
                <a:ea typeface="+mn-ea"/>
                <a:cs typeface="+mn-cs"/>
              </a:rPr>
              <a:t>חיבור המנורה לכניסת פלט יחידה </a:t>
            </a:r>
            <a:r>
              <a:rPr lang="en-US" sz="1200" kern="1200" dirty="0" smtClean="0">
                <a:solidFill>
                  <a:schemeClr val="tx1"/>
                </a:solidFill>
                <a:latin typeface="+mn-lt"/>
                <a:ea typeface="+mn-ea"/>
                <a:cs typeface="+mn-cs"/>
              </a:rPr>
              <a:t> O1-O8 </a:t>
            </a:r>
            <a:r>
              <a:rPr lang="he-IL" sz="1200" kern="1200" dirty="0" smtClean="0">
                <a:solidFill>
                  <a:schemeClr val="tx1"/>
                </a:solidFill>
                <a:latin typeface="+mn-lt"/>
                <a:ea typeface="+mn-ea"/>
                <a:cs typeface="+mn-cs"/>
              </a:rPr>
              <a:t>ולכניסת הארקה. שימו לב שארבעת הכניסות הכפולות של </a:t>
            </a:r>
            <a:r>
              <a:rPr lang="en-US" sz="1200" kern="1200" dirty="0" smtClean="0">
                <a:solidFill>
                  <a:schemeClr val="tx1"/>
                </a:solidFill>
                <a:latin typeface="+mn-lt"/>
                <a:ea typeface="+mn-ea"/>
                <a:cs typeface="+mn-cs"/>
              </a:rPr>
              <a:t>M1-M4</a:t>
            </a:r>
            <a:r>
              <a:rPr lang="he-IL" sz="1200" kern="1200" dirty="0" smtClean="0">
                <a:solidFill>
                  <a:schemeClr val="tx1"/>
                </a:solidFill>
                <a:latin typeface="+mn-lt"/>
                <a:ea typeface="+mn-ea"/>
                <a:cs typeface="+mn-cs"/>
              </a:rPr>
              <a:t> (שלשתיים מהן כבר חיברנו את מנועי הרובוט) מתחלקות לשמונה כניסות פלט יחידות </a:t>
            </a:r>
            <a:r>
              <a:rPr lang="en-US" sz="1200" kern="1200" dirty="0" smtClean="0">
                <a:solidFill>
                  <a:schemeClr val="tx1"/>
                </a:solidFill>
                <a:latin typeface="+mn-lt"/>
                <a:ea typeface="+mn-ea"/>
                <a:cs typeface="+mn-cs"/>
              </a:rPr>
              <a:t>O1-O8</a:t>
            </a:r>
            <a:r>
              <a:rPr lang="he-IL" sz="1200" kern="1200" dirty="0" smtClean="0">
                <a:solidFill>
                  <a:schemeClr val="tx1"/>
                </a:solidFill>
                <a:latin typeface="+mn-lt"/>
                <a:ea typeface="+mn-ea"/>
                <a:cs typeface="+mn-cs"/>
              </a:rPr>
              <a:t>. החיווט כאן דורש חיבור המנורה בחוט לבקר כך שמחבר אחד יכנס לכניסת הפלט שתעביר את החשמל למנורה </a:t>
            </a:r>
            <a:r>
              <a:rPr lang="en-US" sz="1200" kern="1200" dirty="0" smtClean="0">
                <a:solidFill>
                  <a:schemeClr val="tx1"/>
                </a:solidFill>
                <a:latin typeface="+mn-lt"/>
                <a:ea typeface="+mn-ea"/>
                <a:cs typeface="+mn-cs"/>
              </a:rPr>
              <a:t>O1-O8</a:t>
            </a:r>
            <a:r>
              <a:rPr lang="he-IL" sz="1200" kern="1200" dirty="0" smtClean="0">
                <a:solidFill>
                  <a:schemeClr val="tx1"/>
                </a:solidFill>
                <a:latin typeface="+mn-lt"/>
                <a:ea typeface="+mn-ea"/>
                <a:cs typeface="+mn-cs"/>
              </a:rPr>
              <a:t>, והשני לכניסת הארקה כדי לסגור מעגל חשמלי – כאמור ניתן להשתמש</a:t>
            </a:r>
            <a:r>
              <a:rPr lang="he-IL" sz="1200" kern="1200" baseline="0" dirty="0" smtClean="0">
                <a:solidFill>
                  <a:schemeClr val="tx1"/>
                </a:solidFill>
                <a:latin typeface="+mn-lt"/>
                <a:ea typeface="+mn-ea"/>
                <a:cs typeface="+mn-cs"/>
              </a:rPr>
              <a:t> ב</a:t>
            </a:r>
            <a:r>
              <a:rPr lang="he-IL" sz="1200" kern="1200" dirty="0" smtClean="0">
                <a:solidFill>
                  <a:schemeClr val="tx1"/>
                </a:solidFill>
                <a:latin typeface="+mn-lt"/>
                <a:ea typeface="+mn-ea"/>
                <a:cs typeface="+mn-cs"/>
              </a:rPr>
              <a:t>כל כניסת הארקה בבקר (אחת מהכניסות הקרובות לצג המגע הצבעוני בכניסות החיישנים - כל כניסה שמאלית ב </a:t>
            </a:r>
            <a:r>
              <a:rPr lang="en-US" sz="1200" kern="1200" dirty="0" smtClean="0">
                <a:solidFill>
                  <a:schemeClr val="tx1"/>
                </a:solidFill>
                <a:latin typeface="+mn-lt"/>
                <a:ea typeface="+mn-ea"/>
                <a:cs typeface="+mn-cs"/>
              </a:rPr>
              <a:t> C1-C4 </a:t>
            </a:r>
            <a:r>
              <a:rPr lang="he-IL" sz="1200" kern="1200" dirty="0" smtClean="0">
                <a:solidFill>
                  <a:schemeClr val="tx1"/>
                </a:solidFill>
                <a:latin typeface="+mn-lt"/>
                <a:ea typeface="+mn-ea"/>
                <a:cs typeface="+mn-cs"/>
              </a:rPr>
              <a:t>או כל כניסה ימנית בצד השני של הבקר ב- </a:t>
            </a:r>
            <a:r>
              <a:rPr lang="en-US" sz="1200" kern="1200" dirty="0" smtClean="0">
                <a:solidFill>
                  <a:schemeClr val="tx1"/>
                </a:solidFill>
                <a:latin typeface="+mn-lt"/>
                <a:ea typeface="+mn-ea"/>
                <a:cs typeface="+mn-cs"/>
              </a:rPr>
              <a:t>I1-I8</a:t>
            </a:r>
            <a:r>
              <a:rPr lang="he-IL" sz="1200" kern="1200" dirty="0" smtClean="0">
                <a:solidFill>
                  <a:schemeClr val="tx1"/>
                </a:solidFill>
                <a:latin typeface="+mn-lt"/>
                <a:ea typeface="+mn-ea"/>
                <a:cs typeface="+mn-cs"/>
              </a:rPr>
              <a:t>)</a:t>
            </a:r>
          </a:p>
          <a:p>
            <a:pPr rtl="1"/>
            <a:r>
              <a:rPr lang="he-IL" sz="1200" kern="1200" dirty="0" smtClean="0">
                <a:solidFill>
                  <a:schemeClr val="tx1"/>
                </a:solidFill>
                <a:latin typeface="+mn-lt"/>
                <a:ea typeface="+mn-ea"/>
                <a:cs typeface="+mn-cs"/>
              </a:rPr>
              <a:t>מנורת </a:t>
            </a:r>
            <a:r>
              <a:rPr lang="he-IL" sz="1200" b="1" kern="1200" dirty="0" smtClean="0">
                <a:solidFill>
                  <a:schemeClr val="tx1"/>
                </a:solidFill>
                <a:latin typeface="+mn-lt"/>
                <a:ea typeface="+mn-ea"/>
                <a:cs typeface="+mn-cs"/>
              </a:rPr>
              <a:t>לד</a:t>
            </a:r>
            <a:r>
              <a:rPr lang="he-IL" sz="1200" kern="1200" dirty="0" smtClean="0">
                <a:solidFill>
                  <a:schemeClr val="tx1"/>
                </a:solidFill>
                <a:latin typeface="+mn-lt"/>
                <a:ea typeface="+mn-ea"/>
                <a:cs typeface="+mn-cs"/>
              </a:rPr>
              <a:t> (מגיעה מורכבת כבר בערכה) המחוברת ל-</a:t>
            </a:r>
            <a:r>
              <a:rPr lang="en-US" sz="1200" kern="1200" dirty="0" smtClean="0">
                <a:solidFill>
                  <a:schemeClr val="tx1"/>
                </a:solidFill>
                <a:latin typeface="+mn-lt"/>
                <a:ea typeface="+mn-ea"/>
                <a:cs typeface="+mn-cs"/>
              </a:rPr>
              <a:t>O6</a:t>
            </a:r>
            <a:r>
              <a:rPr lang="he-IL" sz="1200" kern="1200" dirty="0" smtClean="0">
                <a:solidFill>
                  <a:schemeClr val="tx1"/>
                </a:solidFill>
                <a:latin typeface="+mn-lt"/>
                <a:ea typeface="+mn-ea"/>
                <a:cs typeface="+mn-cs"/>
              </a:rPr>
              <a:t> (מתח חיובי במחבר האדום) ולצד השמאלי ב-</a:t>
            </a:r>
            <a:r>
              <a:rPr lang="en-US" sz="1200" kern="1200" dirty="0" smtClean="0">
                <a:solidFill>
                  <a:schemeClr val="tx1"/>
                </a:solidFill>
                <a:latin typeface="+mn-lt"/>
                <a:ea typeface="+mn-ea"/>
                <a:cs typeface="+mn-cs"/>
              </a:rPr>
              <a:t>C2</a:t>
            </a:r>
            <a:r>
              <a:rPr lang="he-IL" sz="1200" kern="1200" dirty="0" smtClean="0">
                <a:solidFill>
                  <a:schemeClr val="tx1"/>
                </a:solidFill>
                <a:latin typeface="+mn-lt"/>
                <a:ea typeface="+mn-ea"/>
                <a:cs typeface="+mn-cs"/>
              </a:rPr>
              <a:t> (הארקה). כאמור הכניסה החיובית (+) במנורת הלד תחובר לכניסת הפלט שתעביר חשמל לנורה, והכניסה השלילית (</a:t>
            </a:r>
            <a:r>
              <a:rPr lang="en-US" sz="1200" kern="1200" dirty="0" smtClean="0">
                <a:solidFill>
                  <a:schemeClr val="tx1"/>
                </a:solidFill>
                <a:latin typeface="+mn-lt"/>
                <a:ea typeface="+mn-ea"/>
                <a:cs typeface="+mn-cs"/>
              </a:rPr>
              <a:t>M</a:t>
            </a:r>
            <a:r>
              <a:rPr lang="he-IL" sz="1200" kern="1200" dirty="0" smtClean="0">
                <a:solidFill>
                  <a:schemeClr val="tx1"/>
                </a:solidFill>
                <a:latin typeface="+mn-lt"/>
                <a:ea typeface="+mn-ea"/>
                <a:cs typeface="+mn-cs"/>
              </a:rPr>
              <a:t>) לחיבור ההארקה.</a:t>
            </a:r>
          </a:p>
          <a:p>
            <a:pPr rtl="1"/>
            <a:r>
              <a:rPr lang="he-IL" sz="1200" kern="1200" dirty="0" smtClean="0">
                <a:solidFill>
                  <a:schemeClr val="tx1"/>
                </a:solidFill>
                <a:latin typeface="+mn-lt"/>
                <a:ea typeface="+mn-ea"/>
                <a:cs typeface="+mn-cs"/>
              </a:rPr>
              <a:t>שימו לב: אין חשיבות לאיזה צד נחבר את המחברים בבית המנורה</a:t>
            </a:r>
            <a:r>
              <a:rPr lang="he-IL" sz="1200" kern="1200" baseline="0" dirty="0" smtClean="0">
                <a:solidFill>
                  <a:schemeClr val="tx1"/>
                </a:solidFill>
                <a:latin typeface="+mn-lt"/>
                <a:ea typeface="+mn-ea"/>
                <a:cs typeface="+mn-cs"/>
              </a:rPr>
              <a:t> (לשם הדגמה בבתמונה כל מחבר נכנס לצד אחר)</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1"/>
            <a:r>
              <a:rPr lang="he-IL" sz="1200" kern="1200" dirty="0" smtClean="0">
                <a:solidFill>
                  <a:schemeClr val="tx1"/>
                </a:solidFill>
                <a:latin typeface="+mn-lt"/>
                <a:ea typeface="+mn-ea"/>
                <a:cs typeface="+mn-cs"/>
              </a:rPr>
              <a:t>מנורת </a:t>
            </a:r>
            <a:r>
              <a:rPr lang="he-IL" sz="1200" b="1" kern="1200" dirty="0" smtClean="0">
                <a:solidFill>
                  <a:schemeClr val="tx1"/>
                </a:solidFill>
                <a:latin typeface="+mn-lt"/>
                <a:ea typeface="+mn-ea"/>
                <a:cs typeface="+mn-cs"/>
              </a:rPr>
              <a:t>ליבון</a:t>
            </a:r>
            <a:r>
              <a:rPr lang="he-IL" sz="1200" kern="1200" dirty="0" smtClean="0">
                <a:solidFill>
                  <a:schemeClr val="tx1"/>
                </a:solidFill>
                <a:latin typeface="+mn-lt"/>
                <a:ea typeface="+mn-ea"/>
                <a:cs typeface="+mn-cs"/>
              </a:rPr>
              <a:t> (יש להרכיבה מהנורה והבית מנורה המגיעים</a:t>
            </a:r>
            <a:r>
              <a:rPr lang="he-IL" sz="1200" kern="1200" baseline="0" dirty="0" smtClean="0">
                <a:solidFill>
                  <a:schemeClr val="tx1"/>
                </a:solidFill>
                <a:latin typeface="+mn-lt"/>
                <a:ea typeface="+mn-ea"/>
                <a:cs typeface="+mn-cs"/>
              </a:rPr>
              <a:t> בערכה בנפרד</a:t>
            </a:r>
            <a:r>
              <a:rPr lang="he-IL" sz="1200" kern="1200" dirty="0" smtClean="0">
                <a:solidFill>
                  <a:schemeClr val="tx1"/>
                </a:solidFill>
                <a:latin typeface="+mn-lt"/>
                <a:ea typeface="+mn-ea"/>
                <a:cs typeface="+mn-cs"/>
              </a:rPr>
              <a:t>) המחוברת ל-</a:t>
            </a:r>
            <a:r>
              <a:rPr lang="en-US" sz="1200" kern="1200" dirty="0" smtClean="0">
                <a:solidFill>
                  <a:schemeClr val="tx1"/>
                </a:solidFill>
                <a:latin typeface="+mn-lt"/>
                <a:ea typeface="+mn-ea"/>
                <a:cs typeface="+mn-cs"/>
              </a:rPr>
              <a:t>O6</a:t>
            </a:r>
            <a:r>
              <a:rPr lang="he-IL" sz="1200" kern="1200" dirty="0" smtClean="0">
                <a:solidFill>
                  <a:schemeClr val="tx1"/>
                </a:solidFill>
                <a:latin typeface="+mn-lt"/>
                <a:ea typeface="+mn-ea"/>
                <a:cs typeface="+mn-cs"/>
              </a:rPr>
              <a:t> (מתח חיובי לאחת הכניסות במנורה) ולצד השמאלי ב-</a:t>
            </a:r>
            <a:r>
              <a:rPr lang="en-US" sz="1200" kern="1200" dirty="0" smtClean="0">
                <a:solidFill>
                  <a:schemeClr val="tx1"/>
                </a:solidFill>
                <a:latin typeface="+mn-lt"/>
                <a:ea typeface="+mn-ea"/>
                <a:cs typeface="+mn-cs"/>
              </a:rPr>
              <a:t>C2</a:t>
            </a:r>
            <a:r>
              <a:rPr lang="he-IL" sz="1200" kern="1200" dirty="0" smtClean="0">
                <a:solidFill>
                  <a:schemeClr val="tx1"/>
                </a:solidFill>
                <a:latin typeface="+mn-lt"/>
                <a:ea typeface="+mn-ea"/>
                <a:cs typeface="+mn-cs"/>
              </a:rPr>
              <a:t> (הארקה לכניסה השניה במנורה). שימו לב: אין חשיבות איזו</a:t>
            </a:r>
            <a:r>
              <a:rPr lang="he-IL" sz="1200" kern="1200" baseline="0" dirty="0" smtClean="0">
                <a:solidFill>
                  <a:schemeClr val="tx1"/>
                </a:solidFill>
                <a:latin typeface="+mn-lt"/>
                <a:ea typeface="+mn-ea"/>
                <a:cs typeface="+mn-cs"/>
              </a:rPr>
              <a:t> כניסה במנורה תקבל חשמל ואיזו הארקה</a:t>
            </a:r>
            <a:r>
              <a:rPr lang="he-IL"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1"/>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1"/>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10</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dirty="0" smtClean="0"/>
              <a:t/>
            </a:r>
            <a:br>
              <a:rPr lang="en-US" dirty="0" smtClean="0"/>
            </a:b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11</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Task: (Level1)</a:t>
            </a:r>
          </a:p>
          <a:p>
            <a:r>
              <a:rPr lang="en-US" sz="1200" kern="1200" baseline="0" dirty="0" smtClean="0">
                <a:solidFill>
                  <a:schemeClr val="tx1"/>
                </a:solidFill>
                <a:latin typeface="+mn-lt"/>
                <a:ea typeface="+mn-ea"/>
                <a:cs typeface="+mn-cs"/>
              </a:rPr>
              <a:t>The traffic light should be red initially. When pushbutton I1 is</a:t>
            </a:r>
          </a:p>
          <a:p>
            <a:r>
              <a:rPr lang="en-US" sz="1200" kern="1200" baseline="0" dirty="0" smtClean="0">
                <a:solidFill>
                  <a:schemeClr val="tx1"/>
                </a:solidFill>
                <a:latin typeface="+mn-lt"/>
                <a:ea typeface="+mn-ea"/>
                <a:cs typeface="+mn-cs"/>
              </a:rPr>
              <a:t>pressed by a pedestrian the traffic light should change to yellow</a:t>
            </a:r>
          </a:p>
          <a:p>
            <a:r>
              <a:rPr lang="en-US" sz="1200" kern="1200" baseline="0" dirty="0" smtClean="0">
                <a:solidFill>
                  <a:schemeClr val="tx1"/>
                </a:solidFill>
                <a:latin typeface="+mn-lt"/>
                <a:ea typeface="+mn-ea"/>
                <a:cs typeface="+mn-cs"/>
              </a:rPr>
              <a:t>three seconds later and after an additional four seconds to red.</a:t>
            </a:r>
          </a:p>
          <a:p>
            <a:r>
              <a:rPr lang="en-US" sz="1200" kern="1200" baseline="0" dirty="0" smtClean="0">
                <a:solidFill>
                  <a:schemeClr val="tx1"/>
                </a:solidFill>
                <a:latin typeface="+mn-lt"/>
                <a:ea typeface="+mn-ea"/>
                <a:cs typeface="+mn-cs"/>
              </a:rPr>
              <a:t>The green phase is to last for 10 seconds, before the light</a:t>
            </a:r>
          </a:p>
          <a:p>
            <a:r>
              <a:rPr lang="en-US" sz="1200" kern="1200" baseline="0" dirty="0" smtClean="0">
                <a:solidFill>
                  <a:schemeClr val="tx1"/>
                </a:solidFill>
                <a:latin typeface="+mn-lt"/>
                <a:ea typeface="+mn-ea"/>
                <a:cs typeface="+mn-cs"/>
              </a:rPr>
              <a:t>turns red again.</a:t>
            </a:r>
          </a:p>
          <a:p>
            <a:r>
              <a:rPr lang="en-US" sz="1200" b="1" kern="1200" baseline="0" dirty="0" smtClean="0">
                <a:solidFill>
                  <a:schemeClr val="tx1"/>
                </a:solidFill>
                <a:latin typeface="+mn-lt"/>
                <a:ea typeface="+mn-ea"/>
                <a:cs typeface="+mn-cs"/>
              </a:rPr>
              <a:t>Programming Tips:</a:t>
            </a:r>
          </a:p>
          <a:p>
            <a:r>
              <a:rPr lang="en-US" sz="1200" kern="1200" baseline="0" dirty="0" smtClean="0">
                <a:solidFill>
                  <a:schemeClr val="tx1"/>
                </a:solidFill>
                <a:latin typeface="+mn-lt"/>
                <a:ea typeface="+mn-ea"/>
                <a:cs typeface="+mn-cs"/>
              </a:rPr>
              <a:t>The various LEDs are associated with the following outputs on the TXT</a:t>
            </a:r>
          </a:p>
          <a:p>
            <a:r>
              <a:rPr lang="en-US" sz="1200" kern="1200" baseline="0" dirty="0" smtClean="0">
                <a:solidFill>
                  <a:schemeClr val="tx1"/>
                </a:solidFill>
                <a:latin typeface="+mn-lt"/>
                <a:ea typeface="+mn-ea"/>
                <a:cs typeface="+mn-cs"/>
              </a:rPr>
              <a:t>Controller.</a:t>
            </a:r>
          </a:p>
          <a:p>
            <a:r>
              <a:rPr lang="en-US" sz="1200" b="1" kern="1200" baseline="0" dirty="0" smtClean="0">
                <a:solidFill>
                  <a:schemeClr val="tx1"/>
                </a:solidFill>
                <a:latin typeface="+mn-lt"/>
                <a:ea typeface="+mn-ea"/>
                <a:cs typeface="+mn-cs"/>
              </a:rPr>
              <a:t>▯▯Red – M1</a:t>
            </a:r>
          </a:p>
          <a:p>
            <a:r>
              <a:rPr lang="en-US" sz="1200" b="1" kern="1200" baseline="0" dirty="0" smtClean="0">
                <a:solidFill>
                  <a:schemeClr val="tx1"/>
                </a:solidFill>
                <a:latin typeface="+mn-lt"/>
                <a:ea typeface="+mn-ea"/>
                <a:cs typeface="+mn-cs"/>
              </a:rPr>
              <a:t>▯▯Green – M2</a:t>
            </a:r>
          </a:p>
          <a:p>
            <a:r>
              <a:rPr lang="en-US" sz="1200" kern="1200" baseline="0" dirty="0" smtClean="0">
                <a:solidFill>
                  <a:schemeClr val="tx1"/>
                </a:solidFill>
                <a:latin typeface="+mn-lt"/>
                <a:ea typeface="+mn-ea"/>
                <a:cs typeface="+mn-cs"/>
              </a:rPr>
              <a:t>Turn the indicator lights on and off one after another to obtain the</a:t>
            </a:r>
          </a:p>
          <a:p>
            <a:r>
              <a:rPr lang="en-US" sz="1200" kern="1200" baseline="0" dirty="0" smtClean="0">
                <a:solidFill>
                  <a:schemeClr val="tx1"/>
                </a:solidFill>
                <a:latin typeface="+mn-lt"/>
                <a:ea typeface="+mn-ea"/>
                <a:cs typeface="+mn-cs"/>
              </a:rPr>
              <a:t>desired sequence.</a:t>
            </a:r>
            <a:endParaRPr lang="he-IL" dirty="0" smtClean="0"/>
          </a:p>
          <a:p>
            <a:endParaRPr lang="he-IL" dirty="0" smtClean="0"/>
          </a:p>
          <a:p>
            <a:r>
              <a:rPr lang="he-IL" dirty="0" smtClean="0"/>
              <a:t>תוכנית </a:t>
            </a:r>
            <a:r>
              <a:rPr lang="he-IL" dirty="0" smtClean="0"/>
              <a:t>הדוגמא לדגם נמצאות ב</a:t>
            </a:r>
          </a:p>
          <a:p>
            <a:r>
              <a:rPr lang="he-IL" dirty="0" smtClean="0"/>
              <a:t> </a:t>
            </a:r>
            <a:r>
              <a:rPr lang="en-US" dirty="0" smtClean="0"/>
              <a:t>"C:\Program Files (x86)\ROBOPro\Sample Programs\ROBOTICS TXT Discovery </a:t>
            </a:r>
            <a:r>
              <a:rPr lang="en-US" dirty="0" smtClean="0"/>
              <a:t>Set\Pedestrian_light.rpp"</a:t>
            </a:r>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12</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8000" dirty="0" smtClean="0"/>
              <a:t>מנורות</a:t>
            </a:r>
            <a:endParaRPr lang="he-IL" sz="8000"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 xmlns:p14="http://schemas.microsoft.com/office/powerpoint/2010/main"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הוספת מנורה לרובוט – רכיב פלט</a:t>
            </a:r>
            <a:endParaRPr lang="he-IL" sz="4400" b="1" dirty="0"/>
          </a:p>
        </p:txBody>
      </p:sp>
      <p:sp>
        <p:nvSpPr>
          <p:cNvPr id="5" name="מציין מיקום תוכן 2"/>
          <p:cNvSpPr>
            <a:spLocks noGrp="1"/>
          </p:cNvSpPr>
          <p:nvPr>
            <p:ph idx="1"/>
          </p:nvPr>
        </p:nvSpPr>
        <p:spPr>
          <a:xfrm>
            <a:off x="5229726" y="1536133"/>
            <a:ext cx="4044276" cy="4912793"/>
          </a:xfrm>
        </p:spPr>
        <p:txBody>
          <a:bodyPr>
            <a:noAutofit/>
          </a:bodyPr>
          <a:lstStyle/>
          <a:p>
            <a:r>
              <a:rPr lang="he-IL" sz="3200" dirty="0" smtClean="0"/>
              <a:t>הדלקת נורה ברובופרו</a:t>
            </a:r>
          </a:p>
          <a:p>
            <a:pPr lvl="1"/>
            <a:r>
              <a:rPr lang="he-IL" sz="3000" dirty="0" smtClean="0"/>
              <a:t> </a:t>
            </a:r>
            <a:r>
              <a:rPr lang="he-IL" sz="3000" dirty="0" smtClean="0"/>
              <a:t>ברשימת האלמנטים הבסיסיים נמצא את אלמנט הפעלת הנורה. נגרור אותו למשטח העבודה וקליק ימני עליו יאפשר את הגדרת אופן פעולתו.</a:t>
            </a:r>
          </a:p>
          <a:p>
            <a:pPr lvl="1"/>
            <a:endParaRPr lang="en-US" sz="3000" dirty="0" smtClean="0"/>
          </a:p>
          <a:p>
            <a:pPr lvl="1">
              <a:buNone/>
            </a:pPr>
            <a:r>
              <a:rPr lang="en-US" sz="3000" dirty="0" smtClean="0"/>
              <a:t> </a:t>
            </a:r>
            <a:endParaRPr lang="en-US" sz="3000" dirty="0" smtClean="0"/>
          </a:p>
          <a:p>
            <a:pPr lvl="1">
              <a:buNone/>
            </a:pPr>
            <a:endParaRPr lang="he-IL" sz="3000" dirty="0" smtClean="0">
              <a:solidFill>
                <a:prstClr val="black">
                  <a:lumMod val="75000"/>
                  <a:lumOff val="25000"/>
                </a:prstClr>
              </a:solidFill>
            </a:endParaRPr>
          </a:p>
          <a:p>
            <a:pPr lvl="1">
              <a:buNone/>
            </a:pPr>
            <a:endParaRPr lang="he-IL" sz="3000" dirty="0" smtClean="0"/>
          </a:p>
          <a:p>
            <a:pPr lvl="1"/>
            <a:endParaRPr lang="he-IL" sz="3000" dirty="0" smtClean="0"/>
          </a:p>
          <a:p>
            <a:endParaRPr lang="he-IL" sz="3200" dirty="0" smtClean="0"/>
          </a:p>
        </p:txBody>
      </p:sp>
      <p:pic>
        <p:nvPicPr>
          <p:cNvPr id="6" name="Picture 5" descr="light.png"/>
          <p:cNvPicPr>
            <a:picLocks noChangeAspect="1"/>
          </p:cNvPicPr>
          <p:nvPr/>
        </p:nvPicPr>
        <p:blipFill>
          <a:blip r:embed="rId3"/>
          <a:stretch>
            <a:fillRect/>
          </a:stretch>
        </p:blipFill>
        <p:spPr>
          <a:xfrm>
            <a:off x="0" y="1599466"/>
            <a:ext cx="5239482" cy="5258534"/>
          </a:xfrm>
          <a:prstGeom prst="rect">
            <a:avLst/>
          </a:prstGeom>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הוספת מנורה לרובוט – רכיב פלט</a:t>
            </a:r>
            <a:endParaRPr lang="he-IL" sz="4400" b="1" dirty="0"/>
          </a:p>
        </p:txBody>
      </p:sp>
      <p:sp>
        <p:nvSpPr>
          <p:cNvPr id="5" name="מציין מיקום תוכן 2"/>
          <p:cNvSpPr>
            <a:spLocks noGrp="1"/>
          </p:cNvSpPr>
          <p:nvPr>
            <p:ph idx="1"/>
          </p:nvPr>
        </p:nvSpPr>
        <p:spPr>
          <a:xfrm>
            <a:off x="802105" y="1536133"/>
            <a:ext cx="8471897" cy="4912793"/>
          </a:xfrm>
        </p:spPr>
        <p:txBody>
          <a:bodyPr>
            <a:noAutofit/>
          </a:bodyPr>
          <a:lstStyle/>
          <a:p>
            <a:r>
              <a:rPr lang="he-IL" sz="3200" dirty="0" smtClean="0"/>
              <a:t>תירגול</a:t>
            </a:r>
          </a:p>
          <a:p>
            <a:pPr lvl="1"/>
            <a:r>
              <a:rPr lang="he-IL" sz="3000" dirty="0" smtClean="0"/>
              <a:t> </a:t>
            </a:r>
            <a:r>
              <a:rPr lang="he-IL" sz="3000" dirty="0" smtClean="0"/>
              <a:t>הדליקו את הנורה במגוון עוצמות שונות (0-8)</a:t>
            </a:r>
          </a:p>
          <a:p>
            <a:pPr lvl="1"/>
            <a:r>
              <a:rPr lang="he-IL" sz="3000" dirty="0" smtClean="0"/>
              <a:t>הפעילו את הנורה לשניה</a:t>
            </a:r>
          </a:p>
          <a:p>
            <a:pPr lvl="2"/>
            <a:r>
              <a:rPr lang="he-IL" sz="2800" dirty="0" smtClean="0"/>
              <a:t>הדליקו את הנורה</a:t>
            </a:r>
          </a:p>
          <a:p>
            <a:pPr lvl="2"/>
            <a:r>
              <a:rPr lang="he-IL" sz="2800" dirty="0" smtClean="0"/>
              <a:t>המתינו שניה</a:t>
            </a:r>
          </a:p>
          <a:p>
            <a:pPr lvl="2"/>
            <a:r>
              <a:rPr lang="he-IL" sz="2800" dirty="0" smtClean="0"/>
              <a:t>כבו את הנורה</a:t>
            </a:r>
          </a:p>
          <a:p>
            <a:pPr lvl="2"/>
            <a:r>
              <a:rPr lang="he-IL" sz="2800" dirty="0" smtClean="0"/>
              <a:t>המתינו </a:t>
            </a:r>
            <a:r>
              <a:rPr lang="he-IL" sz="2800" dirty="0" smtClean="0"/>
              <a:t>שניה</a:t>
            </a:r>
            <a:endParaRPr lang="he-IL" sz="3000" dirty="0" smtClean="0"/>
          </a:p>
          <a:p>
            <a:pPr lvl="1"/>
            <a:r>
              <a:rPr lang="he-IL" sz="3000" dirty="0" smtClean="0"/>
              <a:t>גרמו לנורה להבהב באופן קבוע</a:t>
            </a:r>
          </a:p>
          <a:p>
            <a:pPr lvl="1">
              <a:buNone/>
            </a:pPr>
            <a:endParaRPr lang="en-US" sz="3000" dirty="0" smtClean="0"/>
          </a:p>
          <a:p>
            <a:pPr lvl="1">
              <a:buNone/>
            </a:pPr>
            <a:r>
              <a:rPr lang="en-US" sz="3000" dirty="0" smtClean="0"/>
              <a:t> </a:t>
            </a:r>
            <a:endParaRPr lang="en-US" sz="3000" dirty="0" smtClean="0"/>
          </a:p>
          <a:p>
            <a:pPr lvl="1">
              <a:buNone/>
            </a:pPr>
            <a:endParaRPr lang="he-IL" sz="3000" dirty="0" smtClean="0">
              <a:solidFill>
                <a:prstClr val="black">
                  <a:lumMod val="75000"/>
                  <a:lumOff val="25000"/>
                </a:prstClr>
              </a:solidFill>
            </a:endParaRPr>
          </a:p>
          <a:p>
            <a:pPr lvl="1">
              <a:buNone/>
            </a:pPr>
            <a:endParaRPr lang="he-IL" sz="3000" dirty="0" smtClean="0"/>
          </a:p>
          <a:p>
            <a:pPr lvl="1"/>
            <a:endParaRPr lang="he-IL" sz="3000" dirty="0" smtClean="0"/>
          </a:p>
          <a:p>
            <a:endParaRPr lang="he-IL" sz="32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a:t>
            </a:r>
            <a:r>
              <a:rPr lang="he-IL" sz="4000" dirty="0" smtClean="0">
                <a:solidFill>
                  <a:prstClr val="black">
                    <a:lumMod val="75000"/>
                    <a:lumOff val="25000"/>
                  </a:prstClr>
                </a:solidFill>
              </a:rPr>
              <a:t>רמזור</a:t>
            </a:r>
            <a:endParaRPr lang="he-IL" sz="4000" dirty="0" smtClean="0">
              <a:solidFill>
                <a:prstClr val="black">
                  <a:lumMod val="75000"/>
                  <a:lumOff val="25000"/>
                </a:prstClr>
              </a:solidFill>
            </a:endParaRP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a:t>
            </a:r>
            <a:r>
              <a:rPr lang="he-IL" sz="4000" dirty="0" smtClean="0">
                <a:solidFill>
                  <a:prstClr val="black">
                    <a:lumMod val="75000"/>
                    <a:lumOff val="25000"/>
                  </a:prstClr>
                </a:solidFill>
              </a:rPr>
              <a:t>10</a:t>
            </a:r>
            <a:endParaRPr lang="en-US"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תכנות הרובוט בסביבת </a:t>
            </a:r>
            <a:r>
              <a:rPr lang="en-US" sz="4000" dirty="0" err="1" smtClean="0">
                <a:solidFill>
                  <a:prstClr val="black">
                    <a:lumMod val="75000"/>
                    <a:lumOff val="25000"/>
                  </a:prstClr>
                </a:solidFill>
              </a:rPr>
              <a:t>RoboPRO</a:t>
            </a:r>
            <a:endParaRPr lang="he-IL"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85000" lnSpcReduction="20000"/>
          </a:bodyPr>
          <a:lstStyle/>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fontScale="92500" lnSpcReduction="20000"/>
          </a:bodyPr>
          <a:lstStyle/>
          <a:p>
            <a:r>
              <a:rPr lang="he-IL" sz="4000" dirty="0" smtClean="0"/>
              <a:t> חזרה </a:t>
            </a:r>
            <a:r>
              <a:rPr lang="he-IL" sz="4000" dirty="0" smtClean="0"/>
              <a:t>ותזכורת</a:t>
            </a:r>
            <a:endParaRPr lang="en-US" sz="4000" dirty="0" smtClean="0"/>
          </a:p>
          <a:p>
            <a:r>
              <a:rPr lang="he-IL" sz="4000" dirty="0" smtClean="0"/>
              <a:t> חשמל </a:t>
            </a:r>
            <a:r>
              <a:rPr lang="he-IL" sz="4000" dirty="0" smtClean="0"/>
              <a:t>בבקר</a:t>
            </a:r>
            <a:endParaRPr lang="he-IL" sz="4000" dirty="0" smtClean="0"/>
          </a:p>
          <a:p>
            <a:r>
              <a:rPr lang="he-IL" sz="4000" dirty="0" smtClean="0"/>
              <a:t> </a:t>
            </a:r>
            <a:r>
              <a:rPr lang="he-IL" sz="4000" dirty="0" smtClean="0"/>
              <a:t>הוספת מנורה לרובוט – רכיב </a:t>
            </a:r>
            <a:r>
              <a:rPr lang="he-IL" sz="4000" dirty="0" smtClean="0"/>
              <a:t>פלט</a:t>
            </a:r>
            <a:endParaRPr lang="he-IL" sz="3800" dirty="0" smtClean="0"/>
          </a:p>
          <a:p>
            <a:pPr lvl="1"/>
            <a:r>
              <a:rPr lang="he-IL" sz="3800" dirty="0" smtClean="0"/>
              <a:t> </a:t>
            </a:r>
            <a:r>
              <a:rPr lang="he-IL" sz="3800" dirty="0" smtClean="0"/>
              <a:t>רכיבי המנורה</a:t>
            </a:r>
          </a:p>
          <a:p>
            <a:pPr lvl="1"/>
            <a:r>
              <a:rPr lang="he-IL" sz="3800" dirty="0" smtClean="0"/>
              <a:t> </a:t>
            </a:r>
            <a:r>
              <a:rPr lang="he-IL" sz="3800" dirty="0" smtClean="0"/>
              <a:t>חיווט המנורה</a:t>
            </a:r>
          </a:p>
          <a:p>
            <a:pPr lvl="1"/>
            <a:r>
              <a:rPr lang="he-IL" sz="3800" dirty="0" smtClean="0"/>
              <a:t> </a:t>
            </a:r>
            <a:r>
              <a:rPr lang="he-IL" sz="3800" dirty="0" smtClean="0"/>
              <a:t>הדלקת נורה ברובופרו</a:t>
            </a:r>
          </a:p>
          <a:p>
            <a:r>
              <a:rPr lang="he-IL" sz="4000" dirty="0" smtClean="0"/>
              <a:t> </a:t>
            </a:r>
            <a:r>
              <a:rPr lang="he-IL" sz="4000" dirty="0" smtClean="0"/>
              <a:t>בואו נרכיב רובוט – דגם רמזור</a:t>
            </a:r>
            <a:endParaRPr lang="he-IL" sz="4000" dirty="0" smtClean="0"/>
          </a:p>
          <a:p>
            <a:r>
              <a:rPr lang="he-IL" sz="4000" dirty="0" smtClean="0"/>
              <a:t> סדר </a:t>
            </a:r>
            <a:r>
              <a:rPr lang="he-IL" sz="4000" dirty="0" smtClean="0"/>
              <a:t>וניקיון</a:t>
            </a:r>
          </a:p>
          <a:p>
            <a:pPr>
              <a:buNone/>
            </a:pPr>
            <a:endParaRPr lang="en-US"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חיישנים</a:t>
            </a:r>
            <a:endParaRPr lang="he-IL" sz="4000" dirty="0" smtClean="0"/>
          </a:p>
          <a:p>
            <a:pPr lvl="1"/>
            <a:r>
              <a:rPr lang="he-IL" sz="3800" dirty="0" smtClean="0"/>
              <a:t>למה </a:t>
            </a:r>
            <a:r>
              <a:rPr lang="he-IL" sz="3800" dirty="0" smtClean="0"/>
              <a:t>צריך חיישנים</a:t>
            </a:r>
          </a:p>
          <a:p>
            <a:pPr lvl="1"/>
            <a:r>
              <a:rPr lang="he-IL" sz="3800" dirty="0" smtClean="0"/>
              <a:t> בקרה בחוג פתוח /סגור</a:t>
            </a:r>
          </a:p>
          <a:p>
            <a:pPr lvl="1"/>
            <a:r>
              <a:rPr lang="he-IL" sz="3800" dirty="0" smtClean="0"/>
              <a:t>חיישנים דיגיטליים </a:t>
            </a:r>
            <a:r>
              <a:rPr lang="en-US" sz="3800" dirty="0" smtClean="0"/>
              <a:t>/</a:t>
            </a:r>
            <a:r>
              <a:rPr lang="he-IL" sz="3800" dirty="0" smtClean="0"/>
              <a:t> אנלוגיים</a:t>
            </a:r>
            <a:endParaRPr lang="he-IL" sz="3600" dirty="0" smtClean="0"/>
          </a:p>
          <a:p>
            <a:r>
              <a:rPr lang="he-IL" sz="4000" dirty="0" smtClean="0"/>
              <a:t>חיישן אור </a:t>
            </a:r>
            <a:r>
              <a:rPr lang="he-IL" sz="4000" dirty="0" smtClean="0"/>
              <a:t>דיגיטלי</a:t>
            </a:r>
            <a:endParaRPr lang="he-IL"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0" y="1315453"/>
            <a:ext cx="4562279" cy="4195011"/>
          </a:xfrm>
          <a:prstGeom prst="rect">
            <a:avLst/>
          </a:prstGeom>
          <a:noFill/>
          <a:ln w="9525">
            <a:noFill/>
            <a:miter lim="800000"/>
            <a:headEnd/>
            <a:tailEnd/>
          </a:ln>
        </p:spPr>
      </p:pic>
      <p:sp>
        <p:nvSpPr>
          <p:cNvPr id="2" name="כותרת 1"/>
          <p:cNvSpPr>
            <a:spLocks noGrp="1"/>
          </p:cNvSpPr>
          <p:nvPr>
            <p:ph type="title"/>
          </p:nvPr>
        </p:nvSpPr>
        <p:spPr/>
        <p:txBody>
          <a:bodyPr>
            <a:normAutofit/>
          </a:bodyPr>
          <a:lstStyle/>
          <a:p>
            <a:pPr algn="r"/>
            <a:r>
              <a:rPr lang="he-IL" sz="4400" b="1" dirty="0" smtClean="0"/>
              <a:t>חשמל בבקר</a:t>
            </a:r>
            <a:endParaRPr lang="he-IL" sz="4400" b="1" dirty="0"/>
          </a:p>
        </p:txBody>
      </p:sp>
      <p:sp>
        <p:nvSpPr>
          <p:cNvPr id="5" name="מציין מיקום תוכן 2"/>
          <p:cNvSpPr>
            <a:spLocks noGrp="1"/>
          </p:cNvSpPr>
          <p:nvPr>
            <p:ph idx="1"/>
          </p:nvPr>
        </p:nvSpPr>
        <p:spPr>
          <a:xfrm>
            <a:off x="4138862" y="1536133"/>
            <a:ext cx="5135139" cy="5321867"/>
          </a:xfrm>
        </p:spPr>
        <p:txBody>
          <a:bodyPr>
            <a:noAutofit/>
          </a:bodyPr>
          <a:lstStyle/>
          <a:p>
            <a:r>
              <a:rPr lang="he-IL" sz="3200" dirty="0" smtClean="0"/>
              <a:t>יציאות פלט</a:t>
            </a:r>
          </a:p>
          <a:p>
            <a:pPr lvl="1"/>
            <a:r>
              <a:rPr lang="he-IL" sz="2800" dirty="0" smtClean="0"/>
              <a:t> </a:t>
            </a:r>
            <a:r>
              <a:rPr lang="he-IL" sz="2800" dirty="0" smtClean="0"/>
              <a:t>8 יציאות פלט 9# - יציאות </a:t>
            </a:r>
            <a:r>
              <a:rPr lang="en-US" sz="2800" dirty="0" smtClean="0"/>
              <a:t>O1-O8</a:t>
            </a:r>
            <a:r>
              <a:rPr lang="he-IL" sz="2800" dirty="0" smtClean="0"/>
              <a:t> </a:t>
            </a:r>
            <a:r>
              <a:rPr lang="he-IL" sz="2800" dirty="0" smtClean="0"/>
              <a:t>אליהן הבקר יזרים חשמל בעוצמה </a:t>
            </a:r>
            <a:r>
              <a:rPr lang="he-IL" sz="2800" dirty="0" smtClean="0"/>
              <a:t>משתנה על   פי </a:t>
            </a:r>
            <a:r>
              <a:rPr lang="he-IL" sz="2800" dirty="0" smtClean="0"/>
              <a:t>פקודה. </a:t>
            </a:r>
            <a:endParaRPr lang="he-IL" sz="2800" dirty="0" smtClean="0"/>
          </a:p>
          <a:p>
            <a:pPr lvl="1"/>
            <a:r>
              <a:rPr lang="he-IL" sz="2800" dirty="0" smtClean="0"/>
              <a:t> </a:t>
            </a:r>
            <a:r>
              <a:rPr lang="he-IL" sz="2800" dirty="0" smtClean="0"/>
              <a:t>2 יציאות פלט 14# ,11# – יציאות </a:t>
            </a:r>
            <a:r>
              <a:rPr lang="en-US" sz="2800" dirty="0" smtClean="0"/>
              <a:t>9V</a:t>
            </a:r>
            <a:r>
              <a:rPr lang="en-US" sz="2800" dirty="0" smtClean="0"/>
              <a:t> </a:t>
            </a:r>
            <a:r>
              <a:rPr lang="en-US" sz="2800" dirty="0" smtClean="0"/>
              <a:t>OUT</a:t>
            </a:r>
            <a:r>
              <a:rPr lang="he-IL" sz="2800" dirty="0" smtClean="0"/>
              <a:t> אליהן הבקר מזרים חשמל בעוצמה של </a:t>
            </a:r>
            <a:r>
              <a:rPr lang="en-US" sz="2800" dirty="0" smtClean="0"/>
              <a:t>9V</a:t>
            </a:r>
            <a:r>
              <a:rPr lang="he-IL" sz="2800" dirty="0" smtClean="0"/>
              <a:t> באופן קבוע כאשר הוא דולק.</a:t>
            </a:r>
          </a:p>
          <a:p>
            <a:pPr lvl="1">
              <a:buNone/>
            </a:pPr>
            <a:endParaRPr lang="he-IL" sz="3000" dirty="0" smtClean="0"/>
          </a:p>
          <a:p>
            <a:pPr lvl="1"/>
            <a:endParaRPr lang="he-IL" sz="3000" dirty="0" smtClean="0"/>
          </a:p>
          <a:p>
            <a:endParaRPr lang="he-IL" sz="32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0" y="1315453"/>
            <a:ext cx="4562279" cy="4195011"/>
          </a:xfrm>
          <a:prstGeom prst="rect">
            <a:avLst/>
          </a:prstGeom>
          <a:noFill/>
          <a:ln w="9525">
            <a:noFill/>
            <a:miter lim="800000"/>
            <a:headEnd/>
            <a:tailEnd/>
          </a:ln>
        </p:spPr>
      </p:pic>
      <p:sp>
        <p:nvSpPr>
          <p:cNvPr id="2" name="כותרת 1"/>
          <p:cNvSpPr>
            <a:spLocks noGrp="1"/>
          </p:cNvSpPr>
          <p:nvPr>
            <p:ph type="title"/>
          </p:nvPr>
        </p:nvSpPr>
        <p:spPr/>
        <p:txBody>
          <a:bodyPr>
            <a:normAutofit/>
          </a:bodyPr>
          <a:lstStyle/>
          <a:p>
            <a:pPr algn="r"/>
            <a:r>
              <a:rPr lang="he-IL" sz="4400" b="1" dirty="0" smtClean="0"/>
              <a:t>חשמל בבקר</a:t>
            </a:r>
            <a:endParaRPr lang="he-IL" sz="4400" b="1" dirty="0"/>
          </a:p>
        </p:txBody>
      </p:sp>
      <p:sp>
        <p:nvSpPr>
          <p:cNvPr id="5" name="מציין מיקום תוכן 2"/>
          <p:cNvSpPr>
            <a:spLocks noGrp="1"/>
          </p:cNvSpPr>
          <p:nvPr>
            <p:ph idx="1"/>
          </p:nvPr>
        </p:nvSpPr>
        <p:spPr>
          <a:xfrm>
            <a:off x="3962400" y="1536133"/>
            <a:ext cx="5311602" cy="5321867"/>
          </a:xfrm>
        </p:spPr>
        <p:txBody>
          <a:bodyPr>
            <a:noAutofit/>
          </a:bodyPr>
          <a:lstStyle/>
          <a:p>
            <a:r>
              <a:rPr lang="he-IL" sz="3200" dirty="0" smtClean="0"/>
              <a:t>כניסות הארקה</a:t>
            </a:r>
          </a:p>
          <a:p>
            <a:pPr lvl="1"/>
            <a:r>
              <a:rPr lang="he-IL" sz="3000" dirty="0" smtClean="0"/>
              <a:t> </a:t>
            </a:r>
            <a:r>
              <a:rPr lang="he-IL" sz="3000" dirty="0" smtClean="0"/>
              <a:t>מהי הארקה?</a:t>
            </a:r>
          </a:p>
          <a:p>
            <a:pPr lvl="1"/>
            <a:r>
              <a:rPr lang="he-IL" sz="2800" dirty="0" smtClean="0"/>
              <a:t> </a:t>
            </a:r>
            <a:r>
              <a:rPr lang="he-IL" sz="2800" dirty="0" smtClean="0"/>
              <a:t>8 </a:t>
            </a:r>
            <a:r>
              <a:rPr lang="he-IL" sz="2800" dirty="0" smtClean="0"/>
              <a:t>כניסות הארקה 16# -       כל כניסה ימנית בצמדי הכניסות </a:t>
            </a:r>
            <a:r>
              <a:rPr lang="en-US" sz="2800" dirty="0" smtClean="0"/>
              <a:t>I1-I8</a:t>
            </a:r>
            <a:r>
              <a:rPr lang="he-IL" sz="2800" dirty="0" smtClean="0"/>
              <a:t> (הקרובות לצג המגע)</a:t>
            </a:r>
          </a:p>
          <a:p>
            <a:pPr lvl="1"/>
            <a:r>
              <a:rPr lang="he-IL" sz="2800" dirty="0" smtClean="0"/>
              <a:t> </a:t>
            </a:r>
            <a:r>
              <a:rPr lang="he-IL" sz="2800" dirty="0" smtClean="0"/>
              <a:t>4 </a:t>
            </a:r>
            <a:r>
              <a:rPr lang="he-IL" sz="2800" dirty="0" smtClean="0"/>
              <a:t>כניסות הארקה </a:t>
            </a:r>
            <a:r>
              <a:rPr lang="he-IL" sz="2800" dirty="0" smtClean="0"/>
              <a:t>10# </a:t>
            </a:r>
            <a:r>
              <a:rPr lang="he-IL" sz="2800" dirty="0" smtClean="0"/>
              <a:t>-       כל כניסה </a:t>
            </a:r>
            <a:r>
              <a:rPr lang="he-IL" sz="2800" dirty="0" smtClean="0"/>
              <a:t>שמאלית בצמדי </a:t>
            </a:r>
            <a:r>
              <a:rPr lang="he-IL" sz="2800" dirty="0" smtClean="0"/>
              <a:t>הכניסות </a:t>
            </a:r>
            <a:r>
              <a:rPr lang="en-US" sz="2800" dirty="0" smtClean="0"/>
              <a:t>C1-I4</a:t>
            </a:r>
            <a:r>
              <a:rPr lang="he-IL" sz="2800" dirty="0" smtClean="0"/>
              <a:t> </a:t>
            </a:r>
            <a:r>
              <a:rPr lang="he-IL" sz="2800" dirty="0" smtClean="0"/>
              <a:t>(הקרובות לצג המגע)</a:t>
            </a:r>
          </a:p>
          <a:p>
            <a:pPr lvl="1">
              <a:buNone/>
            </a:pPr>
            <a:endParaRPr lang="he-IL" sz="3000" dirty="0" smtClean="0"/>
          </a:p>
          <a:p>
            <a:pPr lvl="1"/>
            <a:endParaRPr lang="he-IL" sz="3000" dirty="0" smtClean="0"/>
          </a:p>
          <a:p>
            <a:endParaRPr lang="he-IL" sz="32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הוספת מנורה לרובוט – רכיב פלט</a:t>
            </a:r>
            <a:endParaRPr lang="he-IL" sz="4400" b="1" dirty="0"/>
          </a:p>
        </p:txBody>
      </p:sp>
      <p:sp>
        <p:nvSpPr>
          <p:cNvPr id="5" name="מציין מיקום תוכן 2"/>
          <p:cNvSpPr>
            <a:spLocks noGrp="1"/>
          </p:cNvSpPr>
          <p:nvPr>
            <p:ph idx="1"/>
          </p:nvPr>
        </p:nvSpPr>
        <p:spPr>
          <a:xfrm>
            <a:off x="0" y="1536133"/>
            <a:ext cx="9274002" cy="5321867"/>
          </a:xfrm>
        </p:spPr>
        <p:txBody>
          <a:bodyPr>
            <a:noAutofit/>
          </a:bodyPr>
          <a:lstStyle/>
          <a:p>
            <a:r>
              <a:rPr lang="he-IL" sz="3200" dirty="0" smtClean="0"/>
              <a:t>רכיבי </a:t>
            </a:r>
            <a:r>
              <a:rPr lang="he-IL" sz="3200" dirty="0" smtClean="0"/>
              <a:t>המנורה </a:t>
            </a:r>
            <a:endParaRPr lang="he-IL" sz="3200" dirty="0" smtClean="0"/>
          </a:p>
          <a:p>
            <a:pPr lvl="1"/>
            <a:r>
              <a:rPr lang="he-IL" sz="3000" dirty="0" smtClean="0"/>
              <a:t>נורה </a:t>
            </a:r>
            <a:r>
              <a:rPr lang="he-IL" sz="3000" dirty="0" smtClean="0"/>
              <a:t>– תדלק כאשר תקבל מתח חשמלי</a:t>
            </a:r>
          </a:p>
          <a:p>
            <a:pPr lvl="1"/>
            <a:r>
              <a:rPr lang="he-IL" sz="3000" dirty="0" smtClean="0"/>
              <a:t>בית </a:t>
            </a:r>
            <a:r>
              <a:rPr lang="he-IL" sz="3000" dirty="0" smtClean="0"/>
              <a:t>נורה – מתחבר לחוט ומספק את החשמל </a:t>
            </a:r>
            <a:r>
              <a:rPr lang="he-IL" sz="3000" dirty="0" smtClean="0"/>
              <a:t>לנורה</a:t>
            </a:r>
          </a:p>
          <a:p>
            <a:r>
              <a:rPr lang="he-IL" sz="3400" dirty="0" smtClean="0"/>
              <a:t>סוגי הנורות</a:t>
            </a:r>
          </a:p>
          <a:p>
            <a:pPr lvl="1"/>
            <a:r>
              <a:rPr lang="he-IL" sz="3000" dirty="0" smtClean="0"/>
              <a:t>נורת ליבון – חוט להט</a:t>
            </a:r>
          </a:p>
          <a:p>
            <a:pPr lvl="1"/>
            <a:r>
              <a:rPr lang="he-IL" sz="3000" dirty="0" smtClean="0"/>
              <a:t>נורת לד – </a:t>
            </a:r>
            <a:r>
              <a:rPr lang="he-IL" sz="3200" dirty="0" smtClean="0"/>
              <a:t>דיודה </a:t>
            </a:r>
            <a:r>
              <a:rPr lang="he-IL" sz="3200" dirty="0" smtClean="0"/>
              <a:t>פולטת אור </a:t>
            </a:r>
            <a:r>
              <a:rPr lang="he-IL" sz="3200" dirty="0" smtClean="0"/>
              <a:t>(</a:t>
            </a:r>
            <a:r>
              <a:rPr lang="en-US" sz="3200" dirty="0" smtClean="0"/>
              <a:t>Light </a:t>
            </a:r>
            <a:r>
              <a:rPr lang="en-US" sz="3200" dirty="0" smtClean="0"/>
              <a:t>emitting </a:t>
            </a:r>
            <a:r>
              <a:rPr lang="en-US" sz="3200" dirty="0" smtClean="0"/>
              <a:t>diode</a:t>
            </a:r>
            <a:r>
              <a:rPr lang="he-IL" sz="3200" dirty="0" smtClean="0"/>
              <a:t>)</a:t>
            </a:r>
            <a:endParaRPr lang="he-IL" sz="3000" dirty="0" smtClean="0"/>
          </a:p>
          <a:p>
            <a:endParaRPr lang="he-IL" sz="3200" dirty="0" smtClean="0"/>
          </a:p>
          <a:p>
            <a:r>
              <a:rPr lang="he-IL" sz="3200" dirty="0" smtClean="0"/>
              <a:t>מרכיבים </a:t>
            </a:r>
            <a:r>
              <a:rPr lang="he-IL" sz="3200" dirty="0" smtClean="0"/>
              <a:t>את המנורה על </a:t>
            </a:r>
            <a:r>
              <a:rPr lang="he-IL" sz="3200" dirty="0" smtClean="0"/>
              <a:t>הבקר </a:t>
            </a:r>
            <a:r>
              <a:rPr lang="en-US" sz="3200" dirty="0" smtClean="0"/>
              <a:t>/</a:t>
            </a:r>
            <a:r>
              <a:rPr lang="he-IL" sz="3200" dirty="0" smtClean="0"/>
              <a:t>הרובוט </a:t>
            </a:r>
          </a:p>
        </p:txBody>
      </p:sp>
      <p:pic>
        <p:nvPicPr>
          <p:cNvPr id="6" name="Picture 5" descr="FI-37875_lens.jpg"/>
          <p:cNvPicPr>
            <a:picLocks noChangeAspect="1"/>
          </p:cNvPicPr>
          <p:nvPr/>
        </p:nvPicPr>
        <p:blipFill>
          <a:blip r:embed="rId3"/>
          <a:stretch>
            <a:fillRect/>
          </a:stretch>
        </p:blipFill>
        <p:spPr>
          <a:xfrm>
            <a:off x="4523874" y="3818021"/>
            <a:ext cx="584876" cy="826137"/>
          </a:xfrm>
          <a:prstGeom prst="rect">
            <a:avLst/>
          </a:prstGeom>
        </p:spPr>
      </p:pic>
      <p:pic>
        <p:nvPicPr>
          <p:cNvPr id="7" name="Picture 6" descr="38216-3-6-1-lens house.jpg"/>
          <p:cNvPicPr>
            <a:picLocks noChangeAspect="1"/>
          </p:cNvPicPr>
          <p:nvPr/>
        </p:nvPicPr>
        <p:blipFill>
          <a:blip r:embed="rId4"/>
          <a:stretch>
            <a:fillRect/>
          </a:stretch>
        </p:blipFill>
        <p:spPr>
          <a:xfrm>
            <a:off x="882315" y="3146600"/>
            <a:ext cx="1059365" cy="1059365"/>
          </a:xfrm>
          <a:prstGeom prst="rect">
            <a:avLst/>
          </a:prstGeom>
        </p:spPr>
      </p:pic>
      <p:pic>
        <p:nvPicPr>
          <p:cNvPr id="2050" name="Picture 2"/>
          <p:cNvPicPr>
            <a:picLocks noChangeAspect="1" noChangeArrowheads="1"/>
          </p:cNvPicPr>
          <p:nvPr/>
        </p:nvPicPr>
        <p:blipFill>
          <a:blip r:embed="rId5"/>
          <a:srcRect/>
          <a:stretch>
            <a:fillRect/>
          </a:stretch>
        </p:blipFill>
        <p:spPr bwMode="auto">
          <a:xfrm>
            <a:off x="4450261" y="5021178"/>
            <a:ext cx="577895" cy="866273"/>
          </a:xfrm>
          <a:prstGeom prst="rect">
            <a:avLst/>
          </a:prstGeom>
          <a:noFill/>
          <a:ln w="9525">
            <a:noFill/>
            <a:miter lim="800000"/>
            <a:headEnd/>
            <a:tailEnd/>
          </a:ln>
        </p:spPr>
      </p:pic>
      <p:pic>
        <p:nvPicPr>
          <p:cNvPr id="2052" name="Picture 4"/>
          <p:cNvPicPr>
            <a:picLocks noChangeAspect="1" noChangeArrowheads="1"/>
          </p:cNvPicPr>
          <p:nvPr/>
        </p:nvPicPr>
        <p:blipFill>
          <a:blip r:embed="rId6"/>
          <a:srcRect/>
          <a:stretch>
            <a:fillRect/>
          </a:stretch>
        </p:blipFill>
        <p:spPr bwMode="auto">
          <a:xfrm>
            <a:off x="5371349" y="1312946"/>
            <a:ext cx="1000125" cy="895350"/>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הוספת מנורה לרובוט – רכיב פלט</a:t>
            </a:r>
            <a:endParaRPr lang="he-IL" sz="4400" b="1" dirty="0"/>
          </a:p>
        </p:txBody>
      </p:sp>
      <p:sp>
        <p:nvSpPr>
          <p:cNvPr id="5" name="מציין מיקום תוכן 2"/>
          <p:cNvSpPr>
            <a:spLocks noGrp="1"/>
          </p:cNvSpPr>
          <p:nvPr>
            <p:ph idx="1"/>
          </p:nvPr>
        </p:nvSpPr>
        <p:spPr>
          <a:xfrm>
            <a:off x="4299284" y="1536133"/>
            <a:ext cx="4974718" cy="4912793"/>
          </a:xfrm>
        </p:spPr>
        <p:txBody>
          <a:bodyPr>
            <a:noAutofit/>
          </a:bodyPr>
          <a:lstStyle/>
          <a:p>
            <a:r>
              <a:rPr lang="he-IL" sz="3200" dirty="0" smtClean="0"/>
              <a:t>חיווט המנורה – מנורת לד</a:t>
            </a:r>
          </a:p>
          <a:p>
            <a:pPr lvl="1"/>
            <a:r>
              <a:rPr lang="he-IL" sz="3000" dirty="0" smtClean="0"/>
              <a:t> </a:t>
            </a:r>
            <a:r>
              <a:rPr lang="he-IL" sz="3000" dirty="0" smtClean="0"/>
              <a:t>חיבור הכניסה החיובית בנורה </a:t>
            </a:r>
            <a:r>
              <a:rPr lang="he-IL" sz="3000" dirty="0" smtClean="0"/>
              <a:t>(+) </a:t>
            </a:r>
            <a:r>
              <a:rPr lang="he-IL" sz="3000" dirty="0" smtClean="0"/>
              <a:t>ליציאת פלט </a:t>
            </a:r>
            <a:r>
              <a:rPr lang="en-US" sz="3000" dirty="0" smtClean="0"/>
              <a:t>O1-O8</a:t>
            </a:r>
            <a:r>
              <a:rPr lang="he-IL" sz="3000" dirty="0" smtClean="0"/>
              <a:t> (לדוגמא בצילום: חיבור ל</a:t>
            </a:r>
            <a:r>
              <a:rPr lang="he-IL" sz="3000" dirty="0" smtClean="0">
                <a:solidFill>
                  <a:prstClr val="black">
                    <a:lumMod val="75000"/>
                    <a:lumOff val="25000"/>
                  </a:prstClr>
                </a:solidFill>
              </a:rPr>
              <a:t>יציאת </a:t>
            </a:r>
            <a:r>
              <a:rPr lang="he-IL" sz="3000" dirty="0" smtClean="0">
                <a:solidFill>
                  <a:prstClr val="black">
                    <a:lumMod val="75000"/>
                    <a:lumOff val="25000"/>
                  </a:prstClr>
                </a:solidFill>
              </a:rPr>
              <a:t>הפלט </a:t>
            </a:r>
            <a:r>
              <a:rPr lang="en-US" sz="3000" dirty="0" smtClean="0">
                <a:solidFill>
                  <a:prstClr val="black">
                    <a:lumMod val="75000"/>
                    <a:lumOff val="25000"/>
                  </a:prstClr>
                </a:solidFill>
              </a:rPr>
              <a:t>06</a:t>
            </a:r>
            <a:r>
              <a:rPr lang="he-IL" sz="3000" dirty="0" smtClean="0">
                <a:solidFill>
                  <a:prstClr val="black">
                    <a:lumMod val="75000"/>
                    <a:lumOff val="25000"/>
                  </a:prstClr>
                </a:solidFill>
              </a:rPr>
              <a:t>)</a:t>
            </a:r>
            <a:endParaRPr lang="en-US" sz="3000" dirty="0" smtClean="0"/>
          </a:p>
          <a:p>
            <a:pPr lvl="1"/>
            <a:r>
              <a:rPr lang="en-US" sz="3000" dirty="0" smtClean="0"/>
              <a:t> </a:t>
            </a:r>
            <a:r>
              <a:rPr lang="he-IL" sz="3000" dirty="0" smtClean="0"/>
              <a:t>חיבור הכניסה השלילית בנורה (</a:t>
            </a:r>
            <a:r>
              <a:rPr lang="en-US" sz="3000" dirty="0" smtClean="0"/>
              <a:t>M</a:t>
            </a:r>
            <a:r>
              <a:rPr lang="he-IL" sz="3000" dirty="0" smtClean="0"/>
              <a:t>) לכניסת הארקה (לדוגמא בצילום: חיבור ל</a:t>
            </a:r>
            <a:r>
              <a:rPr lang="he-IL" sz="3000" dirty="0" smtClean="0">
                <a:solidFill>
                  <a:prstClr val="black">
                    <a:lumMod val="75000"/>
                    <a:lumOff val="25000"/>
                  </a:prstClr>
                </a:solidFill>
              </a:rPr>
              <a:t>כניסת </a:t>
            </a:r>
            <a:r>
              <a:rPr lang="he-IL" sz="3000" dirty="0" smtClean="0">
                <a:solidFill>
                  <a:prstClr val="black">
                    <a:lumMod val="75000"/>
                    <a:lumOff val="25000"/>
                  </a:prstClr>
                </a:solidFill>
              </a:rPr>
              <a:t>הארקה של </a:t>
            </a:r>
            <a:r>
              <a:rPr lang="en-US" sz="3000" dirty="0" smtClean="0">
                <a:solidFill>
                  <a:prstClr val="black">
                    <a:lumMod val="75000"/>
                    <a:lumOff val="25000"/>
                  </a:prstClr>
                </a:solidFill>
              </a:rPr>
              <a:t>C2</a:t>
            </a:r>
            <a:r>
              <a:rPr lang="he-IL" sz="3000" dirty="0" smtClean="0">
                <a:solidFill>
                  <a:prstClr val="black">
                    <a:lumMod val="75000"/>
                    <a:lumOff val="25000"/>
                  </a:prstClr>
                </a:solidFill>
              </a:rPr>
              <a:t>)</a:t>
            </a:r>
            <a:endParaRPr lang="he-IL" sz="3000" dirty="0" smtClean="0">
              <a:solidFill>
                <a:prstClr val="black">
                  <a:lumMod val="75000"/>
                  <a:lumOff val="25000"/>
                </a:prstClr>
              </a:solidFill>
            </a:endParaRPr>
          </a:p>
          <a:p>
            <a:pPr lvl="1">
              <a:buNone/>
            </a:pPr>
            <a:endParaRPr lang="he-IL" sz="3000" dirty="0" smtClean="0"/>
          </a:p>
          <a:p>
            <a:pPr lvl="1"/>
            <a:endParaRPr lang="he-IL" sz="3000" dirty="0" smtClean="0"/>
          </a:p>
          <a:p>
            <a:endParaRPr lang="he-IL" sz="3200" dirty="0" smtClean="0"/>
          </a:p>
        </p:txBody>
      </p:sp>
      <p:pic>
        <p:nvPicPr>
          <p:cNvPr id="9" name="Picture 8" descr="o6_ground.jpg"/>
          <p:cNvPicPr/>
          <p:nvPr/>
        </p:nvPicPr>
        <p:blipFill>
          <a:blip r:embed="rId3" cstate="print"/>
          <a:stretch>
            <a:fillRect/>
          </a:stretch>
        </p:blipFill>
        <p:spPr>
          <a:xfrm>
            <a:off x="0" y="1682977"/>
            <a:ext cx="4365077" cy="3274034"/>
          </a:xfrm>
          <a:prstGeom prst="rect">
            <a:avLst/>
          </a:prstGeom>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הוספת מנורה לרובוט – רכיב פלט</a:t>
            </a:r>
            <a:endParaRPr lang="he-IL" sz="4400" b="1" dirty="0"/>
          </a:p>
        </p:txBody>
      </p:sp>
      <p:sp>
        <p:nvSpPr>
          <p:cNvPr id="5" name="מציין מיקום תוכן 2"/>
          <p:cNvSpPr>
            <a:spLocks noGrp="1"/>
          </p:cNvSpPr>
          <p:nvPr>
            <p:ph idx="1"/>
          </p:nvPr>
        </p:nvSpPr>
        <p:spPr>
          <a:xfrm>
            <a:off x="4299284" y="1536133"/>
            <a:ext cx="4974718" cy="4912793"/>
          </a:xfrm>
        </p:spPr>
        <p:txBody>
          <a:bodyPr>
            <a:noAutofit/>
          </a:bodyPr>
          <a:lstStyle/>
          <a:p>
            <a:r>
              <a:rPr lang="he-IL" sz="3200" dirty="0" smtClean="0"/>
              <a:t>חיווט המנורה – מנורת ליבון</a:t>
            </a:r>
          </a:p>
          <a:p>
            <a:pPr lvl="1"/>
            <a:r>
              <a:rPr lang="he-IL" sz="3000" dirty="0" smtClean="0"/>
              <a:t> </a:t>
            </a:r>
            <a:r>
              <a:rPr lang="he-IL" sz="3000" dirty="0" smtClean="0"/>
              <a:t>חיבור כניסה אחת ליציאת פלט </a:t>
            </a:r>
            <a:r>
              <a:rPr lang="en-US" sz="3000" dirty="0" smtClean="0"/>
              <a:t>O1-O8</a:t>
            </a:r>
            <a:r>
              <a:rPr lang="he-IL" sz="3000" dirty="0" smtClean="0"/>
              <a:t> (לדוגמא בצילום: חיבור ל</a:t>
            </a:r>
            <a:r>
              <a:rPr lang="he-IL" sz="3000" dirty="0" smtClean="0">
                <a:solidFill>
                  <a:prstClr val="black">
                    <a:lumMod val="75000"/>
                    <a:lumOff val="25000"/>
                  </a:prstClr>
                </a:solidFill>
              </a:rPr>
              <a:t>יציאת </a:t>
            </a:r>
            <a:r>
              <a:rPr lang="he-IL" sz="3000" dirty="0" smtClean="0">
                <a:solidFill>
                  <a:prstClr val="black">
                    <a:lumMod val="75000"/>
                    <a:lumOff val="25000"/>
                  </a:prstClr>
                </a:solidFill>
              </a:rPr>
              <a:t>הפלט </a:t>
            </a:r>
            <a:r>
              <a:rPr lang="en-US" sz="3000" dirty="0" smtClean="0">
                <a:solidFill>
                  <a:prstClr val="black">
                    <a:lumMod val="75000"/>
                    <a:lumOff val="25000"/>
                  </a:prstClr>
                </a:solidFill>
              </a:rPr>
              <a:t>06</a:t>
            </a:r>
            <a:r>
              <a:rPr lang="he-IL" sz="3000" dirty="0" smtClean="0">
                <a:solidFill>
                  <a:prstClr val="black">
                    <a:lumMod val="75000"/>
                    <a:lumOff val="25000"/>
                  </a:prstClr>
                </a:solidFill>
              </a:rPr>
              <a:t>)</a:t>
            </a:r>
            <a:endParaRPr lang="en-US" sz="3000" dirty="0" smtClean="0"/>
          </a:p>
          <a:p>
            <a:pPr lvl="1"/>
            <a:r>
              <a:rPr lang="en-US" sz="3000" dirty="0" smtClean="0"/>
              <a:t> </a:t>
            </a:r>
            <a:r>
              <a:rPr lang="he-IL" sz="3000" dirty="0" smtClean="0"/>
              <a:t>חיבור כניסה שניה לכניסת הארקה (לדוגמא בצילום: חיבור ל</a:t>
            </a:r>
            <a:r>
              <a:rPr lang="he-IL" sz="3000" dirty="0" smtClean="0">
                <a:solidFill>
                  <a:prstClr val="black">
                    <a:lumMod val="75000"/>
                    <a:lumOff val="25000"/>
                  </a:prstClr>
                </a:solidFill>
              </a:rPr>
              <a:t>כניסת </a:t>
            </a:r>
            <a:r>
              <a:rPr lang="he-IL" sz="3000" dirty="0" smtClean="0">
                <a:solidFill>
                  <a:prstClr val="black">
                    <a:lumMod val="75000"/>
                    <a:lumOff val="25000"/>
                  </a:prstClr>
                </a:solidFill>
              </a:rPr>
              <a:t>הארקה של </a:t>
            </a:r>
            <a:r>
              <a:rPr lang="en-US" sz="3000" dirty="0" smtClean="0">
                <a:solidFill>
                  <a:prstClr val="black">
                    <a:lumMod val="75000"/>
                    <a:lumOff val="25000"/>
                  </a:prstClr>
                </a:solidFill>
              </a:rPr>
              <a:t>C2</a:t>
            </a:r>
            <a:r>
              <a:rPr lang="he-IL" sz="3000" dirty="0" smtClean="0">
                <a:solidFill>
                  <a:prstClr val="black">
                    <a:lumMod val="75000"/>
                    <a:lumOff val="25000"/>
                  </a:prstClr>
                </a:solidFill>
              </a:rPr>
              <a:t>)</a:t>
            </a:r>
            <a:endParaRPr lang="he-IL" sz="3000" dirty="0" smtClean="0">
              <a:solidFill>
                <a:prstClr val="black">
                  <a:lumMod val="75000"/>
                  <a:lumOff val="25000"/>
                </a:prstClr>
              </a:solidFill>
            </a:endParaRPr>
          </a:p>
          <a:p>
            <a:pPr lvl="1">
              <a:buNone/>
            </a:pPr>
            <a:endParaRPr lang="he-IL" sz="3000" dirty="0" smtClean="0"/>
          </a:p>
          <a:p>
            <a:pPr lvl="1"/>
            <a:endParaRPr lang="he-IL" sz="3000" dirty="0" smtClean="0"/>
          </a:p>
          <a:p>
            <a:endParaRPr lang="he-IL" sz="3200" dirty="0" smtClean="0"/>
          </a:p>
        </p:txBody>
      </p:sp>
      <p:pic>
        <p:nvPicPr>
          <p:cNvPr id="6" name="Picture 5" descr="o6_ground _reg.jpg"/>
          <p:cNvPicPr/>
          <p:nvPr/>
        </p:nvPicPr>
        <p:blipFill>
          <a:blip r:embed="rId3" cstate="print"/>
          <a:stretch>
            <a:fillRect/>
          </a:stretch>
        </p:blipFill>
        <p:spPr>
          <a:xfrm>
            <a:off x="-3392" y="1730858"/>
            <a:ext cx="4254550" cy="3386574"/>
          </a:xfrm>
          <a:prstGeom prst="rect">
            <a:avLst/>
          </a:prstGeom>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הוספת מנורה לרובוט – רכיב פלט</a:t>
            </a:r>
            <a:endParaRPr lang="he-IL" sz="4400" b="1" dirty="0"/>
          </a:p>
        </p:txBody>
      </p:sp>
      <p:sp>
        <p:nvSpPr>
          <p:cNvPr id="5" name="מציין מיקום תוכן 2"/>
          <p:cNvSpPr>
            <a:spLocks noGrp="1"/>
          </p:cNvSpPr>
          <p:nvPr>
            <p:ph idx="1"/>
          </p:nvPr>
        </p:nvSpPr>
        <p:spPr>
          <a:xfrm>
            <a:off x="545432" y="1536133"/>
            <a:ext cx="8728570" cy="4912793"/>
          </a:xfrm>
        </p:spPr>
        <p:txBody>
          <a:bodyPr>
            <a:noAutofit/>
          </a:bodyPr>
          <a:lstStyle/>
          <a:p>
            <a:r>
              <a:rPr lang="he-IL" sz="3200" dirty="0" smtClean="0"/>
              <a:t>הדלקת נורה ברובופרו</a:t>
            </a:r>
          </a:p>
          <a:p>
            <a:pPr lvl="1"/>
            <a:r>
              <a:rPr lang="he-IL" sz="3000" dirty="0" smtClean="0"/>
              <a:t> </a:t>
            </a:r>
            <a:r>
              <a:rPr lang="he-IL" sz="3000" dirty="0" smtClean="0"/>
              <a:t>ראשית יש לוודא שהרמה הנוכחית של הסביבה הינה רמה 2 לפחות</a:t>
            </a:r>
          </a:p>
          <a:p>
            <a:pPr lvl="1"/>
            <a:endParaRPr lang="en-US" sz="3000" dirty="0" smtClean="0"/>
          </a:p>
          <a:p>
            <a:pPr lvl="1">
              <a:buNone/>
            </a:pPr>
            <a:r>
              <a:rPr lang="en-US" sz="3000" dirty="0" smtClean="0"/>
              <a:t> </a:t>
            </a:r>
            <a:endParaRPr lang="en-US" sz="3000" dirty="0" smtClean="0"/>
          </a:p>
          <a:p>
            <a:pPr lvl="1">
              <a:buNone/>
            </a:pPr>
            <a:endParaRPr lang="he-IL" sz="3000" dirty="0" smtClean="0">
              <a:solidFill>
                <a:prstClr val="black">
                  <a:lumMod val="75000"/>
                  <a:lumOff val="25000"/>
                </a:prstClr>
              </a:solidFill>
            </a:endParaRPr>
          </a:p>
          <a:p>
            <a:pPr lvl="1">
              <a:buNone/>
            </a:pPr>
            <a:endParaRPr lang="he-IL" sz="3000" dirty="0" smtClean="0"/>
          </a:p>
          <a:p>
            <a:pPr lvl="1"/>
            <a:endParaRPr lang="he-IL" sz="3000" dirty="0" smtClean="0"/>
          </a:p>
          <a:p>
            <a:endParaRPr lang="he-IL" sz="3200" dirty="0" smtClean="0"/>
          </a:p>
        </p:txBody>
      </p:sp>
      <p:pic>
        <p:nvPicPr>
          <p:cNvPr id="3076" name="Picture 4"/>
          <p:cNvPicPr>
            <a:picLocks noChangeAspect="1" noChangeArrowheads="1"/>
          </p:cNvPicPr>
          <p:nvPr/>
        </p:nvPicPr>
        <p:blipFill>
          <a:blip r:embed="rId3"/>
          <a:srcRect/>
          <a:stretch>
            <a:fillRect/>
          </a:stretch>
        </p:blipFill>
        <p:spPr bwMode="auto">
          <a:xfrm>
            <a:off x="1361352" y="3477377"/>
            <a:ext cx="7673782" cy="2795086"/>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659</TotalTime>
  <Words>926</Words>
  <Application>Microsoft Office PowerPoint</Application>
  <PresentationFormat>Custom</PresentationFormat>
  <Paragraphs>121</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פיאה</vt:lpstr>
      <vt:lpstr>מנורות</vt:lpstr>
      <vt:lpstr>תוכן עניינים</vt:lpstr>
      <vt:lpstr>חזרה ותזכורת</vt:lpstr>
      <vt:lpstr>חשמל בבקר</vt:lpstr>
      <vt:lpstr>חשמל בבקר</vt:lpstr>
      <vt:lpstr>הוספת מנורה לרובוט – רכיב פלט</vt:lpstr>
      <vt:lpstr>הוספת מנורה לרובוט – רכיב פלט</vt:lpstr>
      <vt:lpstr>הוספת מנורה לרובוט – רכיב פלט</vt:lpstr>
      <vt:lpstr>הוספת מנורה לרובוט – רכיב פלט</vt:lpstr>
      <vt:lpstr>הוספת מנורה לרובוט – רכיב פלט</vt:lpstr>
      <vt:lpstr>הוספת מנורה לרובוט – רכיב פלט</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user</cp:lastModifiedBy>
  <cp:revision>61</cp:revision>
  <dcterms:created xsi:type="dcterms:W3CDTF">2017-08-08T19:01:28Z</dcterms:created>
  <dcterms:modified xsi:type="dcterms:W3CDTF">2017-10-10T16:11:42Z</dcterms:modified>
</cp:coreProperties>
</file>