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autoCompressPictures="0">
  <p:sldMasterIdLst>
    <p:sldMasterId id="2147483681" r:id="rId1"/>
  </p:sldMasterIdLst>
  <p:notesMasterIdLst>
    <p:notesMasterId r:id="rId16"/>
  </p:notesMasterIdLst>
  <p:sldIdLst>
    <p:sldId id="256" r:id="rId2"/>
    <p:sldId id="274" r:id="rId3"/>
    <p:sldId id="288" r:id="rId4"/>
    <p:sldId id="292" r:id="rId5"/>
    <p:sldId id="277" r:id="rId6"/>
    <p:sldId id="287" r:id="rId7"/>
    <p:sldId id="289" r:id="rId8"/>
    <p:sldId id="282" r:id="rId9"/>
    <p:sldId id="283" r:id="rId10"/>
    <p:sldId id="284" r:id="rId11"/>
    <p:sldId id="285" r:id="rId12"/>
    <p:sldId id="286" r:id="rId13"/>
    <p:sldId id="290" r:id="rId14"/>
    <p:sldId id="293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3978" autoAdjust="0"/>
    <p:restoredTop sz="94660"/>
  </p:normalViewPr>
  <p:slideViewPr>
    <p:cSldViewPr snapToGrid="0">
      <p:cViewPr varScale="1">
        <p:scale>
          <a:sx n="75" d="100"/>
          <a:sy n="75" d="100"/>
        </p:scale>
        <p:origin x="498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288C3450-B1F7-4D70-BBD4-DE10EE2FA08A}" type="datetimeFigureOut">
              <a:rPr lang="he-IL" smtClean="0"/>
              <a:pPr/>
              <a:t>י"ח/חשון/תש"פ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83F62692-F0D9-4B96-9ACD-12E88898574A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71791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e-IL" dirty="0" smtClean="0"/>
              <a:t>חיישן שבודק באופן קבוע מה זווית זרוע הרובוט מאפשר תכנות גמיש וקבלת החלטות בזמן אמת</a:t>
            </a:r>
            <a:r>
              <a:rPr lang="he-IL" baseline="0" dirty="0" smtClean="0"/>
              <a:t> בהתאם לזוית הזרוע הנוכחית. כך ניתן לקבוע מתי ייעצרו תנועות פתיחת וסגירת הזרוע בהתאם לנדרש ממנה.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6BFB0-2B78-46EB-ACD6-0CEA529A7DA7}" type="slidenum">
              <a:rPr lang="he-IL" smtClean="0"/>
              <a:pPr/>
              <a:t>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111291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e-IL" dirty="0" smtClean="0"/>
              <a:t>חיישן שבודק באופן קבוע מה זווית זרוע הרובוט מאפשר תכנות גמיש וקבלת החלטות בזמן אמת</a:t>
            </a:r>
            <a:r>
              <a:rPr lang="he-IL" baseline="0" dirty="0" smtClean="0"/>
              <a:t> בהתאם לזוית הזרוע הנוכחית. כך ניתן לקבוע מתי ייעצרו תנועות פתיחת וסגירת הזרוע בהתאם לנדרש ממנה.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6BFB0-2B78-46EB-ACD6-0CEA529A7DA7}" type="slidenum">
              <a:rPr lang="he-IL" smtClean="0"/>
              <a:pPr/>
              <a:t>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932730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e-IL" dirty="0" smtClean="0"/>
              <a:t>חיישן שבודק באופן קבוע מה זווית זרוע הרובוט מאפשר תכנות גמיש וקבלת החלטות בזמן אמת</a:t>
            </a:r>
            <a:r>
              <a:rPr lang="he-IL" baseline="0" dirty="0" smtClean="0"/>
              <a:t> בהתאם לזוית הזרוע הנוכחית. כך ניתן לקבוע מתי ייעצרו תנועות פתיחת וסגירת הזרוע בהתאם לנדרש ממנה.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6BFB0-2B78-46EB-ACD6-0CEA529A7DA7}" type="slidenum">
              <a:rPr lang="he-IL" smtClean="0"/>
              <a:pPr/>
              <a:t>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514740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e-IL" dirty="0" smtClean="0"/>
              <a:t>כדי</a:t>
            </a:r>
            <a:r>
              <a:rPr lang="he-IL" baseline="0" dirty="0" smtClean="0"/>
              <a:t> לצאת מהמבוך הרובוט צריך לחוש את סביבתו ולהבין היכן הוא נמצא ביחס אליה, כדי לקבל החלטה לאן להתקדם בכל רגע נתון.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6BFB0-2B78-46EB-ACD6-0CEA529A7DA7}" type="slidenum">
              <a:rPr lang="he-IL" smtClean="0"/>
              <a:pPr/>
              <a:t>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328269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e-IL" dirty="0" smtClean="0"/>
              <a:t>הרובוט אמור לחוש את סביבתו ולזהות מכשולים בדרכו. בתכנות הרובוט נתכנן עקיפת מכשולים בזמן</a:t>
            </a:r>
            <a:r>
              <a:rPr lang="he-IL" baseline="0" dirty="0" smtClean="0"/>
              <a:t> בדיקה רציפה של המרחק שלנו מהם.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6BFB0-2B78-46EB-ACD6-0CEA529A7DA7}" type="slidenum">
              <a:rPr lang="he-IL" smtClean="0"/>
              <a:pPr/>
              <a:t>10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329964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e-IL" dirty="0" smtClean="0"/>
              <a:t>ניתן לתכנן</a:t>
            </a:r>
            <a:r>
              <a:rPr lang="he-IL" baseline="0" dirty="0" smtClean="0"/>
              <a:t> </a:t>
            </a:r>
            <a:r>
              <a:rPr lang="he-IL" dirty="0" smtClean="0"/>
              <a:t>משימות ייחודיות לרובוטים המתבססים על חישת סביבתם,</a:t>
            </a:r>
            <a:r>
              <a:rPr lang="he-IL" baseline="0" dirty="0" smtClean="0"/>
              <a:t> וכך נוכל למשל לתכנת את הרובוט הקוצר לעבוד רק על תבואה שלא נקצרה בזכות זיהוי אוטומטי של קו הגבול בינה לבין תבואה שכבר נקצרה.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6BFB0-2B78-46EB-ACD6-0CEA529A7DA7}" type="slidenum">
              <a:rPr lang="he-IL" smtClean="0"/>
              <a:pPr/>
              <a:t>11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919586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e-IL" dirty="0" smtClean="0"/>
              <a:t>זיהוי אוטומטי של פתחי</a:t>
            </a:r>
            <a:r>
              <a:rPr lang="he-IL" baseline="0" dirty="0" smtClean="0"/>
              <a:t> ההעמסה יאפשר מיכון ואוטומציה של תהליך שינוע סחורה, כך שהרובוט יזהה אוטומטית את הפתחים ויוכל להעמיס ולפרוק סחורה ללא צורך במגע יד אדם.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6BFB0-2B78-46EB-ACD6-0CEA529A7DA7}" type="slidenum">
              <a:rPr lang="he-IL" smtClean="0"/>
              <a:pPr/>
              <a:t>12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676949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700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991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73712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5742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 עם ציטו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47902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או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7844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0704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480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633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893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475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69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773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387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752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773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11/16/2019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168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  <p:sldLayoutId id="2147483697" r:id="rId16"/>
  </p:sldLayoutIdLst>
  <p:txStyles>
    <p:titleStyle>
      <a:lvl1pPr algn="l" defTabSz="457200" rtl="1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wmf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כותרת 1"/>
          <p:cNvSpPr txBox="1">
            <a:spLocks/>
          </p:cNvSpPr>
          <p:nvPr/>
        </p:nvSpPr>
        <p:spPr>
          <a:xfrm>
            <a:off x="1342933" y="1392294"/>
            <a:ext cx="8019969" cy="246633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1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ar-EG" sz="72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ar-EG" sz="72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ar-EG" sz="7200" dirty="0" smtClean="0">
                <a:latin typeface="Arial" panose="020B0604020202020204" pitchFamily="34" charset="0"/>
                <a:cs typeface="Arial" panose="020B0604020202020204" pitchFamily="34" charset="0"/>
              </a:rPr>
              <a:t>الهروب من المتاهة !</a:t>
            </a:r>
            <a:endParaRPr lang="he-IL" sz="7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ar-EG" sz="7200" dirty="0">
                <a:latin typeface="Arial" panose="020B0604020202020204" pitchFamily="34" charset="0"/>
                <a:cs typeface="Arial" panose="020B0604020202020204" pitchFamily="34" charset="0"/>
              </a:rPr>
              <a:t>مقدمة </a:t>
            </a:r>
            <a:r>
              <a:rPr lang="ar-EG" sz="7200" dirty="0" err="1">
                <a:latin typeface="Arial" panose="020B0604020202020204" pitchFamily="34" charset="0"/>
                <a:cs typeface="Arial" panose="020B0604020202020204" pitchFamily="34" charset="0"/>
              </a:rPr>
              <a:t>للمجسات</a:t>
            </a:r>
            <a:endParaRPr lang="he-IL" sz="7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7654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D:\roboEdPresentation\lawnmower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76004" y="2352676"/>
            <a:ext cx="5147733" cy="307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8" descr="D:\roboEdPresentation\rabbit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38837" y="4286250"/>
            <a:ext cx="1016000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8"/>
          <p:cNvGrpSpPr>
            <a:grpSpLocks noChangeAspect="1"/>
          </p:cNvGrpSpPr>
          <p:nvPr/>
        </p:nvGrpSpPr>
        <p:grpSpPr bwMode="auto">
          <a:xfrm>
            <a:off x="2514104" y="5570539"/>
            <a:ext cx="5520267" cy="650875"/>
            <a:chOff x="2128" y="3509"/>
            <a:chExt cx="2608" cy="410"/>
          </a:xfrm>
        </p:grpSpPr>
        <p:sp>
          <p:nvSpPr>
            <p:cNvPr id="5127" name="AutoShape 7"/>
            <p:cNvSpPr>
              <a:spLocks noChangeAspect="1" noChangeArrowheads="1" noTextEdit="1"/>
            </p:cNvSpPr>
            <p:nvPr/>
          </p:nvSpPr>
          <p:spPr bwMode="auto">
            <a:xfrm>
              <a:off x="2128" y="3509"/>
              <a:ext cx="2608" cy="4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5128" name="Rectangle 9"/>
            <p:cNvSpPr>
              <a:spLocks noChangeArrowheads="1"/>
            </p:cNvSpPr>
            <p:nvPr/>
          </p:nvSpPr>
          <p:spPr bwMode="auto">
            <a:xfrm>
              <a:off x="2475" y="3510"/>
              <a:ext cx="2045" cy="3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ar-JO" sz="3600" b="1" dirty="0" smtClean="0">
                  <a:solidFill>
                    <a:srgbClr val="000000"/>
                  </a:solidFill>
                </a:rPr>
                <a:t>التعرف على العقبات</a:t>
              </a:r>
              <a:endParaRPr lang="he-IL" dirty="0"/>
            </a:p>
          </p:txBody>
        </p:sp>
      </p:grp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2863636" y="1683379"/>
            <a:ext cx="5682646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ar-JO" sz="3600" b="1" dirty="0" smtClean="0">
                <a:solidFill>
                  <a:srgbClr val="FF0000"/>
                </a:solidFill>
              </a:rPr>
              <a:t>هل بالإمكان التحرك بحرية</a:t>
            </a:r>
            <a:r>
              <a:rPr lang="he-IL" sz="3600" b="1" dirty="0" smtClean="0">
                <a:solidFill>
                  <a:srgbClr val="FF0000"/>
                </a:solidFill>
              </a:rPr>
              <a:t>?</a:t>
            </a:r>
            <a:endParaRPr lang="he-IL" dirty="0">
              <a:solidFill>
                <a:srgbClr val="FF0000"/>
              </a:solidFill>
            </a:endParaRPr>
          </a:p>
        </p:txBody>
      </p:sp>
      <p:sp>
        <p:nvSpPr>
          <p:cNvPr id="10" name="כותרת 1"/>
          <p:cNvSpPr txBox="1">
            <a:spLocks/>
          </p:cNvSpPr>
          <p:nvPr/>
        </p:nvSpPr>
        <p:spPr>
          <a:xfrm>
            <a:off x="2273007" y="162745"/>
            <a:ext cx="6805122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1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ar-EG" sz="4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تحفيز – لماذا نحتاج الى </a:t>
            </a:r>
            <a:r>
              <a:rPr lang="ar-EG" sz="4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المجسات</a:t>
            </a:r>
            <a:r>
              <a:rPr lang="ar-EG" sz="4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he-IL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D:\roboEdPresentation\harvester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12567" y="2416176"/>
            <a:ext cx="4021667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4" descr="D:\roboEdPresentation\cropLine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46718" y="2438400"/>
            <a:ext cx="5861049" cy="329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51" name="AutoShape 8"/>
          <p:cNvSpPr>
            <a:spLocks noChangeAspect="1" noChangeArrowheads="1" noTextEdit="1"/>
          </p:cNvSpPr>
          <p:nvPr/>
        </p:nvSpPr>
        <p:spPr bwMode="auto">
          <a:xfrm>
            <a:off x="424487" y="1564843"/>
            <a:ext cx="6722535" cy="65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rtl="1"/>
            <a:endParaRPr lang="he-IL"/>
          </a:p>
        </p:txBody>
      </p:sp>
      <p:sp>
        <p:nvSpPr>
          <p:cNvPr id="13" name="כותרת 1"/>
          <p:cNvSpPr txBox="1">
            <a:spLocks/>
          </p:cNvSpPr>
          <p:nvPr/>
        </p:nvSpPr>
        <p:spPr>
          <a:xfrm>
            <a:off x="2273007" y="162745"/>
            <a:ext cx="6805122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1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ar-EG" sz="4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تحفيز – لماذا نحتاج الى </a:t>
            </a:r>
            <a:r>
              <a:rPr lang="ar-EG" sz="4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المجسات</a:t>
            </a:r>
            <a:r>
              <a:rPr lang="ar-EG" sz="4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he-IL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780822" y="1287031"/>
            <a:ext cx="8651407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r" rtl="1"/>
            <a:r>
              <a:rPr lang="ar-EG" sz="48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مهمات مميزة: اين الحد الفاصل للمحصول ؟</a:t>
            </a:r>
            <a:endParaRPr lang="he-IL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7317942" y="4727532"/>
            <a:ext cx="3863237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ar-EG" sz="36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تنفيذ الحصاد الاوتوماتيكي</a:t>
            </a:r>
            <a:endParaRPr lang="he-I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3" descr="D:\roboEdPresentation\forkholes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87967" y="2463800"/>
            <a:ext cx="6383867" cy="2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5" descr="E:\Users\alonzo\PROJECTS\AMTS\doc\Powerpoint\Professional Images\2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797801" y="2438401"/>
            <a:ext cx="3492500" cy="261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4" name="AutoShape 3"/>
          <p:cNvSpPr>
            <a:spLocks noChangeAspect="1" noChangeArrowheads="1" noTextEdit="1"/>
          </p:cNvSpPr>
          <p:nvPr/>
        </p:nvSpPr>
        <p:spPr bwMode="auto">
          <a:xfrm>
            <a:off x="1714499" y="5214938"/>
            <a:ext cx="8052091" cy="1160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12" name="כותרת 1"/>
          <p:cNvSpPr txBox="1">
            <a:spLocks/>
          </p:cNvSpPr>
          <p:nvPr/>
        </p:nvSpPr>
        <p:spPr>
          <a:xfrm>
            <a:off x="2273007" y="162745"/>
            <a:ext cx="6805122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1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ar-EG" sz="4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تحفيز – لماذا نحتاج الى </a:t>
            </a:r>
            <a:r>
              <a:rPr lang="ar-EG" sz="4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المجسات</a:t>
            </a:r>
            <a:r>
              <a:rPr lang="ar-EG" sz="4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he-IL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1758818" y="1390411"/>
            <a:ext cx="7319311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ar-EG" sz="48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اين فتحات التحميل للرافعة الشوكية ؟</a:t>
            </a:r>
            <a:endParaRPr lang="he-IL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1455019" y="5291189"/>
            <a:ext cx="8311571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ar-EG" sz="48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نقل البضائع اوتوماتيكيا بدون تدخل بشري</a:t>
            </a:r>
            <a:endParaRPr lang="he-IL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1"/>
          <p:cNvSpPr txBox="1">
            <a:spLocks/>
          </p:cNvSpPr>
          <p:nvPr/>
        </p:nvSpPr>
        <p:spPr>
          <a:xfrm>
            <a:off x="803229" y="215333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1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ar-EG" sz="6000" dirty="0" smtClean="0">
                <a:latin typeface="Arial" panose="020B0604020202020204" pitchFamily="34" charset="0"/>
                <a:cs typeface="Arial" panose="020B0604020202020204" pitchFamily="34" charset="0"/>
              </a:rPr>
              <a:t>كيف يستخدم الروبوت </a:t>
            </a:r>
            <a:r>
              <a:rPr lang="ar-EG" sz="6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المجسات</a:t>
            </a:r>
            <a:r>
              <a:rPr lang="ar-EG" sz="6000" dirty="0" smtClean="0">
                <a:latin typeface="Arial" panose="020B0604020202020204" pitchFamily="34" charset="0"/>
                <a:cs typeface="Arial" panose="020B0604020202020204" pitchFamily="34" charset="0"/>
              </a:rPr>
              <a:t> ؟</a:t>
            </a:r>
            <a:endParaRPr lang="he-IL"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מציין מיקום תוכן 2"/>
          <p:cNvSpPr txBox="1">
            <a:spLocks/>
          </p:cNvSpPr>
          <p:nvPr/>
        </p:nvSpPr>
        <p:spPr>
          <a:xfrm>
            <a:off x="306173" y="1425698"/>
            <a:ext cx="9312486" cy="50246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ar-EG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المجسات</a:t>
            </a:r>
            <a:r>
              <a:rPr lang="ar-EG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هي مكونات تستخدم كحواس للروبوتات.</a:t>
            </a:r>
            <a:endParaRPr lang="en-US" sz="4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ar-EG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تُمَكِن الروبوت من تلقي معلومات عن محيطه </a:t>
            </a:r>
            <a:endParaRPr lang="he-IL" sz="4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ar-EG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تَجمَع البيانات بشكل متواصل من المحيط وترسله الى المُتَحكِم الموصولة به </a:t>
            </a:r>
            <a:endParaRPr lang="he-IL" sz="4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ar-EG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برنامج الحاسوب المثبت في المُتَحكِم يقوم بفحص المعطيات ويقرر وفقها أي فعاليات يجب تنفيذها </a:t>
            </a:r>
            <a:endParaRPr lang="he-IL" sz="4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he-IL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89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ar-JO" sz="4400" b="1" dirty="0" smtClean="0"/>
              <a:t>الترتيب والنظافة</a:t>
            </a:r>
            <a:endParaRPr lang="he-IL" sz="4400" b="1" dirty="0"/>
          </a:p>
        </p:txBody>
      </p:sp>
      <p:sp>
        <p:nvSpPr>
          <p:cNvPr id="4" name="מציין מיקום תוכן 2"/>
          <p:cNvSpPr txBox="1">
            <a:spLocks/>
          </p:cNvSpPr>
          <p:nvPr/>
        </p:nvSpPr>
        <p:spPr>
          <a:xfrm>
            <a:off x="972756" y="1930400"/>
            <a:ext cx="8596668" cy="4388149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600" indent="-609600"/>
            <a:r>
              <a:rPr lang="ar-EG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ar-EG" sz="5700" dirty="0" smtClean="0">
                <a:latin typeface="Arial" panose="020B0604020202020204" pitchFamily="34" charset="0"/>
                <a:cs typeface="Arial" panose="020B0604020202020204" pitchFamily="34" charset="0"/>
              </a:rPr>
              <a:t>حفظ مشروع </a:t>
            </a:r>
            <a:r>
              <a:rPr lang="ar-EG" sz="57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السكراتش</a:t>
            </a:r>
            <a:r>
              <a:rPr lang="ar-JO" sz="5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ar-JO" sz="5700" dirty="0" smtClean="0">
                <a:latin typeface="Arial" panose="020B0604020202020204" pitchFamily="34" charset="0"/>
                <a:cs typeface="Arial" panose="020B0604020202020204" pitchFamily="34" charset="0"/>
              </a:rPr>
              <a:t>3 (</a:t>
            </a:r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SCRATCH 3 </a:t>
            </a:r>
            <a:r>
              <a:rPr lang="ar-JO" sz="5700" dirty="0" smtClean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endParaRPr lang="en-US" sz="57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09600" indent="-609600"/>
            <a:r>
              <a:rPr lang="ar-EG" sz="5700" dirty="0" smtClean="0">
                <a:latin typeface="Arial" panose="020B0604020202020204" pitchFamily="34" charset="0"/>
                <a:cs typeface="Arial" panose="020B0604020202020204" pitchFamily="34" charset="0"/>
              </a:rPr>
              <a:t>اغلاق "النوافذ" في الحاسوب</a:t>
            </a:r>
            <a:endParaRPr lang="he-IL" sz="57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09600" indent="-609600"/>
            <a:r>
              <a:rPr lang="ar-EG" sz="5700" dirty="0" smtClean="0">
                <a:latin typeface="Arial" panose="020B0604020202020204" pitchFamily="34" charset="0"/>
                <a:cs typeface="Arial" panose="020B0604020202020204" pitchFamily="34" charset="0"/>
              </a:rPr>
              <a:t>إيقاف تشغيل الروبوت </a:t>
            </a:r>
            <a:endParaRPr lang="he-IL" sz="57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09600" indent="-609600"/>
            <a:r>
              <a:rPr lang="ar-EG" sz="5700" dirty="0" smtClean="0">
                <a:latin typeface="Arial" panose="020B0604020202020204" pitchFamily="34" charset="0"/>
                <a:cs typeface="Arial" panose="020B0604020202020204" pitchFamily="34" charset="0"/>
              </a:rPr>
              <a:t>ترتيب المعدات ومحطة العمل </a:t>
            </a:r>
            <a:endParaRPr lang="he-IL" sz="57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09600" indent="-609600"/>
            <a:r>
              <a:rPr lang="ar-EG" sz="5700" dirty="0" smtClean="0">
                <a:latin typeface="Arial" panose="020B0604020202020204" pitchFamily="34" charset="0"/>
                <a:cs typeface="Arial" panose="020B0604020202020204" pitchFamily="34" charset="0"/>
              </a:rPr>
              <a:t>نزع البطارية </a:t>
            </a:r>
            <a:endParaRPr lang="he-IL" sz="57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09600" indent="-609600"/>
            <a:r>
              <a:rPr lang="ar-EG" sz="5700" dirty="0" smtClean="0">
                <a:latin typeface="Arial" panose="020B0604020202020204" pitchFamily="34" charset="0"/>
                <a:cs typeface="Arial" panose="020B0604020202020204" pitchFamily="34" charset="0"/>
              </a:rPr>
              <a:t>قم بتوصيل البطارية الى محطة الشحن </a:t>
            </a:r>
            <a:endParaRPr lang="he-IL" sz="57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09600" indent="-609600"/>
            <a:r>
              <a:rPr lang="ar-EG" sz="5700" dirty="0" smtClean="0">
                <a:latin typeface="Arial" panose="020B0604020202020204" pitchFamily="34" charset="0"/>
                <a:cs typeface="Arial" panose="020B0604020202020204" pitchFamily="34" charset="0"/>
              </a:rPr>
              <a:t>رتب الروبوت قبل وضعه في الخزانة </a:t>
            </a:r>
            <a:r>
              <a:rPr lang="en-US" sz="57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he-IL" sz="57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1808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ar-JO" sz="4400" b="1" dirty="0" smtClean="0"/>
              <a:t>قائمة المحتويات</a:t>
            </a:r>
            <a:endParaRPr lang="he-IL" sz="4400" b="1" dirty="0"/>
          </a:p>
        </p:txBody>
      </p:sp>
      <p:sp>
        <p:nvSpPr>
          <p:cNvPr id="4" name="מציין מיקום תוכן 2"/>
          <p:cNvSpPr txBox="1">
            <a:spLocks/>
          </p:cNvSpPr>
          <p:nvPr/>
        </p:nvSpPr>
        <p:spPr>
          <a:xfrm>
            <a:off x="1271698" y="1576417"/>
            <a:ext cx="7770169" cy="495388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ar-EG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مراجعة </a:t>
            </a:r>
            <a:r>
              <a:rPr lang="ar-EG" sz="4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وتذ</a:t>
            </a:r>
            <a:r>
              <a:rPr lang="ar-JO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كير</a:t>
            </a:r>
            <a:r>
              <a:rPr lang="ar-EG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he-IL" sz="4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ar-JO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تمرين برمجة – الهروب من المتاهة</a:t>
            </a:r>
          </a:p>
          <a:p>
            <a:r>
              <a:rPr lang="ar-JO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مقدمة </a:t>
            </a:r>
            <a:r>
              <a:rPr lang="ar-JO" sz="4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للمجسات</a:t>
            </a:r>
            <a:endParaRPr lang="he-IL" sz="4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he-IL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ar-EG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تحفيز – لماذا يحتاج الروبوت الى </a:t>
            </a:r>
            <a:r>
              <a:rPr lang="ar-EG" sz="4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المجسات</a:t>
            </a:r>
            <a:r>
              <a:rPr lang="ar-EG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 ؟</a:t>
            </a:r>
            <a:endParaRPr lang="he-IL" sz="4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he-IL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ar-EG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كيف يستخدم الروبوت </a:t>
            </a:r>
            <a:r>
              <a:rPr lang="ar-EG" sz="4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المجسات</a:t>
            </a:r>
            <a:r>
              <a:rPr lang="ar-EG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 ؟</a:t>
            </a:r>
            <a:endParaRPr lang="he-IL" sz="4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he-IL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ar-EG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هيا لنبرمج الروبوت !</a:t>
            </a:r>
            <a:endParaRPr lang="he-IL" sz="4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ar-EG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 الترتيب والنظافة</a:t>
            </a:r>
            <a:endParaRPr lang="he-IL" sz="4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 3" charset="2"/>
              <a:buNone/>
            </a:pPr>
            <a:endParaRPr lang="en-US" sz="4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89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ar-JO" sz="4400" b="1" dirty="0" smtClean="0"/>
              <a:t>مراجعة وتذكير</a:t>
            </a:r>
            <a:endParaRPr lang="he-IL" sz="4400" b="1" dirty="0"/>
          </a:p>
        </p:txBody>
      </p:sp>
      <p:sp>
        <p:nvSpPr>
          <p:cNvPr id="4" name="מציין מיקום תוכן 2"/>
          <p:cNvSpPr txBox="1">
            <a:spLocks/>
          </p:cNvSpPr>
          <p:nvPr/>
        </p:nvSpPr>
        <p:spPr>
          <a:xfrm>
            <a:off x="197416" y="1656059"/>
            <a:ext cx="9556504" cy="2463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ar-EG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ar-EG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إضافة مصباح الى الروبوت – مُرَكَب من فئة مُخرَج</a:t>
            </a:r>
            <a:endParaRPr lang="he-IL" sz="4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ar-EG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 برمجة الروبوت – أمر اضاءة المصباح </a:t>
            </a:r>
            <a:endParaRPr lang="he-IL" sz="4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89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44959" y="4982076"/>
            <a:ext cx="3133725" cy="154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כותרת 1"/>
          <p:cNvSpPr txBox="1">
            <a:spLocks/>
          </p:cNvSpPr>
          <p:nvPr/>
        </p:nvSpPr>
        <p:spPr>
          <a:xfrm>
            <a:off x="729033" y="161166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1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ar-EG" sz="5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ربط الروبوت بالحاسوب </a:t>
            </a:r>
            <a:endParaRPr lang="he-IL" sz="5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מציין מיקום תוכן 2"/>
          <p:cNvSpPr txBox="1">
            <a:spLocks/>
          </p:cNvSpPr>
          <p:nvPr/>
        </p:nvSpPr>
        <p:spPr>
          <a:xfrm>
            <a:off x="982252" y="1039447"/>
            <a:ext cx="9253490" cy="5094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ar-EG" sz="3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EG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وصل البطارية للمتحكم وتشغيل الروبوت</a:t>
            </a:r>
          </a:p>
          <a:p>
            <a:r>
              <a:rPr lang="ar-EG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ربط الروبوتات بالحواسيب </a:t>
            </a:r>
            <a:r>
              <a:rPr lang="he-IL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ar-EG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بواسطة سلك </a:t>
            </a:r>
            <a:r>
              <a:rPr lang="he-IL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USB</a:t>
            </a:r>
            <a:r>
              <a:rPr lang="ar-JO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/ بلوتوث / اتصال انترنت </a:t>
            </a:r>
            <a:r>
              <a:rPr 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Wi-Fi</a:t>
            </a:r>
            <a:r>
              <a:rPr lang="ar-JO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he-IL" sz="3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ar-EG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تشغيل الملف "برنامج الارتباط" </a:t>
            </a:r>
            <a:r>
              <a:rPr lang="he-IL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FTSCRACHTXT</a:t>
            </a:r>
            <a:r>
              <a:rPr lang="he-IL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EG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واختيار امكانية</a:t>
            </a:r>
            <a:r>
              <a:rPr lang="he-IL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EG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الارتباط </a:t>
            </a:r>
            <a:r>
              <a:rPr lang="ar-JO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للحاسوب</a:t>
            </a:r>
            <a:endParaRPr lang="he-IL" sz="3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ar-EG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الدخول الى </a:t>
            </a:r>
            <a:r>
              <a:rPr lang="ar-JO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بيئة العمل </a:t>
            </a:r>
            <a:r>
              <a:rPr lang="ar-JO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وإضافة </a:t>
            </a:r>
            <a:r>
              <a:rPr lang="ar-JO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توسيع لفئات الأوامر </a:t>
            </a:r>
            <a:r>
              <a:rPr lang="he-IL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ar-JO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للمتحكم </a:t>
            </a:r>
            <a:r>
              <a:rPr lang="he-IL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TXT</a:t>
            </a:r>
            <a:r>
              <a:rPr lang="he-IL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JO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الخاص </a:t>
            </a:r>
            <a:r>
              <a:rPr lang="ar-JO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بفيشرتكنيك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ar-EG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تأكد ان مصباح الدلالة </a:t>
            </a:r>
            <a:r>
              <a:rPr lang="ar-JO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يشير الى ان</a:t>
            </a:r>
          </a:p>
          <a:p>
            <a:pPr marL="0" indent="0">
              <a:buNone/>
            </a:pPr>
            <a:r>
              <a:rPr lang="ar-JO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JO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الروبوت متصل</a:t>
            </a:r>
            <a:endParaRPr lang="ar-EG" sz="3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7560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1"/>
          <p:cNvSpPr txBox="1">
            <a:spLocks/>
          </p:cNvSpPr>
          <p:nvPr/>
        </p:nvSpPr>
        <p:spPr>
          <a:xfrm>
            <a:off x="1482285" y="145129"/>
            <a:ext cx="7791717" cy="77315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1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ar-JO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تمرين برمجة</a:t>
            </a:r>
            <a:r>
              <a:rPr lang="ar-EG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– التحرك المبرمج داخل المتاهة</a:t>
            </a:r>
            <a:endParaRPr lang="he-IL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מציין מיקום תוכן 2"/>
          <p:cNvSpPr txBox="1">
            <a:spLocks/>
          </p:cNvSpPr>
          <p:nvPr/>
        </p:nvSpPr>
        <p:spPr>
          <a:xfrm>
            <a:off x="457271" y="772506"/>
            <a:ext cx="9137756" cy="58470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ar-EG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برمجوا خوارزمية للخروج من المتاهة</a:t>
            </a:r>
            <a:endParaRPr lang="he-IL" sz="3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he-IL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ar-EG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يجب تنفيذ تحرك وتوجهات لوقت محدد من اجل التحديد مسبقا كيفية خروج الروبوت من المتاهة  </a:t>
            </a:r>
            <a:endParaRPr lang="he-IL" sz="3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he-IL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ar-EG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اكتبوا سيناريو تحرك الروبوت </a:t>
            </a:r>
            <a:endParaRPr lang="he-IL" sz="3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he-IL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ar-EG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نفذوا السيناريو </a:t>
            </a:r>
            <a:endParaRPr lang="he-IL" sz="3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ar-EG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 التجربة والخطأ : صححوا الخوارزمية , </a:t>
            </a:r>
            <a:r>
              <a:rPr lang="ar-EG" sz="3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حَتلِنوا</a:t>
            </a:r>
            <a:r>
              <a:rPr lang="ar-EG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 السناريو وجربوا من جديد </a:t>
            </a:r>
            <a:endParaRPr lang="he-IL" sz="3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ar-EG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نقاش : هل نجحتم في التجربة الأولى ؟ ماذا يحصل اذا اردنا الخروج من متاهة أخرى؟ هل بإمكاننا كتابة برنامج واحد للخروج من اية متاهة ؟ اية معطيات يحتاج اليها الروبوت لتحقيق هذا الهدف؟</a:t>
            </a:r>
            <a:endParaRPr lang="he-IL" sz="3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9608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כותרת 1"/>
          <p:cNvSpPr txBox="1">
            <a:spLocks/>
          </p:cNvSpPr>
          <p:nvPr/>
        </p:nvSpPr>
        <p:spPr>
          <a:xfrm>
            <a:off x="-583869" y="196962"/>
            <a:ext cx="9472506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1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ar-EG" sz="6000" b="1" smtClean="0">
                <a:latin typeface="Arial" panose="020B0604020202020204" pitchFamily="34" charset="0"/>
                <a:cs typeface="Arial" panose="020B0604020202020204" pitchFamily="34" charset="0"/>
              </a:rPr>
              <a:t>تحفيز – لماذا نحتاج الى المجسات </a:t>
            </a:r>
            <a:endParaRPr lang="he-IL"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מציין מיקום תוכן 2"/>
          <p:cNvSpPr txBox="1">
            <a:spLocks/>
          </p:cNvSpPr>
          <p:nvPr/>
        </p:nvSpPr>
        <p:spPr>
          <a:xfrm>
            <a:off x="159026" y="1265970"/>
            <a:ext cx="9670474" cy="53218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spcBef>
                <a:spcPct val="20000"/>
              </a:spcBef>
            </a:pPr>
            <a:r>
              <a:rPr lang="ar-EG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حتى الان قمنا بتنفيذ فعاليات ثابتة ومعروفة مسبقا</a:t>
            </a:r>
            <a:endParaRPr lang="he-IL" sz="3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57250" lvl="1" indent="-457200">
              <a:spcBef>
                <a:spcPct val="20000"/>
              </a:spcBef>
            </a:pPr>
            <a:r>
              <a:rPr lang="ar-EG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مثلا التحرك لمدة زمنية ثابتة والتوجه حسب برمجة مسبقة </a:t>
            </a:r>
            <a:endParaRPr lang="he-IL" sz="3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spcBef>
                <a:spcPct val="20000"/>
              </a:spcBef>
            </a:pPr>
            <a:r>
              <a:rPr lang="ar-EG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العديد من الأنظمة تعمل بدون </a:t>
            </a:r>
            <a:r>
              <a:rPr lang="ar-EG" sz="3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مجسات</a:t>
            </a:r>
            <a:r>
              <a:rPr lang="ar-EG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he-IL" sz="3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57250" lvl="1" indent="-457200">
              <a:spcBef>
                <a:spcPct val="20000"/>
              </a:spcBef>
            </a:pPr>
            <a:r>
              <a:rPr lang="he-IL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ar-EG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مثلا أنظمة الري </a:t>
            </a:r>
            <a:r>
              <a:rPr lang="ar-EG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الاوتوماتيكية</a:t>
            </a:r>
            <a:r>
              <a:rPr lang="ar-JO" sz="3600" smtClean="0">
                <a:latin typeface="Arial" panose="020B0604020202020204" pitchFamily="34" charset="0"/>
                <a:cs typeface="Arial" panose="020B0604020202020204" pitchFamily="34" charset="0"/>
              </a:rPr>
              <a:t>،</a:t>
            </a:r>
            <a:r>
              <a:rPr lang="ar-EG" sz="360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ar-EG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الإشارات الضوئية </a:t>
            </a:r>
            <a:endParaRPr lang="he-IL" sz="3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spcBef>
                <a:spcPct val="20000"/>
              </a:spcBef>
            </a:pPr>
            <a:r>
              <a:rPr lang="ar-EG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علينا تحديد مستوى (قوة) التشغيل والمدة الزمنية لكل مُرَكب, على أمل ألا تكون هنالك عقبات او اعاقات تمنع النظام من العمل كما أردنا.  </a:t>
            </a:r>
            <a:endParaRPr lang="he-IL" sz="3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כותרת 1"/>
          <p:cNvSpPr txBox="1">
            <a:spLocks/>
          </p:cNvSpPr>
          <p:nvPr/>
        </p:nvSpPr>
        <p:spPr>
          <a:xfrm>
            <a:off x="2461921" y="215321"/>
            <a:ext cx="6805122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1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ar-EG" sz="4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تحفيز – لماذا نحتاج الى </a:t>
            </a:r>
            <a:r>
              <a:rPr lang="ar-EG" sz="4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المجسات</a:t>
            </a:r>
            <a:r>
              <a:rPr lang="ar-EG" sz="4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he-IL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מציין מיקום תוכן 2"/>
          <p:cNvSpPr txBox="1">
            <a:spLocks/>
          </p:cNvSpPr>
          <p:nvPr/>
        </p:nvSpPr>
        <p:spPr>
          <a:xfrm>
            <a:off x="580479" y="1113357"/>
            <a:ext cx="8934357" cy="49538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spcBef>
                <a:spcPct val="20000"/>
              </a:spcBef>
            </a:pPr>
            <a:r>
              <a:rPr lang="he-IL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ar-EG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هنالك مهام تتطلب منا أن نفحص أولا ماذا يجري في محيط الروبوت لمعرفة كيفية العمل  </a:t>
            </a:r>
            <a:endParaRPr lang="he-IL" sz="4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57250" lvl="1" indent="-457200">
              <a:spcBef>
                <a:spcPct val="20000"/>
              </a:spcBef>
            </a:pPr>
            <a:r>
              <a:rPr lang="ar-EG" sz="3800" dirty="0" smtClean="0">
                <a:latin typeface="Arial" panose="020B0604020202020204" pitchFamily="34" charset="0"/>
                <a:cs typeface="Arial" panose="020B0604020202020204" pitchFamily="34" charset="0"/>
              </a:rPr>
              <a:t>معالجة الإعاقات لعمل النظام </a:t>
            </a:r>
            <a:endParaRPr lang="he-IL" sz="3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57250" lvl="1" indent="-457200">
              <a:spcBef>
                <a:spcPct val="20000"/>
              </a:spcBef>
            </a:pPr>
            <a:r>
              <a:rPr lang="ar-EG" sz="3800" dirty="0" smtClean="0">
                <a:latin typeface="Arial" panose="020B0604020202020204" pitchFamily="34" charset="0"/>
                <a:cs typeface="Arial" panose="020B0604020202020204" pitchFamily="34" charset="0"/>
              </a:rPr>
              <a:t>العمل بصورة الية بدون تدخل انساني </a:t>
            </a:r>
            <a:endParaRPr lang="he-IL" sz="3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57250" lvl="1" indent="-457200">
              <a:spcBef>
                <a:spcPct val="20000"/>
              </a:spcBef>
            </a:pPr>
            <a:r>
              <a:rPr lang="ar-EG" sz="3800" dirty="0" smtClean="0">
                <a:latin typeface="Arial" panose="020B0604020202020204" pitchFamily="34" charset="0"/>
                <a:cs typeface="Arial" panose="020B0604020202020204" pitchFamily="34" charset="0"/>
              </a:rPr>
              <a:t>اتخاذ </a:t>
            </a:r>
            <a:r>
              <a:rPr lang="ar-EG" sz="3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القرارت</a:t>
            </a:r>
            <a:r>
              <a:rPr lang="ar-EG" sz="3800" dirty="0" smtClean="0">
                <a:latin typeface="Arial" panose="020B0604020202020204" pitchFamily="34" charset="0"/>
                <a:cs typeface="Arial" panose="020B0604020202020204" pitchFamily="34" charset="0"/>
              </a:rPr>
              <a:t> خلال العمل وفقا لمحيط النظام</a:t>
            </a:r>
            <a:endParaRPr lang="he-IL" sz="4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7" name="Group 9"/>
          <p:cNvGrpSpPr/>
          <p:nvPr/>
        </p:nvGrpSpPr>
        <p:grpSpPr>
          <a:xfrm>
            <a:off x="1106482" y="4636411"/>
            <a:ext cx="2021976" cy="907200"/>
            <a:chOff x="4042" y="1105899"/>
            <a:chExt cx="1838086" cy="907200"/>
          </a:xfrm>
        </p:grpSpPr>
        <p:sp>
          <p:nvSpPr>
            <p:cNvPr id="88" name="Rounded Rectangle 32"/>
            <p:cNvSpPr/>
            <p:nvPr/>
          </p:nvSpPr>
          <p:spPr>
            <a:xfrm>
              <a:off x="4042" y="1105899"/>
              <a:ext cx="1838086" cy="907200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9" name="Rounded Rectangle 4"/>
            <p:cNvSpPr/>
            <p:nvPr/>
          </p:nvSpPr>
          <p:spPr>
            <a:xfrm>
              <a:off x="4042" y="1105899"/>
              <a:ext cx="1838086" cy="6048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49352" tIns="149352" rIns="149352" bIns="80010" numCol="1" spcCol="1270" anchor="t" anchorCtr="0">
              <a:noAutofit/>
            </a:bodyPr>
            <a:lstStyle/>
            <a:p>
              <a:pPr lvl="0" algn="r" defTabSz="93345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ar-JO" sz="3200" kern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مجس</a:t>
              </a:r>
              <a:endParaRPr lang="he-IL" sz="3200" kern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0" name="Group 14"/>
          <p:cNvGrpSpPr/>
          <p:nvPr/>
        </p:nvGrpSpPr>
        <p:grpSpPr>
          <a:xfrm>
            <a:off x="3407106" y="4709996"/>
            <a:ext cx="590732" cy="457630"/>
            <a:chOff x="2120776" y="1179484"/>
            <a:chExt cx="590732" cy="457630"/>
          </a:xfrm>
        </p:grpSpPr>
        <p:sp>
          <p:nvSpPr>
            <p:cNvPr id="91" name="Right Arrow 28"/>
            <p:cNvSpPr/>
            <p:nvPr/>
          </p:nvSpPr>
          <p:spPr>
            <a:xfrm>
              <a:off x="2120776" y="1179484"/>
              <a:ext cx="590732" cy="457630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2" name="Right Arrow 8"/>
            <p:cNvSpPr/>
            <p:nvPr/>
          </p:nvSpPr>
          <p:spPr>
            <a:xfrm>
              <a:off x="2120776" y="1271010"/>
              <a:ext cx="453443" cy="27457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75565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he-IL" sz="1700" kern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3" name="Group 15"/>
          <p:cNvGrpSpPr/>
          <p:nvPr/>
        </p:nvGrpSpPr>
        <p:grpSpPr>
          <a:xfrm>
            <a:off x="4243048" y="4636411"/>
            <a:ext cx="1838086" cy="907200"/>
            <a:chOff x="2956718" y="1105899"/>
            <a:chExt cx="1838086" cy="907200"/>
          </a:xfrm>
        </p:grpSpPr>
        <p:sp>
          <p:nvSpPr>
            <p:cNvPr id="94" name="Rounded Rectangle 26"/>
            <p:cNvSpPr/>
            <p:nvPr/>
          </p:nvSpPr>
          <p:spPr>
            <a:xfrm>
              <a:off x="2956718" y="1105899"/>
              <a:ext cx="1838086" cy="907200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5" name="Rounded Rectangle 10"/>
            <p:cNvSpPr/>
            <p:nvPr/>
          </p:nvSpPr>
          <p:spPr>
            <a:xfrm>
              <a:off x="2956718" y="1105899"/>
              <a:ext cx="1838086" cy="6048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49352" tIns="149352" rIns="149352" bIns="80010" numCol="1" spcCol="1270" anchor="t" anchorCtr="0">
              <a:noAutofit/>
            </a:bodyPr>
            <a:lstStyle/>
            <a:p>
              <a:pPr lvl="0" algn="r" defTabSz="93345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ar-EG" sz="3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تخطيط</a:t>
              </a:r>
              <a:endParaRPr lang="he-IL" sz="3200" kern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6" name="Group 17"/>
          <p:cNvGrpSpPr/>
          <p:nvPr/>
        </p:nvGrpSpPr>
        <p:grpSpPr>
          <a:xfrm>
            <a:off x="6359782" y="4709996"/>
            <a:ext cx="590732" cy="457630"/>
            <a:chOff x="5073452" y="1179484"/>
            <a:chExt cx="590732" cy="457630"/>
          </a:xfrm>
        </p:grpSpPr>
        <p:sp>
          <p:nvSpPr>
            <p:cNvPr id="97" name="Right Arrow 24"/>
            <p:cNvSpPr/>
            <p:nvPr/>
          </p:nvSpPr>
          <p:spPr>
            <a:xfrm>
              <a:off x="5073452" y="1179484"/>
              <a:ext cx="590732" cy="457630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8" name="Right Arrow 13"/>
            <p:cNvSpPr/>
            <p:nvPr/>
          </p:nvSpPr>
          <p:spPr>
            <a:xfrm>
              <a:off x="5073452" y="1271010"/>
              <a:ext cx="453443" cy="27457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75565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he-IL" sz="1700" kern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9" name="Group 18"/>
          <p:cNvGrpSpPr/>
          <p:nvPr/>
        </p:nvGrpSpPr>
        <p:grpSpPr>
          <a:xfrm>
            <a:off x="7195724" y="4636411"/>
            <a:ext cx="1838086" cy="907200"/>
            <a:chOff x="5909394" y="1105899"/>
            <a:chExt cx="1838086" cy="907200"/>
          </a:xfrm>
        </p:grpSpPr>
        <p:sp>
          <p:nvSpPr>
            <p:cNvPr id="100" name="Rounded Rectangle 22"/>
            <p:cNvSpPr/>
            <p:nvPr/>
          </p:nvSpPr>
          <p:spPr>
            <a:xfrm>
              <a:off x="5909394" y="1105899"/>
              <a:ext cx="1838086" cy="907200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1" name="Rounded Rectangle 15"/>
            <p:cNvSpPr/>
            <p:nvPr/>
          </p:nvSpPr>
          <p:spPr>
            <a:xfrm>
              <a:off x="5909394" y="1105899"/>
              <a:ext cx="1838086" cy="6048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49352" tIns="149352" rIns="149352" bIns="80010" numCol="1" spcCol="1270" anchor="t" anchorCtr="0">
              <a:noAutofit/>
            </a:bodyPr>
            <a:lstStyle/>
            <a:p>
              <a:pPr lvl="0" algn="r" defTabSz="93345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ar-JO" sz="3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عمل</a:t>
              </a:r>
              <a:r>
                <a:rPr lang="ar-EG" sz="3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endParaRPr lang="he-IL" sz="3200" kern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02" name="Group 19"/>
          <p:cNvGrpSpPr/>
          <p:nvPr/>
        </p:nvGrpSpPr>
        <p:grpSpPr>
          <a:xfrm>
            <a:off x="7572200" y="5241211"/>
            <a:ext cx="2187846" cy="1247400"/>
            <a:chOff x="6285870" y="1710699"/>
            <a:chExt cx="2082098" cy="1247400"/>
          </a:xfrm>
        </p:grpSpPr>
        <p:sp>
          <p:nvSpPr>
            <p:cNvPr id="103" name="Rounded Rectangle 20"/>
            <p:cNvSpPr/>
            <p:nvPr/>
          </p:nvSpPr>
          <p:spPr>
            <a:xfrm>
              <a:off x="6285870" y="1710699"/>
              <a:ext cx="2082098" cy="1247400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4" name="Rounded Rectangle 17"/>
            <p:cNvSpPr/>
            <p:nvPr/>
          </p:nvSpPr>
          <p:spPr>
            <a:xfrm>
              <a:off x="6322405" y="1747234"/>
              <a:ext cx="2021976" cy="117433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49352" tIns="149352" rIns="149352" bIns="149352" numCol="1" spcCol="1270" anchor="t" anchorCtr="0">
              <a:noAutofit/>
            </a:bodyPr>
            <a:lstStyle/>
            <a:p>
              <a:pPr marL="228600" lvl="1" indent="-228600" algn="r" defTabSz="933450" rtl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ar-EG" sz="2400" kern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تنفيذ ال</a:t>
              </a:r>
              <a:r>
                <a:rPr lang="ar-JO" sz="2400" kern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عمل</a:t>
              </a:r>
              <a:r>
                <a:rPr lang="ar-EG" sz="2400" kern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على المحيط</a:t>
              </a:r>
              <a:endParaRPr lang="he-IL" sz="2400" kern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05" name="Group 34"/>
          <p:cNvGrpSpPr/>
          <p:nvPr/>
        </p:nvGrpSpPr>
        <p:grpSpPr>
          <a:xfrm>
            <a:off x="1666848" y="5241211"/>
            <a:ext cx="1838086" cy="1247400"/>
            <a:chOff x="380518" y="1710699"/>
            <a:chExt cx="1838086" cy="1247400"/>
          </a:xfrm>
        </p:grpSpPr>
        <p:sp>
          <p:nvSpPr>
            <p:cNvPr id="106" name="Rounded Rectangle 35"/>
            <p:cNvSpPr/>
            <p:nvPr/>
          </p:nvSpPr>
          <p:spPr>
            <a:xfrm>
              <a:off x="380518" y="1710699"/>
              <a:ext cx="1838086" cy="1247400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7" name="Rounded Rectangle 6"/>
            <p:cNvSpPr/>
            <p:nvPr/>
          </p:nvSpPr>
          <p:spPr>
            <a:xfrm>
              <a:off x="417053" y="1747234"/>
              <a:ext cx="1765016" cy="117433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49352" tIns="149352" rIns="149352" bIns="149352" numCol="1" spcCol="1270" anchor="t" anchorCtr="0">
              <a:noAutofit/>
            </a:bodyPr>
            <a:lstStyle/>
            <a:p>
              <a:pPr marL="228600" lvl="1" indent="-228600" algn="r" defTabSz="933450" rtl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ar-EG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جمع المعلومات عن المحيط </a:t>
              </a:r>
              <a:endParaRPr lang="he-IL" sz="2400" kern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08" name="Group 37"/>
          <p:cNvGrpSpPr/>
          <p:nvPr/>
        </p:nvGrpSpPr>
        <p:grpSpPr>
          <a:xfrm>
            <a:off x="4414156" y="5241211"/>
            <a:ext cx="2561143" cy="1247400"/>
            <a:chOff x="351956" y="1710699"/>
            <a:chExt cx="1866648" cy="1247400"/>
          </a:xfrm>
        </p:grpSpPr>
        <p:sp>
          <p:nvSpPr>
            <p:cNvPr id="109" name="Rounded Rectangle 38"/>
            <p:cNvSpPr/>
            <p:nvPr/>
          </p:nvSpPr>
          <p:spPr>
            <a:xfrm>
              <a:off x="380518" y="1710699"/>
              <a:ext cx="1838086" cy="1247400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0" name="Rounded Rectangle 6"/>
            <p:cNvSpPr/>
            <p:nvPr/>
          </p:nvSpPr>
          <p:spPr>
            <a:xfrm>
              <a:off x="351956" y="1747234"/>
              <a:ext cx="1830113" cy="117433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49352" tIns="149352" rIns="149352" bIns="149352" numCol="1" spcCol="1270" anchor="t" anchorCtr="0">
              <a:noAutofit/>
            </a:bodyPr>
            <a:lstStyle/>
            <a:p>
              <a:pPr marL="228600" lvl="1" indent="-228600" algn="r" defTabSz="933450" rtl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ar-EG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فحص المعلومات لاتخاذ قرار لتحديد الفعالية المطلوبة</a:t>
              </a:r>
              <a:endParaRPr lang="he-IL" sz="24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07319" y="2185989"/>
            <a:ext cx="4684183" cy="3513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4"/>
          <p:cNvGrpSpPr>
            <a:grpSpLocks noChangeAspect="1"/>
          </p:cNvGrpSpPr>
          <p:nvPr/>
        </p:nvGrpSpPr>
        <p:grpSpPr bwMode="auto">
          <a:xfrm>
            <a:off x="1354719" y="1357314"/>
            <a:ext cx="8652933" cy="650875"/>
            <a:chOff x="1035" y="855"/>
            <a:chExt cx="4088" cy="410"/>
          </a:xfrm>
        </p:grpSpPr>
        <p:sp>
          <p:nvSpPr>
            <p:cNvPr id="3081" name="AutoShape 3"/>
            <p:cNvSpPr>
              <a:spLocks noChangeAspect="1" noChangeArrowheads="1" noTextEdit="1"/>
            </p:cNvSpPr>
            <p:nvPr/>
          </p:nvSpPr>
          <p:spPr bwMode="auto">
            <a:xfrm>
              <a:off x="1035" y="855"/>
              <a:ext cx="4088" cy="4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3082" name="Rectangle 5"/>
            <p:cNvSpPr>
              <a:spLocks noChangeArrowheads="1"/>
            </p:cNvSpPr>
            <p:nvPr/>
          </p:nvSpPr>
          <p:spPr bwMode="auto">
            <a:xfrm>
              <a:off x="2190" y="887"/>
              <a:ext cx="2189" cy="3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ar-JO" sz="3600" b="1" dirty="0" smtClean="0">
                  <a:solidFill>
                    <a:srgbClr val="FF0000"/>
                  </a:solidFill>
                </a:rPr>
                <a:t>ما هي زاوية ذراعي ؟</a:t>
              </a:r>
              <a:endParaRPr lang="he-IL" dirty="0"/>
            </a:p>
          </p:txBody>
        </p:sp>
      </p:grpSp>
      <p:pic>
        <p:nvPicPr>
          <p:cNvPr id="11" name="Picture 1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02465" y="3341325"/>
            <a:ext cx="1765300" cy="113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2992470" y="5842549"/>
            <a:ext cx="6101029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ar-JO" sz="3600" b="1" dirty="0" smtClean="0">
                <a:solidFill>
                  <a:srgbClr val="000000"/>
                </a:solidFill>
              </a:rPr>
              <a:t>معلومات عن النظام ومكوناته</a:t>
            </a:r>
            <a:endParaRPr lang="he-IL" dirty="0"/>
          </a:p>
        </p:txBody>
      </p:sp>
      <p:sp>
        <p:nvSpPr>
          <p:cNvPr id="10" name="כותרת 1"/>
          <p:cNvSpPr txBox="1">
            <a:spLocks/>
          </p:cNvSpPr>
          <p:nvPr/>
        </p:nvSpPr>
        <p:spPr>
          <a:xfrm>
            <a:off x="2461921" y="215321"/>
            <a:ext cx="6805122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1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ar-EG" sz="4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تحفيز – لماذا نحتاج الى </a:t>
            </a:r>
            <a:r>
              <a:rPr lang="ar-EG" sz="4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المجسات</a:t>
            </a:r>
            <a:r>
              <a:rPr lang="ar-EG" sz="4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he-IL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47596" y="1649876"/>
            <a:ext cx="7230533" cy="4522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8" descr="D:\roboEdPresentation\miniRobot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058829" y="3505615"/>
            <a:ext cx="677333" cy="104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9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249329" y="3071814"/>
            <a:ext cx="440267" cy="5619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4105" name="AutoShape 3"/>
          <p:cNvSpPr>
            <a:spLocks noChangeAspect="1" noChangeArrowheads="1" noTextEdit="1"/>
          </p:cNvSpPr>
          <p:nvPr/>
        </p:nvSpPr>
        <p:spPr bwMode="auto">
          <a:xfrm>
            <a:off x="4580212" y="6288137"/>
            <a:ext cx="3505200" cy="65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1924446" y="1021013"/>
            <a:ext cx="1614224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ar-JO" sz="3600" b="1" dirty="0" smtClean="0">
                <a:solidFill>
                  <a:srgbClr val="FF0000"/>
                </a:solidFill>
              </a:rPr>
              <a:t>أين أنا </a:t>
            </a:r>
            <a:r>
              <a:rPr lang="he-IL" sz="3600" b="1" dirty="0" smtClean="0">
                <a:solidFill>
                  <a:srgbClr val="FF0000"/>
                </a:solidFill>
              </a:rPr>
              <a:t>?</a:t>
            </a:r>
            <a:endParaRPr lang="he-IL" dirty="0">
              <a:solidFill>
                <a:srgbClr val="FF0000"/>
              </a:solidFill>
            </a:endParaRPr>
          </a:p>
        </p:txBody>
      </p:sp>
      <p:sp>
        <p:nvSpPr>
          <p:cNvPr id="12" name="כותרת 1"/>
          <p:cNvSpPr txBox="1">
            <a:spLocks/>
          </p:cNvSpPr>
          <p:nvPr/>
        </p:nvSpPr>
        <p:spPr>
          <a:xfrm>
            <a:off x="2273007" y="162745"/>
            <a:ext cx="6805122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1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ar-EG" sz="4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تحفيز – لماذا نحتاج الى </a:t>
            </a:r>
            <a:r>
              <a:rPr lang="ar-EG" sz="4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المجسات</a:t>
            </a:r>
            <a:r>
              <a:rPr lang="ar-EG" sz="4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he-IL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1786683" y="6119336"/>
            <a:ext cx="7777770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ar-EG" sz="48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إدراك المكان والوجهة نسبة الى المحيط</a:t>
            </a:r>
            <a:endParaRPr lang="he-IL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פיאה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פיאה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פיאה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1899</TotalTime>
  <Words>701</Words>
  <Application>Microsoft Office PowerPoint</Application>
  <PresentationFormat>מסך רחב</PresentationFormat>
  <Paragraphs>86</Paragraphs>
  <Slides>14</Slides>
  <Notes>7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7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14</vt:i4>
      </vt:variant>
    </vt:vector>
  </HeadingPairs>
  <TitlesOfParts>
    <vt:vector size="22" baseType="lpstr">
      <vt:lpstr>Arial</vt:lpstr>
      <vt:lpstr>Calibri</vt:lpstr>
      <vt:lpstr>Gisha</vt:lpstr>
      <vt:lpstr>Tahoma</vt:lpstr>
      <vt:lpstr>Times New Roman</vt:lpstr>
      <vt:lpstr>Trebuchet MS</vt:lpstr>
      <vt:lpstr>Wingdings 3</vt:lpstr>
      <vt:lpstr>פיאה</vt:lpstr>
      <vt:lpstr>מצגת של PowerPoint</vt:lpstr>
      <vt:lpstr>قائمة المحتويات</vt:lpstr>
      <vt:lpstr>مراجعة وتذكير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الترتيب والنظافة</vt:lpstr>
    </vt:vector>
  </TitlesOfParts>
  <Company>Yaron'S Team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עבודה עם רובוטים  סוגי פלט שונים</dc:title>
  <dc:creator>rami1410</dc:creator>
  <cp:lastModifiedBy>Windows User</cp:lastModifiedBy>
  <cp:revision>174</cp:revision>
  <dcterms:created xsi:type="dcterms:W3CDTF">2017-08-08T19:01:28Z</dcterms:created>
  <dcterms:modified xsi:type="dcterms:W3CDTF">2019-11-15T22:50:34Z</dcterms:modified>
</cp:coreProperties>
</file>