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autoCompressPictures="0">
  <p:sldMasterIdLst>
    <p:sldMasterId id="2147483681" r:id="rId1"/>
  </p:sldMasterIdLst>
  <p:notesMasterIdLst>
    <p:notesMasterId r:id="rId14"/>
  </p:notesMasterIdLst>
  <p:sldIdLst>
    <p:sldId id="256" r:id="rId2"/>
    <p:sldId id="274" r:id="rId3"/>
    <p:sldId id="288" r:id="rId4"/>
    <p:sldId id="287" r:id="rId5"/>
    <p:sldId id="289" r:id="rId6"/>
    <p:sldId id="291" r:id="rId7"/>
    <p:sldId id="298" r:id="rId8"/>
    <p:sldId id="292" r:id="rId9"/>
    <p:sldId id="293" r:id="rId10"/>
    <p:sldId id="294" r:id="rId11"/>
    <p:sldId id="295" r:id="rId12"/>
    <p:sldId id="29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3978" autoAdjust="0"/>
    <p:restoredTop sz="94660"/>
  </p:normalViewPr>
  <p:slideViewPr>
    <p:cSldViewPr snapToGrid="0">
      <p:cViewPr varScale="1">
        <p:scale>
          <a:sx n="75" d="100"/>
          <a:sy n="75" d="100"/>
        </p:scale>
        <p:origin x="498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288C3450-B1F7-4D70-BBD4-DE10EE2FA08A}" type="datetimeFigureOut">
              <a:rPr lang="he-IL" smtClean="0"/>
              <a:pPr/>
              <a:t>י"ח/חשון/תש"פ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83F62692-F0D9-4B96-9ACD-12E88898574A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742653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e-IL" dirty="0" smtClean="0"/>
              <a:t>חיישן שבודק באופן קבוע מה זווית זרוע הרובוט מאפשר תכנות גמיש וקבלת החלטות בזמן אמת</a:t>
            </a:r>
            <a:r>
              <a:rPr lang="he-IL" baseline="0" dirty="0" smtClean="0"/>
              <a:t> בהתאם לזוית הזרוע הנוכחית. כך ניתן לקבוע מתי ייעצרו תנועות פתיחת וסגירת הזרוע בהתאם לנדרש ממנה.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6BFB0-2B78-46EB-ACD6-0CEA529A7DA7}" type="slidenum">
              <a:rPr lang="he-IL" smtClean="0"/>
              <a:pPr/>
              <a:t>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091733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e-IL" dirty="0" smtClean="0"/>
              <a:t>חיישן שבודק באופן קבוע מה זווית זרוע הרובוט מאפשר תכנות גמיש וקבלת החלטות בזמן אמת</a:t>
            </a:r>
            <a:r>
              <a:rPr lang="he-IL" baseline="0" dirty="0" smtClean="0"/>
              <a:t> בהתאם לזוית הזרוע הנוכחית. כך ניתן לקבוע מתי ייעצרו תנועות פתיחת וסגירת הזרוע בהתאם לנדרש ממנה.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6BFB0-2B78-46EB-ACD6-0CEA529A7DA7}" type="slidenum">
              <a:rPr lang="he-IL" smtClean="0"/>
              <a:pPr/>
              <a:t>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409446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e-IL" dirty="0" smtClean="0"/>
              <a:t>חיישן שבודק באופן קבוע מה זווית זרוע הרובוט מאפשר תכנות גמיש וקבלת החלטות בזמן אמת</a:t>
            </a:r>
            <a:r>
              <a:rPr lang="he-IL" baseline="0" dirty="0" smtClean="0"/>
              <a:t> בהתאם לזוית הזרוע הנוכחית. כך ניתן לקבוע מתי ייעצרו תנועות פתיחת וסגירת הזרוע בהתאם לנדרש ממנה.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6BFB0-2B78-46EB-ACD6-0CEA529A7DA7}" type="slidenum">
              <a:rPr lang="he-IL" smtClean="0"/>
              <a:pPr/>
              <a:t>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215650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e-IL" dirty="0" smtClean="0"/>
              <a:t>חיישן שבודק באופן קבוע מה זווית זרוע הרובוט מאפשר תכנות גמיש וקבלת החלטות בזמן אמת</a:t>
            </a:r>
            <a:r>
              <a:rPr lang="he-IL" baseline="0" dirty="0" smtClean="0"/>
              <a:t> בהתאם לזוית הזרוע הנוכחית. כך ניתן לקבוע מתי ייעצרו תנועות פתיחת וסגירת הזרוע בהתאם לנדרש ממנה.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6BFB0-2B78-46EB-ACD6-0CEA529A7DA7}" type="slidenum">
              <a:rPr lang="he-IL" smtClean="0"/>
              <a:pPr/>
              <a:t>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587894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e-IL" dirty="0" smtClean="0"/>
              <a:t>חיישן שבודק באופן קבוע מה זווית זרוע הרובוט מאפשר תכנות גמיש וקבלת החלטות בזמן אמת</a:t>
            </a:r>
            <a:r>
              <a:rPr lang="he-IL" baseline="0" dirty="0" smtClean="0"/>
              <a:t> בהתאם לזוית הזרוע הנוכחית. כך ניתן לקבוע מתי ייעצרו תנועות פתיחת וסגירת הזרוע בהתאם לנדרש ממנה.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6BFB0-2B78-46EB-ACD6-0CEA529A7DA7}" type="slidenum">
              <a:rPr lang="he-IL" smtClean="0"/>
              <a:pPr/>
              <a:t>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628480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e-IL" dirty="0" smtClean="0"/>
              <a:t>חיישן שבודק באופן קבוע מה זווית זרוע הרובוט מאפשר תכנות גמיש וקבלת החלטות בזמן אמת</a:t>
            </a:r>
            <a:r>
              <a:rPr lang="he-IL" baseline="0" dirty="0" smtClean="0"/>
              <a:t> בהתאם לזוית הזרוע הנוכחית. כך ניתן לקבוע מתי ייעצרו תנועות פתיחת וסגירת הזרוע בהתאם לנדרש ממנה.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6BFB0-2B78-46EB-ACD6-0CEA529A7DA7}" type="slidenum">
              <a:rPr lang="he-IL" smtClean="0"/>
              <a:pPr/>
              <a:t>10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285114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e-IL" dirty="0" smtClean="0"/>
              <a:t>חיישן שבודק באופן קבוע מה זווית זרוע הרובוט מאפשר תכנות גמיש וקבלת החלטות בזמן אמת</a:t>
            </a:r>
            <a:r>
              <a:rPr lang="he-IL" baseline="0" dirty="0" smtClean="0"/>
              <a:t> בהתאם לזוית הזרוע הנוכחית. כך ניתן לקבוע מתי ייעצרו תנועות פתיחת וסגירת הזרוע בהתאם לנדרש ממנה.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6BFB0-2B78-46EB-ACD6-0CEA529A7DA7}" type="slidenum">
              <a:rPr lang="he-IL" smtClean="0"/>
              <a:pPr/>
              <a:t>11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037205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9700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991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73712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05742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 עם ציטו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47902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או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7844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70704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480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9633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2893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475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11/16/2019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69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773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11/16/2019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387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752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 smtClean="0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773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11/16/2019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168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  <p:sldLayoutId id="2147483695" r:id="rId14"/>
    <p:sldLayoutId id="2147483696" r:id="rId15"/>
    <p:sldLayoutId id="2147483697" r:id="rId16"/>
  </p:sldLayoutIdLst>
  <p:txStyles>
    <p:titleStyle>
      <a:lvl1pPr algn="l" defTabSz="457200" rtl="1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342900" indent="-3429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254033" y="1204334"/>
            <a:ext cx="8019969" cy="2466330"/>
          </a:xfrm>
        </p:spPr>
        <p:txBody>
          <a:bodyPr>
            <a:normAutofit/>
          </a:bodyPr>
          <a:lstStyle/>
          <a:p>
            <a:pPr algn="ctr"/>
            <a:r>
              <a:rPr lang="ar-JO" sz="8000" dirty="0" err="1" smtClean="0"/>
              <a:t>المجسات</a:t>
            </a:r>
            <a:r>
              <a:rPr lang="ar-JO" sz="8000" dirty="0" smtClean="0"/>
              <a:t> الرقمية</a:t>
            </a:r>
            <a:endParaRPr lang="he-IL" sz="8000" dirty="0"/>
          </a:p>
        </p:txBody>
      </p:sp>
    </p:spTree>
    <p:extLst>
      <p:ext uri="{BB962C8B-B14F-4D97-AF65-F5344CB8AC3E}">
        <p14:creationId xmlns:p14="http://schemas.microsoft.com/office/powerpoint/2010/main" val="1597654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כותרת 1"/>
          <p:cNvSpPr>
            <a:spLocks noGrp="1"/>
          </p:cNvSpPr>
          <p:nvPr>
            <p:ph type="title"/>
          </p:nvPr>
        </p:nvSpPr>
        <p:spPr>
          <a:xfrm>
            <a:off x="664634" y="241300"/>
            <a:ext cx="8596668" cy="1320800"/>
          </a:xfrm>
        </p:spPr>
        <p:txBody>
          <a:bodyPr>
            <a:normAutofit/>
          </a:bodyPr>
          <a:lstStyle/>
          <a:p>
            <a:pPr algn="r"/>
            <a:r>
              <a:rPr lang="ar-JO" sz="4400" b="1" dirty="0" smtClean="0"/>
              <a:t>مجس اللمس </a:t>
            </a:r>
            <a:r>
              <a:rPr lang="he-IL" sz="4400" b="1" dirty="0" smtClean="0"/>
              <a:t>– </a:t>
            </a:r>
            <a:r>
              <a:rPr lang="ar-JO" sz="4400" b="1" dirty="0" smtClean="0"/>
              <a:t>تكملة التمرين</a:t>
            </a:r>
            <a:endParaRPr lang="he-IL" sz="4400" b="1" dirty="0"/>
          </a:p>
        </p:txBody>
      </p:sp>
      <p:sp>
        <p:nvSpPr>
          <p:cNvPr id="4" name="מציין מיקום תוכן 2"/>
          <p:cNvSpPr txBox="1">
            <a:spLocks/>
          </p:cNvSpPr>
          <p:nvPr/>
        </p:nvSpPr>
        <p:spPr>
          <a:xfrm>
            <a:off x="0" y="1117600"/>
            <a:ext cx="10297947" cy="532187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857250" lvl="1" indent="-457200">
              <a:spcBef>
                <a:spcPct val="20000"/>
              </a:spcBef>
            </a:pPr>
            <a:r>
              <a:rPr lang="ar-EG" sz="3800" dirty="0" smtClean="0">
                <a:latin typeface="Arial" panose="020B0604020202020204" pitchFamily="34" charset="0"/>
                <a:cs typeface="Arial" panose="020B0604020202020204" pitchFamily="34" charset="0"/>
              </a:rPr>
              <a:t>أضيئوا المصباح بالضغط على المفتاح وأطفئوها بواسطة ترك المفتاح </a:t>
            </a:r>
            <a:endParaRPr lang="he-IL" sz="3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57300" lvl="2" indent="-457200">
              <a:spcBef>
                <a:spcPct val="20000"/>
              </a:spcBef>
            </a:pPr>
            <a:r>
              <a:rPr lang="ar-EG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رمز : من الممكن بناء عدة سيناريوهات مع أوامر "قبعة" وتنفيذ جميعها في نفس الوقت </a:t>
            </a:r>
            <a:endParaRPr lang="he-IL" sz="3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57250" lvl="1" indent="-457200">
              <a:spcBef>
                <a:spcPct val="20000"/>
              </a:spcBef>
            </a:pPr>
            <a:r>
              <a:rPr lang="ar-EG" sz="3800" dirty="0" smtClean="0">
                <a:latin typeface="Arial" panose="020B0604020202020204" pitchFamily="34" charset="0"/>
                <a:cs typeface="Arial" panose="020B0604020202020204" pitchFamily="34" charset="0"/>
              </a:rPr>
              <a:t>أسمعوا نغمة عند الضغط على المفتاح </a:t>
            </a:r>
            <a:endParaRPr lang="he-IL" sz="3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57250" lvl="1" indent="-457200">
              <a:spcBef>
                <a:spcPct val="20000"/>
              </a:spcBef>
            </a:pPr>
            <a:r>
              <a:rPr lang="ar-EG" sz="3800" dirty="0" smtClean="0">
                <a:latin typeface="Arial" panose="020B0604020202020204" pitchFamily="34" charset="0"/>
                <a:cs typeface="Arial" panose="020B0604020202020204" pitchFamily="34" charset="0"/>
              </a:rPr>
              <a:t>أسمعوا نغمة عند الضغط على المفتاح ونغمة أخرى مختلفة عند تركه</a:t>
            </a:r>
            <a:endParaRPr lang="he-IL" sz="3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57300" lvl="2" indent="-457200">
              <a:spcBef>
                <a:spcPct val="20000"/>
              </a:spcBef>
            </a:pPr>
            <a:r>
              <a:rPr lang="ar-EG" sz="3800" dirty="0" smtClean="0">
                <a:latin typeface="Arial" panose="020B0604020202020204" pitchFamily="34" charset="0"/>
                <a:cs typeface="Arial" panose="020B0604020202020204" pitchFamily="34" charset="0"/>
              </a:rPr>
              <a:t>ما الفرق بين "أَسمع نغمة" و "أَسمع نغمة حتى نهايتها" اذا ضغطنا على المفتاح وتركناه بسرعة ؟</a:t>
            </a:r>
            <a:endParaRPr lang="he-IL" sz="3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spcBef>
                <a:spcPct val="20000"/>
              </a:spcBef>
              <a:buFont typeface="Wingdings 3" charset="2"/>
              <a:buNone/>
            </a:pPr>
            <a:endParaRPr lang="he-IL" sz="4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כותרת 1"/>
          <p:cNvSpPr>
            <a:spLocks noGrp="1"/>
          </p:cNvSpPr>
          <p:nvPr>
            <p:ph type="title"/>
          </p:nvPr>
        </p:nvSpPr>
        <p:spPr>
          <a:xfrm>
            <a:off x="664634" y="241300"/>
            <a:ext cx="8596668" cy="1320800"/>
          </a:xfrm>
        </p:spPr>
        <p:txBody>
          <a:bodyPr>
            <a:normAutofit/>
          </a:bodyPr>
          <a:lstStyle/>
          <a:p>
            <a:pPr algn="r"/>
            <a:r>
              <a:rPr lang="ar-JO" sz="4400" b="1" dirty="0" smtClean="0"/>
              <a:t>مجس اللمس </a:t>
            </a:r>
            <a:r>
              <a:rPr lang="he-IL" sz="4400" b="1" dirty="0" smtClean="0"/>
              <a:t>– </a:t>
            </a:r>
            <a:r>
              <a:rPr lang="ar-JO" sz="4400" b="1" dirty="0" smtClean="0"/>
              <a:t>تكملة التمرين</a:t>
            </a:r>
            <a:endParaRPr lang="he-IL" sz="4400" b="1" dirty="0"/>
          </a:p>
        </p:txBody>
      </p:sp>
      <p:sp>
        <p:nvSpPr>
          <p:cNvPr id="6" name="מציין מיקום תוכן 2"/>
          <p:cNvSpPr txBox="1">
            <a:spLocks/>
          </p:cNvSpPr>
          <p:nvPr/>
        </p:nvSpPr>
        <p:spPr>
          <a:xfrm>
            <a:off x="991804" y="1218621"/>
            <a:ext cx="8934357" cy="51520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857250" lvl="1" indent="-457200">
              <a:spcBef>
                <a:spcPct val="20000"/>
              </a:spcBef>
            </a:pPr>
            <a:r>
              <a:rPr lang="ar-EG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حركوا الروبوت الى الأمام لمدة ثانيتين بالضغط على المفتاح, أَضيئوا المصباح وتحركوا الى الخلف لمدة ثانيتين, وعندها أَطفئوا المصباح </a:t>
            </a:r>
            <a:endParaRPr lang="he-IL" sz="3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57250" lvl="1" indent="-457200">
              <a:spcBef>
                <a:spcPct val="20000"/>
              </a:spcBef>
            </a:pPr>
            <a:r>
              <a:rPr lang="ar-EG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نقاش </a:t>
            </a:r>
            <a:endParaRPr lang="he-IL" sz="3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57300" lvl="2" indent="-457200">
              <a:spcBef>
                <a:spcPct val="20000"/>
              </a:spcBef>
            </a:pPr>
            <a:r>
              <a:rPr lang="ar-EG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كيف نستطيع استخدام المفتاح لإيقاف الروبوت عندما يصطدم بعقبات في الطريق ؟  </a:t>
            </a:r>
            <a:endParaRPr lang="he-IL" sz="3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57300" lvl="2" indent="-457200">
              <a:spcBef>
                <a:spcPct val="20000"/>
              </a:spcBef>
            </a:pPr>
            <a:r>
              <a:rPr lang="ar-EG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بالإضافة الى  البرمجة – هنالك أهمية للمكان الذي ركبنا عليه المجس على الروبوت</a:t>
            </a:r>
            <a:endParaRPr lang="he-IL" sz="3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57300" lvl="2" indent="-457200">
              <a:spcBef>
                <a:spcPct val="20000"/>
              </a:spcBef>
            </a:pPr>
            <a:endParaRPr lang="he-IL" sz="3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spcBef>
                <a:spcPct val="20000"/>
              </a:spcBef>
            </a:pPr>
            <a:endParaRPr lang="he-IL" sz="4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spcBef>
                <a:spcPct val="20000"/>
              </a:spcBef>
              <a:buFont typeface="Wingdings 3" charset="2"/>
              <a:buNone/>
            </a:pPr>
            <a:endParaRPr lang="he-IL" sz="4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ar-JO" sz="4400" b="1" dirty="0" smtClean="0"/>
              <a:t>الترتيب والنظافة</a:t>
            </a:r>
            <a:endParaRPr lang="he-IL" sz="4400" b="1" dirty="0"/>
          </a:p>
        </p:txBody>
      </p:sp>
      <p:sp>
        <p:nvSpPr>
          <p:cNvPr id="4" name="מציין מיקום תוכן 2"/>
          <p:cNvSpPr txBox="1">
            <a:spLocks/>
          </p:cNvSpPr>
          <p:nvPr/>
        </p:nvSpPr>
        <p:spPr>
          <a:xfrm>
            <a:off x="972756" y="1930400"/>
            <a:ext cx="8596668" cy="4388149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9600" indent="-609600"/>
            <a:r>
              <a:rPr lang="ar-EG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ar-EG" sz="5700" dirty="0" smtClean="0">
                <a:latin typeface="Arial" panose="020B0604020202020204" pitchFamily="34" charset="0"/>
                <a:cs typeface="Arial" panose="020B0604020202020204" pitchFamily="34" charset="0"/>
              </a:rPr>
              <a:t>حفظ مشروع </a:t>
            </a:r>
            <a:r>
              <a:rPr lang="ar-EG" sz="57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السكراتش</a:t>
            </a:r>
            <a:r>
              <a:rPr lang="ar-JO" sz="57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ar-JO" sz="5700" dirty="0" smtClean="0">
                <a:latin typeface="Arial" panose="020B0604020202020204" pitchFamily="34" charset="0"/>
                <a:cs typeface="Arial" panose="020B0604020202020204" pitchFamily="34" charset="0"/>
              </a:rPr>
              <a:t>3 (</a:t>
            </a:r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SCRATCH 3 </a:t>
            </a:r>
            <a:r>
              <a:rPr lang="ar-JO" sz="5700" dirty="0" smtClean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endParaRPr lang="en-US" sz="57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09600" indent="-609600"/>
            <a:r>
              <a:rPr lang="ar-EG" sz="5700" dirty="0" smtClean="0">
                <a:latin typeface="Arial" panose="020B0604020202020204" pitchFamily="34" charset="0"/>
                <a:cs typeface="Arial" panose="020B0604020202020204" pitchFamily="34" charset="0"/>
              </a:rPr>
              <a:t>اغلاق "النوافذ" في الحاسوب</a:t>
            </a:r>
            <a:endParaRPr lang="he-IL" sz="57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09600" indent="-609600"/>
            <a:r>
              <a:rPr lang="ar-EG" sz="5700" dirty="0" smtClean="0">
                <a:latin typeface="Arial" panose="020B0604020202020204" pitchFamily="34" charset="0"/>
                <a:cs typeface="Arial" panose="020B0604020202020204" pitchFamily="34" charset="0"/>
              </a:rPr>
              <a:t>إيقاف تشغيل الروبوت </a:t>
            </a:r>
            <a:endParaRPr lang="he-IL" sz="57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09600" indent="-609600"/>
            <a:r>
              <a:rPr lang="ar-EG" sz="5700" dirty="0" smtClean="0">
                <a:latin typeface="Arial" panose="020B0604020202020204" pitchFamily="34" charset="0"/>
                <a:cs typeface="Arial" panose="020B0604020202020204" pitchFamily="34" charset="0"/>
              </a:rPr>
              <a:t>ترتيب المعدات ومحطة العمل </a:t>
            </a:r>
            <a:endParaRPr lang="he-IL" sz="57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09600" indent="-609600"/>
            <a:r>
              <a:rPr lang="ar-EG" sz="5700" dirty="0" smtClean="0">
                <a:latin typeface="Arial" panose="020B0604020202020204" pitchFamily="34" charset="0"/>
                <a:cs typeface="Arial" panose="020B0604020202020204" pitchFamily="34" charset="0"/>
              </a:rPr>
              <a:t>نزع البطارية </a:t>
            </a:r>
            <a:endParaRPr lang="he-IL" sz="57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09600" indent="-609600"/>
            <a:r>
              <a:rPr lang="ar-EG" sz="5700" dirty="0" smtClean="0">
                <a:latin typeface="Arial" panose="020B0604020202020204" pitchFamily="34" charset="0"/>
                <a:cs typeface="Arial" panose="020B0604020202020204" pitchFamily="34" charset="0"/>
              </a:rPr>
              <a:t>قم بتوصيل البطارية الى محطة الشحن </a:t>
            </a:r>
            <a:endParaRPr lang="he-IL" sz="57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09600" indent="-609600"/>
            <a:r>
              <a:rPr lang="ar-EG" sz="5700" dirty="0" smtClean="0">
                <a:latin typeface="Arial" panose="020B0604020202020204" pitchFamily="34" charset="0"/>
                <a:cs typeface="Arial" panose="020B0604020202020204" pitchFamily="34" charset="0"/>
              </a:rPr>
              <a:t>رتب الروبوت قبل وضعه في الخزانة </a:t>
            </a:r>
            <a:r>
              <a:rPr lang="en-US" sz="57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he-IL" sz="57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3421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ar-JO" sz="4400" b="1" dirty="0" smtClean="0"/>
              <a:t>قائمة المحتويات</a:t>
            </a:r>
            <a:endParaRPr lang="he-IL" sz="4400" b="1" dirty="0"/>
          </a:p>
        </p:txBody>
      </p:sp>
      <p:sp>
        <p:nvSpPr>
          <p:cNvPr id="4" name="מציין מיקום תוכן 2"/>
          <p:cNvSpPr txBox="1">
            <a:spLocks/>
          </p:cNvSpPr>
          <p:nvPr/>
        </p:nvSpPr>
        <p:spPr>
          <a:xfrm>
            <a:off x="-156286" y="1537731"/>
            <a:ext cx="8474926" cy="4953889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ar-EG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مراجعة وتذك</a:t>
            </a:r>
            <a:r>
              <a:rPr lang="ar-JO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ير</a:t>
            </a:r>
            <a:endParaRPr lang="he-IL" sz="4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he-IL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ar-EG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مجس رقمي </a:t>
            </a:r>
            <a:endParaRPr lang="he-IL" sz="4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he-IL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ar-EG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تعرف </a:t>
            </a:r>
            <a:endParaRPr lang="he-IL" sz="4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he-IL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ar-EG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مجس اللمس </a:t>
            </a:r>
            <a:endParaRPr lang="he-IL" sz="4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ar-EG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 هيا نبرمج الروبوت !</a:t>
            </a:r>
            <a:endParaRPr lang="he-IL" sz="4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ar-EG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 زر بداية العمل </a:t>
            </a:r>
            <a:endParaRPr lang="he-IL" sz="4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he-IL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ar-EG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الإيقاف بلمسة </a:t>
            </a:r>
            <a:endParaRPr lang="he-IL" sz="4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ar-EG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الترتيب والنظافة </a:t>
            </a:r>
            <a:endParaRPr lang="he-IL" sz="4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 3" charset="2"/>
              <a:buNone/>
            </a:pPr>
            <a:endParaRPr lang="en-US" sz="4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892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ar-JO" sz="4400" b="1" dirty="0" smtClean="0"/>
              <a:t>مراجعة وتذكير</a:t>
            </a:r>
            <a:endParaRPr lang="he-IL" sz="4400" b="1" dirty="0"/>
          </a:p>
        </p:txBody>
      </p:sp>
      <p:sp>
        <p:nvSpPr>
          <p:cNvPr id="4" name="מציין מיקום תוכן 2"/>
          <p:cNvSpPr txBox="1">
            <a:spLocks/>
          </p:cNvSpPr>
          <p:nvPr/>
        </p:nvSpPr>
        <p:spPr>
          <a:xfrm>
            <a:off x="812800" y="1930400"/>
            <a:ext cx="8685974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ar-EG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مقدمة </a:t>
            </a:r>
            <a:r>
              <a:rPr lang="ar-EG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للمجسات</a:t>
            </a:r>
            <a:r>
              <a:rPr lang="ar-EG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he-IL" sz="3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he-IL" sz="3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e-IL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ar-EG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تحفيز – لماذا يحتاج الروبوت الى </a:t>
            </a:r>
            <a:r>
              <a:rPr lang="ar-EG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المجسات</a:t>
            </a:r>
            <a:r>
              <a:rPr lang="ar-EG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؟</a:t>
            </a:r>
            <a:endParaRPr lang="he-IL" sz="3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he-IL" sz="3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e-IL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ar-EG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كيف يستخدم الروبوت </a:t>
            </a:r>
            <a:r>
              <a:rPr lang="ar-EG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المجسات</a:t>
            </a:r>
            <a:r>
              <a:rPr lang="ar-EG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؟</a:t>
            </a:r>
            <a:endParaRPr lang="he-IL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892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כותרת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pPr algn="r"/>
            <a:r>
              <a:rPr lang="ar-JO" sz="4400" b="1" dirty="0" smtClean="0"/>
              <a:t>المجس الرقمي</a:t>
            </a:r>
            <a:endParaRPr lang="he-IL" sz="44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05187" y="5383258"/>
            <a:ext cx="5648325" cy="123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מציין מיקום תוכן 2"/>
          <p:cNvSpPr txBox="1">
            <a:spLocks/>
          </p:cNvSpPr>
          <p:nvPr/>
        </p:nvSpPr>
        <p:spPr>
          <a:xfrm>
            <a:off x="677334" y="1509616"/>
            <a:ext cx="9703865" cy="49538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857250" lvl="1" indent="-457200">
              <a:spcBef>
                <a:spcPct val="20000"/>
              </a:spcBef>
            </a:pPr>
            <a:r>
              <a:rPr lang="ar-EG" sz="3800" dirty="0" smtClean="0">
                <a:latin typeface="Arial" panose="020B0604020202020204" pitchFamily="34" charset="0"/>
                <a:cs typeface="Arial" panose="020B0604020202020204" pitchFamily="34" charset="0"/>
              </a:rPr>
              <a:t>يرسل المجس للمتحكم معطيات عن وضعه طيلة الوقت </a:t>
            </a:r>
            <a:endParaRPr lang="he-IL" sz="3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57250" lvl="1" indent="-457200">
              <a:spcBef>
                <a:spcPct val="20000"/>
              </a:spcBef>
            </a:pPr>
            <a:r>
              <a:rPr lang="ar-EG" sz="3800" dirty="0" smtClean="0">
                <a:latin typeface="Arial" panose="020B0604020202020204" pitchFamily="34" charset="0"/>
                <a:cs typeface="Arial" panose="020B0604020202020204" pitchFamily="34" charset="0"/>
              </a:rPr>
              <a:t>يستطيع المجس الرقمي ان يميز بين وضعين </a:t>
            </a:r>
            <a:endParaRPr lang="he-IL" sz="3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57300" lvl="2" indent="-457200">
              <a:spcBef>
                <a:spcPct val="20000"/>
              </a:spcBef>
            </a:pPr>
            <a:r>
              <a:rPr lang="ar-EG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يقوم بأرسال 0 او 1 الى المتحكم وفقا لوضعه</a:t>
            </a:r>
            <a:endParaRPr lang="he-IL" sz="3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57300" lvl="2" indent="-457200">
              <a:spcBef>
                <a:spcPct val="20000"/>
              </a:spcBef>
            </a:pPr>
            <a:r>
              <a:rPr lang="ar-EG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عندما يتعرف المجس على وضعية مطلوبة, تغلق 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he-IL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ar-EG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تفتح فيه دائرة كهربائية وفقا للوضعية, ويقوم المجس بأرسال 0 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ar-EG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 1 الى المتحكم </a:t>
            </a:r>
            <a:endParaRPr lang="he-IL" sz="3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כותרת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pPr algn="r"/>
            <a:r>
              <a:rPr lang="ar-JO" sz="4400" b="1" dirty="0" smtClean="0"/>
              <a:t>مجس اللمس</a:t>
            </a:r>
            <a:endParaRPr lang="he-IL" sz="4400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1504" y="698183"/>
            <a:ext cx="2047875" cy="143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מציין מיקום תוכן 2"/>
          <p:cNvSpPr txBox="1">
            <a:spLocks/>
          </p:cNvSpPr>
          <p:nvPr/>
        </p:nvSpPr>
        <p:spPr>
          <a:xfrm>
            <a:off x="862717" y="1534478"/>
            <a:ext cx="8934357" cy="495388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spcBef>
                <a:spcPct val="20000"/>
              </a:spcBef>
            </a:pPr>
            <a:r>
              <a:rPr lang="ar-EG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يستطيع مجس اللمس</a:t>
            </a:r>
            <a:r>
              <a:rPr lang="he-IL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ar-EG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ان يميز وضعين </a:t>
            </a:r>
            <a:r>
              <a:rPr lang="he-IL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857250" lvl="1" indent="-457200">
              <a:spcBef>
                <a:spcPct val="20000"/>
              </a:spcBef>
            </a:pPr>
            <a:r>
              <a:rPr lang="ar-EG" sz="3800" dirty="0" smtClean="0">
                <a:latin typeface="Arial" panose="020B0604020202020204" pitchFamily="34" charset="0"/>
                <a:cs typeface="Arial" panose="020B0604020202020204" pitchFamily="34" charset="0"/>
              </a:rPr>
              <a:t>غير مضغوط </a:t>
            </a:r>
            <a:r>
              <a:rPr lang="he-IL" sz="3800" dirty="0" smtClean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ar-EG" sz="3800" dirty="0" smtClean="0">
                <a:latin typeface="Arial" panose="020B0604020202020204" pitchFamily="34" charset="0"/>
                <a:cs typeface="Arial" panose="020B0604020202020204" pitchFamily="34" charset="0"/>
              </a:rPr>
              <a:t>يرسل 0 الى المتحكم (وضعية "عادية")</a:t>
            </a:r>
            <a:endParaRPr lang="he-IL" sz="3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57250" lvl="1" indent="-457200">
              <a:spcBef>
                <a:spcPct val="20000"/>
              </a:spcBef>
            </a:pPr>
            <a:r>
              <a:rPr lang="ar-EG" sz="3800" dirty="0" smtClean="0">
                <a:latin typeface="Arial" panose="020B0604020202020204" pitchFamily="34" charset="0"/>
                <a:cs typeface="Arial" panose="020B0604020202020204" pitchFamily="34" charset="0"/>
              </a:rPr>
              <a:t>مضغوط – يرسل 1 الى المتحكم </a:t>
            </a:r>
            <a:endParaRPr lang="he-IL" sz="3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spcBef>
                <a:spcPct val="20000"/>
              </a:spcBef>
            </a:pPr>
            <a:r>
              <a:rPr lang="ar-EG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المجس "يُغلَق" عندما نضغط على الزر</a:t>
            </a:r>
            <a:endParaRPr lang="he-IL" sz="4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57250" lvl="1" indent="-457200">
              <a:spcBef>
                <a:spcPct val="20000"/>
              </a:spcBef>
            </a:pPr>
            <a:r>
              <a:rPr lang="ar-EG" sz="3800" dirty="0" smtClean="0">
                <a:latin typeface="Arial" panose="020B0604020202020204" pitchFamily="34" charset="0"/>
                <a:cs typeface="Arial" panose="020B0604020202020204" pitchFamily="34" charset="0"/>
              </a:rPr>
              <a:t>تُغلق دائرة كهربائية ويتغير الوضع من 0 الى 1 </a:t>
            </a:r>
            <a:endParaRPr lang="he-IL" sz="3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spcBef>
                <a:spcPct val="20000"/>
              </a:spcBef>
            </a:pPr>
            <a:r>
              <a:rPr lang="ar-EG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المجس "يُفتَح" عندما نترك الزر</a:t>
            </a:r>
            <a:endParaRPr lang="he-IL" sz="4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57250" lvl="1" indent="-457200">
              <a:spcBef>
                <a:spcPct val="20000"/>
              </a:spcBef>
            </a:pPr>
            <a:r>
              <a:rPr lang="ar-EG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تُفتَح دائرة كهربائية ويتغير الوضع من</a:t>
            </a:r>
            <a:r>
              <a:rPr lang="ar-EG" sz="3800" dirty="0" smtClean="0">
                <a:latin typeface="Arial" panose="020B0604020202020204" pitchFamily="34" charset="0"/>
                <a:cs typeface="Arial" panose="020B0604020202020204" pitchFamily="34" charset="0"/>
              </a:rPr>
              <a:t> 1 </a:t>
            </a:r>
            <a:r>
              <a:rPr lang="ar-EG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الى</a:t>
            </a:r>
            <a:r>
              <a:rPr lang="ar-EG" sz="3800" dirty="0" smtClean="0">
                <a:latin typeface="Arial" panose="020B0604020202020204" pitchFamily="34" charset="0"/>
                <a:cs typeface="Arial" panose="020B0604020202020204" pitchFamily="34" charset="0"/>
              </a:rPr>
              <a:t> 0 </a:t>
            </a:r>
            <a:endParaRPr lang="he-IL" sz="3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spcBef>
                <a:spcPct val="20000"/>
              </a:spcBef>
              <a:buFont typeface="Wingdings 3" charset="2"/>
              <a:buNone/>
            </a:pPr>
            <a:endParaRPr lang="he-IL" sz="4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כותרת 1"/>
          <p:cNvSpPr>
            <a:spLocks noGrp="1"/>
          </p:cNvSpPr>
          <p:nvPr>
            <p:ph type="title"/>
          </p:nvPr>
        </p:nvSpPr>
        <p:spPr>
          <a:xfrm>
            <a:off x="677334" y="239752"/>
            <a:ext cx="8596668" cy="1320800"/>
          </a:xfrm>
        </p:spPr>
        <p:txBody>
          <a:bodyPr>
            <a:normAutofit/>
          </a:bodyPr>
          <a:lstStyle/>
          <a:p>
            <a:pPr algn="r"/>
            <a:r>
              <a:rPr lang="ar-JO" sz="4400" b="1" dirty="0" smtClean="0"/>
              <a:t>مجس اللمس </a:t>
            </a:r>
            <a:r>
              <a:rPr lang="he-IL" sz="4400" b="1" dirty="0" smtClean="0"/>
              <a:t>– </a:t>
            </a:r>
            <a:r>
              <a:rPr lang="ar-JO" sz="4400" b="1" dirty="0" smtClean="0"/>
              <a:t>توصيله للروبوت</a:t>
            </a:r>
            <a:endParaRPr lang="he-IL" sz="4400" b="1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2579" y="3129642"/>
            <a:ext cx="5562120" cy="3461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מציין מיקום תוכן 2"/>
          <p:cNvSpPr txBox="1">
            <a:spLocks/>
          </p:cNvSpPr>
          <p:nvPr/>
        </p:nvSpPr>
        <p:spPr>
          <a:xfrm>
            <a:off x="-90788" y="1084631"/>
            <a:ext cx="10132912" cy="49538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spcBef>
                <a:spcPct val="20000"/>
              </a:spcBef>
            </a:pPr>
            <a:r>
              <a:rPr lang="ar-EG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ركبوا مجس اللمس (المفتاح) على الروبوت </a:t>
            </a:r>
            <a:endParaRPr lang="he-IL" sz="4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57250" lvl="1" indent="-457200">
              <a:spcBef>
                <a:spcPct val="20000"/>
              </a:spcBef>
            </a:pPr>
            <a:r>
              <a:rPr lang="ar-EG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أدخِل المنطقة البارزة على المجس عبر المسالك التي على الروبوت </a:t>
            </a:r>
            <a:endParaRPr lang="he-IL" sz="4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spcBef>
                <a:spcPct val="20000"/>
              </a:spcBef>
            </a:pPr>
            <a:r>
              <a:rPr lang="ar-EG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وصل المجس</a:t>
            </a:r>
            <a:endParaRPr lang="ar-JO" sz="4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ct val="20000"/>
              </a:spcBef>
              <a:buNone/>
            </a:pPr>
            <a:r>
              <a:rPr lang="ar-JO" sz="4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ar-JO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ar-EG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 بالأسلاك</a:t>
            </a:r>
            <a:r>
              <a:rPr lang="he-IL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457200" indent="-457200">
              <a:spcBef>
                <a:spcPct val="20000"/>
              </a:spcBef>
              <a:buFont typeface="Wingdings 3" charset="2"/>
              <a:buNone/>
            </a:pPr>
            <a:endParaRPr lang="he-IL" sz="4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44959" y="4982076"/>
            <a:ext cx="3133725" cy="154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כותרת 1"/>
          <p:cNvSpPr txBox="1">
            <a:spLocks/>
          </p:cNvSpPr>
          <p:nvPr/>
        </p:nvSpPr>
        <p:spPr>
          <a:xfrm>
            <a:off x="729033" y="161166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1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rtl="1" eaLnBrk="1" hangingPunct="1">
              <a:defRPr>
                <a:solidFill>
                  <a:schemeClr val="tx2"/>
                </a:solidFill>
              </a:defRPr>
            </a:lvl2pPr>
            <a:lvl3pPr rtl="1" eaLnBrk="1" hangingPunct="1">
              <a:defRPr>
                <a:solidFill>
                  <a:schemeClr val="tx2"/>
                </a:solidFill>
              </a:defRPr>
            </a:lvl3pPr>
            <a:lvl4pPr rtl="1" eaLnBrk="1" hangingPunct="1">
              <a:defRPr>
                <a:solidFill>
                  <a:schemeClr val="tx2"/>
                </a:solidFill>
              </a:defRPr>
            </a:lvl4pPr>
            <a:lvl5pPr rtl="1" eaLnBrk="1" hangingPunct="1">
              <a:defRPr>
                <a:solidFill>
                  <a:schemeClr val="tx2"/>
                </a:solidFill>
              </a:defRPr>
            </a:lvl5pPr>
            <a:lvl6pPr rtl="1" eaLnBrk="1" hangingPunct="1">
              <a:defRPr>
                <a:solidFill>
                  <a:schemeClr val="tx2"/>
                </a:solidFill>
              </a:defRPr>
            </a:lvl6pPr>
            <a:lvl7pPr rtl="1" eaLnBrk="1" hangingPunct="1">
              <a:defRPr>
                <a:solidFill>
                  <a:schemeClr val="tx2"/>
                </a:solidFill>
              </a:defRPr>
            </a:lvl7pPr>
            <a:lvl8pPr rtl="1" eaLnBrk="1" hangingPunct="1">
              <a:defRPr>
                <a:solidFill>
                  <a:schemeClr val="tx2"/>
                </a:solidFill>
              </a:defRPr>
            </a:lvl8pPr>
            <a:lvl9pPr rtl="1"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ar-EG" sz="5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ربط الروبوت بالحاسوب </a:t>
            </a:r>
            <a:endParaRPr lang="he-IL" sz="5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מציין מיקום תוכן 2"/>
          <p:cNvSpPr txBox="1">
            <a:spLocks/>
          </p:cNvSpPr>
          <p:nvPr/>
        </p:nvSpPr>
        <p:spPr>
          <a:xfrm>
            <a:off x="982252" y="1039447"/>
            <a:ext cx="9253490" cy="50940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ar-EG" sz="3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r-EG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وصل البطارية للمتحكم وتشغيل الروبوت</a:t>
            </a:r>
          </a:p>
          <a:p>
            <a:r>
              <a:rPr lang="ar-EG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ربط الروبوتات بالحواسيب </a:t>
            </a:r>
            <a:r>
              <a:rPr lang="he-IL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ar-EG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بواسطة سلك </a:t>
            </a:r>
            <a:r>
              <a:rPr lang="he-IL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USB</a:t>
            </a:r>
            <a:r>
              <a:rPr lang="ar-JO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/ بلوتوث / اتصال انترنت </a:t>
            </a:r>
            <a:r>
              <a:rPr lang="en-US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Wi-Fi</a:t>
            </a:r>
            <a:r>
              <a:rPr lang="ar-JO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he-IL" sz="3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ar-EG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تشغيل الملف "برنامج الارتباط" </a:t>
            </a:r>
            <a:r>
              <a:rPr lang="he-IL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FTSCRACHTXT</a:t>
            </a:r>
            <a:r>
              <a:rPr lang="he-IL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r-EG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واختيار امكانية</a:t>
            </a:r>
            <a:r>
              <a:rPr lang="he-IL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r-EG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الارتباط </a:t>
            </a:r>
            <a:r>
              <a:rPr lang="ar-JO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للحاسوب</a:t>
            </a:r>
            <a:endParaRPr lang="he-IL" sz="3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ar-EG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الدخول الى </a:t>
            </a:r>
            <a:r>
              <a:rPr lang="ar-JO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بيئة العمل </a:t>
            </a:r>
            <a:r>
              <a:rPr lang="ar-JO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وإضافة </a:t>
            </a:r>
            <a:r>
              <a:rPr lang="ar-JO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توسيع لفئات الأوامر </a:t>
            </a:r>
            <a:r>
              <a:rPr lang="he-IL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ar-JO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للمتحكم </a:t>
            </a:r>
            <a:r>
              <a:rPr lang="he-IL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TXT</a:t>
            </a:r>
            <a:r>
              <a:rPr lang="he-IL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r-JO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الخاص </a:t>
            </a:r>
            <a:r>
              <a:rPr lang="ar-JO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بفيشرتكنيك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ar-EG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تأكد ان مصباح الدلالة </a:t>
            </a:r>
            <a:r>
              <a:rPr lang="ar-JO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يشير الى ان</a:t>
            </a:r>
          </a:p>
          <a:p>
            <a:pPr marL="0" indent="0">
              <a:buNone/>
            </a:pPr>
            <a:r>
              <a:rPr lang="ar-JO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r-JO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الروبوت متصل</a:t>
            </a:r>
            <a:endParaRPr lang="ar-EG" sz="3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0162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כותרת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pPr algn="r"/>
            <a:r>
              <a:rPr lang="ar-JO" sz="4400" b="1" dirty="0" smtClean="0"/>
              <a:t>مجس اللمس </a:t>
            </a:r>
            <a:r>
              <a:rPr lang="he-IL" sz="4400" b="1" dirty="0" smtClean="0"/>
              <a:t>– </a:t>
            </a:r>
            <a:r>
              <a:rPr lang="ar-JO" sz="4400" b="1" dirty="0" smtClean="0"/>
              <a:t>برمجة</a:t>
            </a:r>
            <a:endParaRPr lang="he-IL" sz="4400" b="1" dirty="0"/>
          </a:p>
        </p:txBody>
      </p:sp>
      <p:pic>
        <p:nvPicPr>
          <p:cNvPr id="2" name="תמונה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135" y="1270000"/>
            <a:ext cx="3246966" cy="999931"/>
          </a:xfrm>
          <a:prstGeom prst="rect">
            <a:avLst/>
          </a:prstGeom>
        </p:spPr>
      </p:pic>
      <p:sp>
        <p:nvSpPr>
          <p:cNvPr id="6" name="מציין מיקום תוכן 2"/>
          <p:cNvSpPr txBox="1">
            <a:spLocks/>
          </p:cNvSpPr>
          <p:nvPr/>
        </p:nvSpPr>
        <p:spPr>
          <a:xfrm>
            <a:off x="96837" y="1522842"/>
            <a:ext cx="9850987" cy="515206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spcBef>
                <a:spcPct val="20000"/>
              </a:spcBef>
            </a:pPr>
            <a:r>
              <a:rPr lang="ar-EG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أمر "قبعة" للمجس الرقمي </a:t>
            </a:r>
            <a:r>
              <a:rPr lang="he-IL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857250" lvl="1" indent="-457200">
              <a:spcBef>
                <a:spcPct val="20000"/>
              </a:spcBef>
            </a:pPr>
            <a:r>
              <a:rPr lang="ar-EG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الحدث : عندما يتغير وضع المجس الى "أُغلِق" (من 0 الى 1) بضغطة على الزر</a:t>
            </a:r>
            <a:endParaRPr lang="he-IL" sz="4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57250" lvl="1" indent="-457200">
              <a:spcBef>
                <a:spcPct val="20000"/>
              </a:spcBef>
            </a:pPr>
            <a:r>
              <a:rPr lang="ar-EG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متغيرات في الأمر</a:t>
            </a:r>
            <a:endParaRPr lang="he-IL" sz="4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57300" lvl="2" indent="-457200">
              <a:spcBef>
                <a:spcPct val="20000"/>
              </a:spcBef>
            </a:pPr>
            <a:r>
              <a:rPr lang="ar-EG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اختيار نوع المجس الرقمي </a:t>
            </a:r>
            <a:endParaRPr lang="he-IL" sz="4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57300" lvl="2" indent="-457200">
              <a:spcBef>
                <a:spcPct val="20000"/>
              </a:spcBef>
            </a:pPr>
            <a:r>
              <a:rPr lang="ar-EG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اختيار مَدخَل المُدخل في المتحكم الموصول به المجس  </a:t>
            </a:r>
            <a:endParaRPr lang="he-IL" sz="4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57300" lvl="2" indent="-457200">
              <a:spcBef>
                <a:spcPct val="20000"/>
              </a:spcBef>
            </a:pPr>
            <a:r>
              <a:rPr lang="ar-EG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اختيار نوع التغيير للحدث : فُتِحَ </a:t>
            </a:r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/ </a:t>
            </a:r>
            <a:r>
              <a:rPr lang="ar-EG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أُغلِقَ</a:t>
            </a:r>
            <a:endParaRPr lang="he-IL" sz="4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spcBef>
                <a:spcPct val="20000"/>
              </a:spcBef>
            </a:pPr>
            <a:endParaRPr lang="he-IL" sz="4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spcBef>
                <a:spcPct val="20000"/>
              </a:spcBef>
              <a:buFont typeface="Wingdings 3" charset="2"/>
              <a:buNone/>
            </a:pPr>
            <a:endParaRPr lang="he-IL" sz="4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כותרת 1"/>
          <p:cNvSpPr>
            <a:spLocks noGrp="1"/>
          </p:cNvSpPr>
          <p:nvPr>
            <p:ph type="title"/>
          </p:nvPr>
        </p:nvSpPr>
        <p:spPr>
          <a:xfrm>
            <a:off x="740834" y="203200"/>
            <a:ext cx="8596668" cy="1320800"/>
          </a:xfrm>
        </p:spPr>
        <p:txBody>
          <a:bodyPr>
            <a:normAutofit/>
          </a:bodyPr>
          <a:lstStyle/>
          <a:p>
            <a:pPr algn="r"/>
            <a:r>
              <a:rPr lang="ar-JO" sz="4400" b="1" dirty="0" smtClean="0"/>
              <a:t>مجس اللمس </a:t>
            </a:r>
            <a:r>
              <a:rPr lang="he-IL" sz="4400" b="1" dirty="0" smtClean="0"/>
              <a:t>- </a:t>
            </a:r>
            <a:r>
              <a:rPr lang="ar-JO" sz="4400" b="1" dirty="0" smtClean="0"/>
              <a:t>تمرين</a:t>
            </a:r>
            <a:endParaRPr lang="he-IL" sz="4400" b="1" dirty="0"/>
          </a:p>
        </p:txBody>
      </p:sp>
      <p:sp>
        <p:nvSpPr>
          <p:cNvPr id="4" name="מציין מיקום תוכן 2"/>
          <p:cNvSpPr txBox="1">
            <a:spLocks/>
          </p:cNvSpPr>
          <p:nvPr/>
        </p:nvSpPr>
        <p:spPr>
          <a:xfrm>
            <a:off x="0" y="952500"/>
            <a:ext cx="10591800" cy="5105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857250" lvl="1" indent="-457200">
              <a:spcBef>
                <a:spcPct val="20000"/>
              </a:spcBef>
            </a:pPr>
            <a:r>
              <a:rPr lang="ar-EG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أضيئوا المصباح بالضغط على المفتاح </a:t>
            </a:r>
            <a:endParaRPr lang="he-IL" sz="4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57250" lvl="1" indent="-457200">
              <a:spcBef>
                <a:spcPct val="20000"/>
              </a:spcBef>
            </a:pPr>
            <a:r>
              <a:rPr lang="ar-EG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نقاش </a:t>
            </a:r>
            <a:endParaRPr lang="he-IL" sz="4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57300" lvl="2" indent="-457200">
              <a:spcBef>
                <a:spcPct val="20000"/>
              </a:spcBef>
            </a:pPr>
            <a:r>
              <a:rPr lang="ar-EG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ماذا يجب ان تكون بيئة </a:t>
            </a:r>
            <a:r>
              <a:rPr lang="en-US" sz="4400" dirty="0">
                <a:latin typeface="David" pitchFamily="34" charset="-79"/>
                <a:cs typeface="David" pitchFamily="34" charset="-79"/>
              </a:rPr>
              <a:t>Scratch 3</a:t>
            </a:r>
            <a:r>
              <a:rPr lang="he-IL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ar-EG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من اجل الحصول على ردة فعل دقيقة عند الضغط على المفتاح ؟ </a:t>
            </a:r>
            <a:endParaRPr lang="he-IL" sz="4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57300" lvl="2" indent="-457200">
              <a:spcBef>
                <a:spcPct val="20000"/>
              </a:spcBef>
            </a:pPr>
            <a:r>
              <a:rPr lang="ar-EG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لماذا لا ينطفئ المصباح ؟</a:t>
            </a:r>
            <a:endParaRPr lang="he-IL" sz="4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57300" lvl="2" indent="-457200">
              <a:spcBef>
                <a:spcPct val="20000"/>
              </a:spcBef>
            </a:pPr>
            <a:r>
              <a:rPr lang="ar-EG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كيف نستطيع إطفاء المصباح بواسطة نفس المفتاح ؟</a:t>
            </a:r>
            <a:endParaRPr lang="he-IL" sz="4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spcBef>
                <a:spcPct val="20000"/>
              </a:spcBef>
            </a:pPr>
            <a:endParaRPr lang="he-IL" sz="4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spcBef>
                <a:spcPct val="20000"/>
              </a:spcBef>
              <a:buFont typeface="Wingdings 3" charset="2"/>
              <a:buNone/>
            </a:pPr>
            <a:endParaRPr lang="he-IL" sz="4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פיאה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פיאה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פיאה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2143</TotalTime>
  <Words>739</Words>
  <Application>Microsoft Office PowerPoint</Application>
  <PresentationFormat>מסך רחב</PresentationFormat>
  <Paragraphs>86</Paragraphs>
  <Slides>12</Slides>
  <Notes>7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8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12</vt:i4>
      </vt:variant>
    </vt:vector>
  </HeadingPairs>
  <TitlesOfParts>
    <vt:vector size="21" baseType="lpstr">
      <vt:lpstr>Arial</vt:lpstr>
      <vt:lpstr>Calibri</vt:lpstr>
      <vt:lpstr>David</vt:lpstr>
      <vt:lpstr>Gisha</vt:lpstr>
      <vt:lpstr>Tahoma</vt:lpstr>
      <vt:lpstr>Times New Roman</vt:lpstr>
      <vt:lpstr>Trebuchet MS</vt:lpstr>
      <vt:lpstr>Wingdings 3</vt:lpstr>
      <vt:lpstr>פיאה</vt:lpstr>
      <vt:lpstr>المجسات الرقمية</vt:lpstr>
      <vt:lpstr>قائمة المحتويات</vt:lpstr>
      <vt:lpstr>مراجعة وتذكير</vt:lpstr>
      <vt:lpstr>المجس الرقمي</vt:lpstr>
      <vt:lpstr>مجس اللمس</vt:lpstr>
      <vt:lpstr>مجس اللمس – توصيله للروبوت</vt:lpstr>
      <vt:lpstr>מצגת של PowerPoint</vt:lpstr>
      <vt:lpstr>مجس اللمس – برمجة</vt:lpstr>
      <vt:lpstr>مجس اللمس - تمرين</vt:lpstr>
      <vt:lpstr>مجس اللمس – تكملة التمرين</vt:lpstr>
      <vt:lpstr>مجس اللمس – تكملة التمرين</vt:lpstr>
      <vt:lpstr>الترتيب والنظافة</vt:lpstr>
    </vt:vector>
  </TitlesOfParts>
  <Company>Yaron'S Team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עבודה עם רובוטים  סוגי פלט שונים</dc:title>
  <dc:creator>rami1410</dc:creator>
  <cp:lastModifiedBy>Windows User</cp:lastModifiedBy>
  <cp:revision>182</cp:revision>
  <dcterms:created xsi:type="dcterms:W3CDTF">2017-08-08T19:01:28Z</dcterms:created>
  <dcterms:modified xsi:type="dcterms:W3CDTF">2019-11-15T23:02:13Z</dcterms:modified>
</cp:coreProperties>
</file>