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68" r:id="rId5"/>
    <p:sldId id="276" r:id="rId6"/>
    <p:sldId id="277" r:id="rId7"/>
    <p:sldId id="278" r:id="rId8"/>
    <p:sldId id="279" r:id="rId9"/>
    <p:sldId id="281" r:id="rId10"/>
    <p:sldId id="285" r:id="rId11"/>
    <p:sldId id="286" r:id="rId12"/>
    <p:sldId id="283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204332"/>
            <a:ext cx="9274003" cy="3367668"/>
          </a:xfrm>
        </p:spPr>
        <p:txBody>
          <a:bodyPr>
            <a:normAutofit fontScale="90000"/>
          </a:bodyPr>
          <a:lstStyle/>
          <a:p>
            <a:r>
              <a:rPr lang="he-IL" sz="8000" dirty="0" smtClean="0"/>
              <a:t>מתכנתים את הרובוט!</a:t>
            </a:r>
            <a:br>
              <a:rPr lang="he-IL" sz="8000" dirty="0" smtClean="0"/>
            </a:br>
            <a:r>
              <a:rPr lang="he-IL" sz="8000" dirty="0" smtClean="0"/>
              <a:t>ברוכים הבאים לסקראץ'</a:t>
            </a:r>
            <a:br>
              <a:rPr lang="he-IL" sz="8000" dirty="0" smtClean="0"/>
            </a:br>
            <a:r>
              <a:rPr lang="he-IL" sz="8000" dirty="0" smtClean="0"/>
              <a:t>הפעלת המנועים</a:t>
            </a:r>
            <a:endParaRPr lang="he-IL" sz="8000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סוגי פקודות - כללי</a:t>
            </a:r>
          </a:p>
          <a:p>
            <a:pPr lvl="1"/>
            <a:r>
              <a:rPr lang="he-IL" sz="3800" dirty="0" smtClean="0"/>
              <a:t> פקודות כובע להתחלת תהליכים</a:t>
            </a:r>
          </a:p>
          <a:p>
            <a:pPr lvl="2"/>
            <a:r>
              <a:rPr lang="he-IL" sz="3600" dirty="0" smtClean="0"/>
              <a:t> אירוע – מתניע את התסריט</a:t>
            </a:r>
          </a:p>
          <a:p>
            <a:pPr lvl="1"/>
            <a:r>
              <a:rPr lang="he-IL" sz="3800" dirty="0" smtClean="0"/>
              <a:t> פקודות תנאי לביצוע בדיקות</a:t>
            </a:r>
          </a:p>
          <a:p>
            <a:pPr lvl="2"/>
            <a:r>
              <a:rPr lang="he-IL" sz="3600" dirty="0" smtClean="0"/>
              <a:t> תנאים – אם ואם לא</a:t>
            </a:r>
          </a:p>
          <a:p>
            <a:pPr lvl="1"/>
            <a:r>
              <a:rPr lang="he-IL" sz="3800" dirty="0" smtClean="0"/>
              <a:t> פקודות לביצוע פעולות</a:t>
            </a:r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סוגי פקודות רובוט</a:t>
            </a:r>
          </a:p>
          <a:p>
            <a:pPr lvl="1"/>
            <a:r>
              <a:rPr lang="he-IL" sz="3800" dirty="0" smtClean="0"/>
              <a:t> </a:t>
            </a:r>
            <a:r>
              <a:rPr lang="he-IL" sz="3600" dirty="0" smtClean="0"/>
              <a:t>פקודות כובע להתחלת תהליכים</a:t>
            </a:r>
            <a:endParaRPr lang="he-IL" sz="3800" dirty="0" smtClean="0"/>
          </a:p>
          <a:p>
            <a:pPr lvl="2"/>
            <a:r>
              <a:rPr lang="he-IL" sz="3600" dirty="0" smtClean="0"/>
              <a:t> </a:t>
            </a:r>
            <a:r>
              <a:rPr lang="he-IL" sz="3200" dirty="0" smtClean="0"/>
              <a:t>אירועים מבוססים חיישנים</a:t>
            </a:r>
            <a:endParaRPr lang="he-IL" sz="3600" dirty="0" smtClean="0"/>
          </a:p>
          <a:p>
            <a:pPr lvl="1"/>
            <a:r>
              <a:rPr lang="he-IL" sz="3600" dirty="0" smtClean="0"/>
              <a:t> פקודות תנאי</a:t>
            </a:r>
          </a:p>
          <a:p>
            <a:pPr lvl="2"/>
            <a:r>
              <a:rPr lang="he-IL" sz="3200" dirty="0" smtClean="0"/>
              <a:t>שילוב פקודות קריאת ערכי חיישנים</a:t>
            </a:r>
          </a:p>
          <a:p>
            <a:pPr lvl="1"/>
            <a:r>
              <a:rPr lang="he-IL" sz="4000" dirty="0" smtClean="0"/>
              <a:t> </a:t>
            </a:r>
            <a:r>
              <a:rPr lang="he-IL" sz="3600" dirty="0" smtClean="0"/>
              <a:t>פקודות עבודה להפעלת אמצעי פלט</a:t>
            </a:r>
            <a:endParaRPr lang="he-IL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תכנות הרובוט - הפעלת מנועים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847063"/>
          </a:xfrm>
        </p:spPr>
        <p:txBody>
          <a:bodyPr>
            <a:noAutofit/>
          </a:bodyPr>
          <a:lstStyle/>
          <a:p>
            <a:r>
              <a:rPr lang="he-IL" sz="4000" dirty="0" smtClean="0"/>
              <a:t> פקודות הפעלת מנוע</a:t>
            </a:r>
          </a:p>
          <a:p>
            <a:pPr lvl="1"/>
            <a:r>
              <a:rPr lang="he-IL" sz="3600" dirty="0" smtClean="0"/>
              <a:t> </a:t>
            </a:r>
            <a:r>
              <a:rPr lang="he-IL" sz="3200" dirty="0" smtClean="0"/>
              <a:t>לקביעת מהירות וכיוון סיבוב המנוע</a:t>
            </a:r>
          </a:p>
          <a:p>
            <a:pPr lvl="1"/>
            <a:r>
              <a:rPr lang="he-IL" sz="3200" dirty="0" smtClean="0"/>
              <a:t> מהו פרמטר – קביעת ערך בתוך הפקודה</a:t>
            </a:r>
          </a:p>
          <a:p>
            <a:pPr lvl="1"/>
            <a:r>
              <a:rPr lang="he-IL" sz="3200" dirty="0" smtClean="0"/>
              <a:t> מהירות 0 = עצירת המנוע</a:t>
            </a:r>
          </a:p>
          <a:p>
            <a:r>
              <a:rPr lang="he-IL" sz="4200" dirty="0" smtClean="0"/>
              <a:t> </a:t>
            </a:r>
            <a:r>
              <a:rPr lang="he-IL" sz="4000" dirty="0" smtClean="0"/>
              <a:t>בניית תסריט להפעלת שני המנועים ועצירתם לאחר שניה</a:t>
            </a:r>
            <a:endParaRPr lang="he-IL" sz="4200" dirty="0" smtClean="0"/>
          </a:p>
          <a:p>
            <a:pPr lvl="1"/>
            <a:r>
              <a:rPr lang="he-IL" sz="3200" dirty="0" smtClean="0"/>
              <a:t> פקודת כובע הדגל הירוק (אירועים)</a:t>
            </a:r>
          </a:p>
          <a:p>
            <a:pPr lvl="1"/>
            <a:r>
              <a:rPr lang="he-IL" sz="3200" dirty="0" smtClean="0"/>
              <a:t>פקודת חכה </a:t>
            </a:r>
            <a:r>
              <a:rPr lang="en-US" sz="3200" dirty="0" smtClean="0"/>
              <a:t>X</a:t>
            </a:r>
            <a:r>
              <a:rPr lang="he-IL" sz="3200" dirty="0" smtClean="0"/>
              <a:t> שניות (בקרה)</a:t>
            </a:r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סגירת הרובוט ופירוק הבטריה 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מחזירים את הרובוט למקום</a:t>
            </a:r>
          </a:p>
          <a:p>
            <a:pPr marL="609600" indent="-609600"/>
            <a:r>
              <a:rPr lang="he-IL" sz="4800" dirty="0" smtClean="0"/>
              <a:t>שמים את הבטריה בטעינה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חיבור הרובוט למחשב</a:t>
            </a:r>
          </a:p>
          <a:p>
            <a:r>
              <a:rPr lang="he-IL" sz="4000" dirty="0" smtClean="0"/>
              <a:t> סביבת הפיתוח </a:t>
            </a:r>
            <a:r>
              <a:rPr lang="en-US" sz="4000" dirty="0" smtClean="0"/>
              <a:t>ScratchX</a:t>
            </a:r>
            <a:endParaRPr lang="he-IL" sz="4000" dirty="0" smtClean="0"/>
          </a:p>
          <a:p>
            <a:r>
              <a:rPr lang="he-IL" sz="4000" dirty="0" smtClean="0"/>
              <a:t> תכנות הרובוט - צלילים</a:t>
            </a:r>
          </a:p>
          <a:p>
            <a:r>
              <a:rPr lang="he-IL" sz="4000" dirty="0" smtClean="0"/>
              <a:t> תכנות הרובוט – מנועים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מערכות</a:t>
            </a:r>
          </a:p>
          <a:p>
            <a:r>
              <a:rPr lang="he-IL" sz="4000" dirty="0" smtClean="0"/>
              <a:t> קלט-מעבד-פלט</a:t>
            </a:r>
          </a:p>
          <a:p>
            <a:r>
              <a:rPr lang="he-IL" sz="4000" dirty="0" smtClean="0"/>
              <a:t> מערכת מיחשוב ומערכת רובוטיקה</a:t>
            </a:r>
          </a:p>
          <a:p>
            <a:r>
              <a:rPr lang="he-IL" sz="4000" dirty="0" smtClean="0"/>
              <a:t> אמצעי קלט ופלט ברובוט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494263"/>
            <a:ext cx="8596668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הדלקת הבקר </a:t>
            </a:r>
          </a:p>
          <a:p>
            <a:r>
              <a:rPr lang="he-IL" sz="4000" dirty="0" smtClean="0"/>
              <a:t> חיבור פיזי באמצעות כבל </a:t>
            </a:r>
            <a:r>
              <a:rPr lang="en-US" sz="4000" dirty="0" smtClean="0"/>
              <a:t>USB </a:t>
            </a:r>
            <a:endParaRPr lang="he-IL" sz="4000" dirty="0" smtClean="0"/>
          </a:p>
          <a:p>
            <a:r>
              <a:rPr lang="he-IL" sz="4000" dirty="0" smtClean="0"/>
              <a:t> הרצת "תוכנת הגישור" </a:t>
            </a:r>
            <a:r>
              <a:rPr lang="en-US" sz="4000" dirty="0" err="1" smtClean="0"/>
              <a:t>FTScratchTXT</a:t>
            </a:r>
            <a:r>
              <a:rPr lang="he-IL" sz="4000" dirty="0" smtClean="0"/>
              <a:t> ובחירה שתקשורת </a:t>
            </a:r>
            <a:r>
              <a:rPr lang="en-US" sz="4000" dirty="0" smtClean="0"/>
              <a:t>USB</a:t>
            </a:r>
            <a:r>
              <a:rPr lang="he-IL" sz="4000" dirty="0" smtClean="0"/>
              <a:t> עם הרובוט</a:t>
            </a:r>
            <a:endParaRPr lang="en-US" sz="4000" dirty="0" smtClean="0"/>
          </a:p>
          <a:p>
            <a:r>
              <a:rPr lang="he-IL" sz="4000" dirty="0" smtClean="0"/>
              <a:t> כניסה לסביבת הפיתוח בדפדפן הכוללת את ההרחבה של פישר טקניק</a:t>
            </a:r>
          </a:p>
          <a:p>
            <a:r>
              <a:rPr lang="he-IL" sz="4000" dirty="0" smtClean="0"/>
              <a:t> בדיקה שהחיבור תקין: נקודת החיווי בצבע ירוק</a:t>
            </a:r>
            <a:endParaRPr lang="he-IL" sz="4000" dirty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מושגים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אלגוריתם -  דרך שיטתית לביצוע משימה מסוימת במספר סופי של צעדים.</a:t>
            </a:r>
          </a:p>
          <a:p>
            <a:r>
              <a:rPr lang="he-IL" sz="4000" dirty="0" smtClean="0"/>
              <a:t>שפת תכנות – שפה לכתיבת תכניות מחשב. </a:t>
            </a:r>
          </a:p>
          <a:p>
            <a:r>
              <a:rPr lang="he-IL" sz="4000" dirty="0" smtClean="0"/>
              <a:t>תכנית מחשב - רצף הוראות בשפת תכנות שנועדו לביצוע משימה (מימוש אלגוריתם).</a:t>
            </a:r>
          </a:p>
          <a:p>
            <a:r>
              <a:rPr lang="he-IL" sz="4000" dirty="0" smtClean="0"/>
              <a:t>תסריט - מילה נרדפת לתכנית מחשב  בשפת התכנות סקרטץ׳ (</a:t>
            </a:r>
            <a:r>
              <a:rPr lang="en-US" sz="4000" dirty="0" smtClean="0"/>
              <a:t>Scratch</a:t>
            </a:r>
            <a:r>
              <a:rPr lang="he-IL" sz="4000" dirty="0" smtClean="0"/>
              <a:t>).</a:t>
            </a:r>
            <a:endParaRPr lang="he-IL" sz="4000" dirty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2" cy="4947808"/>
          </a:xfrm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2" cy="4947809"/>
          </a:xfrm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1" cy="4947809"/>
          </a:xfrm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משפחות הפקודות</a:t>
            </a:r>
          </a:p>
          <a:p>
            <a:pPr lvl="1"/>
            <a:r>
              <a:rPr lang="he-IL" sz="3800" dirty="0" smtClean="0"/>
              <a:t> </a:t>
            </a:r>
            <a:r>
              <a:rPr lang="he-IL" sz="3200" dirty="0" smtClean="0"/>
              <a:t>צבע שונה לכל משפחה</a:t>
            </a:r>
          </a:p>
          <a:p>
            <a:pPr lvl="1"/>
            <a:r>
              <a:rPr lang="he-IL" sz="3200" dirty="0" smtClean="0"/>
              <a:t> מכנה משותף לכל משפחה</a:t>
            </a:r>
          </a:p>
          <a:p>
            <a:r>
              <a:rPr lang="he-IL" sz="4000" dirty="0" smtClean="0"/>
              <a:t> מנגנון הפעלת פקודות</a:t>
            </a:r>
          </a:p>
          <a:p>
            <a:pPr lvl="1"/>
            <a:r>
              <a:rPr lang="he-IL" sz="4200" dirty="0" smtClean="0"/>
              <a:t> </a:t>
            </a:r>
            <a:r>
              <a:rPr lang="he-IL" sz="3200" dirty="0" smtClean="0"/>
              <a:t>לחיצה כפולה להפעלה חד-פעמית מיידית</a:t>
            </a:r>
          </a:p>
          <a:p>
            <a:pPr lvl="1"/>
            <a:r>
              <a:rPr lang="he-IL" sz="3200" dirty="0" smtClean="0"/>
              <a:t> גרירה לשולחן העבודה לשם הרכבת תסריט</a:t>
            </a:r>
            <a:endParaRPr lang="he-IL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332</Words>
  <Application>Microsoft Office PowerPoint</Application>
  <PresentationFormat>Custom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פיאה</vt:lpstr>
      <vt:lpstr>מתכנתים את הרובוט! ברוכים הבאים לסקראץ' הפעלת המנועים</vt:lpstr>
      <vt:lpstr>תוכן עניינים</vt:lpstr>
      <vt:lpstr>חזרה ותזכורת</vt:lpstr>
      <vt:lpstr>חיבור הרובוט למחשב</vt:lpstr>
      <vt:lpstr>סביבת הפיתוח ScratchX - מושגים</vt:lpstr>
      <vt:lpstr>סביבת הפיתוח ScratchX</vt:lpstr>
      <vt:lpstr>סביבת הפיתוח ScratchX</vt:lpstr>
      <vt:lpstr>סביבת הפיתוח ScratchX</vt:lpstr>
      <vt:lpstr>סביבת הפיתוח ScratchX - פקודות</vt:lpstr>
      <vt:lpstr>סביבת הפיתוח ScratchX - פקודות</vt:lpstr>
      <vt:lpstr>סביבת הפיתוח ScratchX - פקודות</vt:lpstr>
      <vt:lpstr>תכנות הרובוט - הפעלת מנועים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42</cp:revision>
  <dcterms:created xsi:type="dcterms:W3CDTF">2017-08-08T19:01:28Z</dcterms:created>
  <dcterms:modified xsi:type="dcterms:W3CDTF">2017-08-22T16:54:55Z</dcterms:modified>
</cp:coreProperties>
</file>