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681" r:id="rId1"/>
  </p:sldMasterIdLst>
  <p:notesMasterIdLst>
    <p:notesMasterId r:id="rId16"/>
  </p:notesMasterIdLst>
  <p:sldIdLst>
    <p:sldId id="256" r:id="rId2"/>
    <p:sldId id="274" r:id="rId3"/>
    <p:sldId id="288" r:id="rId4"/>
    <p:sldId id="287" r:id="rId5"/>
    <p:sldId id="289" r:id="rId6"/>
    <p:sldId id="282" r:id="rId7"/>
    <p:sldId id="283" r:id="rId8"/>
    <p:sldId id="284" r:id="rId9"/>
    <p:sldId id="285" r:id="rId10"/>
    <p:sldId id="286" r:id="rId11"/>
    <p:sldId id="290" r:id="rId12"/>
    <p:sldId id="291" r:id="rId13"/>
    <p:sldId id="277" r:id="rId14"/>
    <p:sldId id="29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978" autoAdjust="0"/>
    <p:restoredTop sz="94660"/>
  </p:normalViewPr>
  <p:slideViewPr>
    <p:cSldViewPr snapToGrid="0">
      <p:cViewPr varScale="1">
        <p:scale>
          <a:sx n="74" d="100"/>
          <a:sy n="74" d="100"/>
        </p:scale>
        <p:origin x="53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88C3450-B1F7-4D70-BBD4-DE10EE2FA08A}" type="datetimeFigureOut">
              <a:rPr lang="he-IL" smtClean="0"/>
              <a:pPr/>
              <a:t>א'/טבת/תשע"ח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83F62692-F0D9-4B96-9ACD-12E88898574A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חיישן שבודק באופן קבוע מה זווית זרוע הרובוט מאפשר תכנות גמיש וקבלת החלטות בזמן אמת</a:t>
            </a:r>
            <a:r>
              <a:rPr lang="he-IL" baseline="0" dirty="0" smtClean="0"/>
              <a:t> בהתאם לזוית הזרוע הנוכחית. כך ניתן לקבוע מתי ייעצרו תנועות פתיחת וסגירת הזרוע בהתאם לנדרש ממנה.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6BFB0-2B78-46EB-ACD6-0CEA529A7DA7}" type="slidenum">
              <a:rPr lang="he-IL" smtClean="0"/>
              <a:pPr/>
              <a:t>4</a:t>
            </a:fld>
            <a:endParaRPr lang="he-I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חיישן שבודק באופן קבוע מה זווית זרוע הרובוט מאפשר תכנות גמיש וקבלת החלטות בזמן אמת</a:t>
            </a:r>
            <a:r>
              <a:rPr lang="he-IL" baseline="0" dirty="0" smtClean="0"/>
              <a:t> בהתאם לזוית הזרוע הנוכחית. כך ניתן לקבוע מתי ייעצרו תנועות פתיחת וסגירת הזרוע בהתאם לנדרש ממנה.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6BFB0-2B78-46EB-ACD6-0CEA529A7DA7}" type="slidenum">
              <a:rPr lang="he-IL" smtClean="0"/>
              <a:pPr/>
              <a:t>5</a:t>
            </a:fld>
            <a:endParaRPr lang="he-I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חיישן שבודק באופן קבוע מה זווית זרוע הרובוט מאפשר תכנות גמיש וקבלת החלטות בזמן אמת</a:t>
            </a:r>
            <a:r>
              <a:rPr lang="he-IL" baseline="0" dirty="0" smtClean="0"/>
              <a:t> בהתאם לזוית הזרוע הנוכחית. כך ניתן לקבוע מתי ייעצרו תנועות פתיחת וסגירת הזרוע בהתאם לנדרש ממנה.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6BFB0-2B78-46EB-ACD6-0CEA529A7DA7}" type="slidenum">
              <a:rPr lang="he-IL" smtClean="0"/>
              <a:pPr/>
              <a:t>6</a:t>
            </a:fld>
            <a:endParaRPr lang="he-I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כדי</a:t>
            </a:r>
            <a:r>
              <a:rPr lang="he-IL" baseline="0" dirty="0" smtClean="0"/>
              <a:t> לצאת מהמבוך הרובוט צריך לחוש את סביבתו ולהבין היכן הוא נמצא ביחס אליה, כדי לקבל החלטה לאן להתקדם בכל רגע נתון.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6BFB0-2B78-46EB-ACD6-0CEA529A7DA7}" type="slidenum">
              <a:rPr lang="he-IL" smtClean="0"/>
              <a:pPr/>
              <a:t>7</a:t>
            </a:fld>
            <a:endParaRPr lang="he-I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הרובוט אמור לחוש את סביבתו ולזהות מכשולים בדרכו. בתכנות הרובוט נתכנן עקיפת מכשולים בזמן</a:t>
            </a:r>
            <a:r>
              <a:rPr lang="he-IL" baseline="0" dirty="0" smtClean="0"/>
              <a:t> בדיקה רציפה של המרחק שלנו מהם.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6BFB0-2B78-46EB-ACD6-0CEA529A7DA7}" type="slidenum">
              <a:rPr lang="he-IL" smtClean="0"/>
              <a:pPr/>
              <a:t>8</a:t>
            </a:fld>
            <a:endParaRPr lang="he-I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ניתן לתכנן</a:t>
            </a:r>
            <a:r>
              <a:rPr lang="he-IL" baseline="0" dirty="0" smtClean="0"/>
              <a:t> </a:t>
            </a:r>
            <a:r>
              <a:rPr lang="he-IL" dirty="0" smtClean="0"/>
              <a:t>משימות ייחודיות לרובוטים המתבססים על חישת סביבתם,</a:t>
            </a:r>
            <a:r>
              <a:rPr lang="he-IL" baseline="0" dirty="0" smtClean="0"/>
              <a:t> וכך נוכל למשל לתכנת את הרובוט הקוצר לעבוד רק על תבואה שלא נקצרה בזכות זיהוי אוטומטי של קו הגבול בינה לבין תבואה שכבר נקצרה.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6BFB0-2B78-46EB-ACD6-0CEA529A7DA7}" type="slidenum">
              <a:rPr lang="he-IL" smtClean="0"/>
              <a:pPr/>
              <a:t>9</a:t>
            </a:fld>
            <a:endParaRPr lang="he-I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זיהוי אוטומטי של פתחי</a:t>
            </a:r>
            <a:r>
              <a:rPr lang="he-IL" baseline="0" dirty="0" smtClean="0"/>
              <a:t> ההעמסה יאפשר מיכון ואוטומציה של תהליך שינוע סחורה, כך שהרובוט יזהה אוטומטית את הפתחים ויוכל להעמיס ולפרוק סחורה ללא צורך במגע יד אדם.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6BFB0-2B78-46EB-ACD6-0CEA529A7DA7}" type="slidenum">
              <a:rPr lang="he-IL" smtClean="0"/>
              <a:pPr/>
              <a:t>10</a:t>
            </a:fld>
            <a:endParaRPr lang="he-I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70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99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3712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574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4790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784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070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480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63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89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47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6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77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387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75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77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6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wmf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254033" y="1570094"/>
            <a:ext cx="8019969" cy="2466330"/>
          </a:xfrm>
        </p:spPr>
        <p:txBody>
          <a:bodyPr>
            <a:noAutofit/>
          </a:bodyPr>
          <a:lstStyle/>
          <a:p>
            <a:pPr algn="ctr"/>
            <a:r>
              <a:rPr lang="ar-EG" sz="8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مقدمة للمجسات </a:t>
            </a:r>
            <a:br>
              <a:rPr lang="ar-EG" sz="8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</a:br>
            <a:r>
              <a:rPr lang="ar-EG" sz="8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الهروب من المتاهة !</a:t>
            </a:r>
            <a:endParaRPr lang="he-IL" sz="8800" dirty="0">
              <a:latin typeface="Ara Hamah Alislam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9765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3" descr="D:\roboEdPresentation\forkhol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87967" y="2463800"/>
            <a:ext cx="6383867" cy="2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5" descr="E:\Users\alonzo\PROJECTS\AMTS\doc\Powerpoint\Professional Images\2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97801" y="2438401"/>
            <a:ext cx="3492500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9"/>
          <p:cNvGrpSpPr>
            <a:grpSpLocks noChangeAspect="1"/>
          </p:cNvGrpSpPr>
          <p:nvPr/>
        </p:nvGrpSpPr>
        <p:grpSpPr bwMode="auto">
          <a:xfrm>
            <a:off x="2068561" y="1517508"/>
            <a:ext cx="8017934" cy="798513"/>
            <a:chOff x="806" y="980"/>
            <a:chExt cx="3788" cy="503"/>
          </a:xfrm>
        </p:grpSpPr>
        <p:sp>
          <p:nvSpPr>
            <p:cNvPr id="7176" name="AutoShape 8"/>
            <p:cNvSpPr>
              <a:spLocks noChangeAspect="1" noChangeArrowheads="1" noTextEdit="1"/>
            </p:cNvSpPr>
            <p:nvPr/>
          </p:nvSpPr>
          <p:spPr bwMode="auto">
            <a:xfrm>
              <a:off x="1418" y="1073"/>
              <a:ext cx="3176" cy="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7177" name="Rectangle 10"/>
            <p:cNvSpPr>
              <a:spLocks noChangeArrowheads="1"/>
            </p:cNvSpPr>
            <p:nvPr/>
          </p:nvSpPr>
          <p:spPr bwMode="auto">
            <a:xfrm>
              <a:off x="806" y="980"/>
              <a:ext cx="3310" cy="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ar-EG" sz="4800" b="1" dirty="0" smtClean="0">
                  <a:solidFill>
                    <a:srgbClr val="FF0000"/>
                  </a:solidFill>
                  <a:latin typeface="Ara Hamah Alislam" panose="00000500000000000000" pitchFamily="2" charset="-78"/>
                  <a:cs typeface="Ara Hamah Alislam" panose="00000500000000000000" pitchFamily="2" charset="-78"/>
                </a:rPr>
                <a:t>اين فتحات التحميل للرافعة الشوكية ؟</a:t>
              </a:r>
              <a:endParaRPr lang="he-IL" sz="4800" dirty="0">
                <a:latin typeface="Ara Hamah Alislam" panose="00000500000000000000" pitchFamily="2" charset="-78"/>
              </a:endParaRPr>
            </a:p>
          </p:txBody>
        </p:sp>
      </p:grp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1714498" y="5214938"/>
            <a:ext cx="8052091" cy="1160462"/>
            <a:chOff x="3538" y="2850"/>
            <a:chExt cx="1864" cy="731"/>
          </a:xfrm>
        </p:grpSpPr>
        <p:sp>
          <p:nvSpPr>
            <p:cNvPr id="7174" name="AutoShape 3"/>
            <p:cNvSpPr>
              <a:spLocks noChangeAspect="1" noChangeArrowheads="1" noTextEdit="1"/>
            </p:cNvSpPr>
            <p:nvPr/>
          </p:nvSpPr>
          <p:spPr bwMode="auto">
            <a:xfrm>
              <a:off x="3538" y="2850"/>
              <a:ext cx="1864" cy="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7175" name="Rectangle 5"/>
            <p:cNvSpPr>
              <a:spLocks noChangeArrowheads="1"/>
            </p:cNvSpPr>
            <p:nvPr/>
          </p:nvSpPr>
          <p:spPr bwMode="auto">
            <a:xfrm>
              <a:off x="3620" y="2870"/>
              <a:ext cx="1782" cy="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ar-EG" sz="4800" b="1" dirty="0" smtClean="0">
                  <a:solidFill>
                    <a:srgbClr val="000000"/>
                  </a:solidFill>
                  <a:latin typeface="Ara Hamah Alislam" panose="00000500000000000000" pitchFamily="2" charset="-78"/>
                  <a:cs typeface="Ara Hamah Alislam" panose="00000500000000000000" pitchFamily="2" charset="-78"/>
                </a:rPr>
                <a:t>نقل البضائع اوتوماتيكيا بدون تدخل بشري</a:t>
              </a:r>
              <a:endParaRPr lang="he-IL" sz="4800" dirty="0">
                <a:latin typeface="Ara Hamah Alislam" panose="00000500000000000000" pitchFamily="2" charset="-78"/>
              </a:endParaRPr>
            </a:p>
          </p:txBody>
        </p:sp>
      </p:grpSp>
      <p:sp>
        <p:nvSpPr>
          <p:cNvPr id="11" name="כותרת 1"/>
          <p:cNvSpPr>
            <a:spLocks noGrp="1"/>
          </p:cNvSpPr>
          <p:nvPr>
            <p:ph type="title"/>
          </p:nvPr>
        </p:nvSpPr>
        <p:spPr>
          <a:xfrm>
            <a:off x="252331" y="328543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ar-EG" sz="5400" b="1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تحفيز – لماذا نحتاج الى المجسات </a:t>
            </a:r>
            <a:endParaRPr lang="he-IL" sz="5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EG" sz="6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كيف يستخدم الروبوت المجسات ؟</a:t>
            </a:r>
            <a:endParaRPr lang="he-IL" sz="6000" b="1" dirty="0">
              <a:latin typeface="Ara Hamah Alislam" panose="00000500000000000000" pitchFamily="2" charset="-78"/>
            </a:endParaRPr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319425" y="1833313"/>
            <a:ext cx="9312486" cy="5024687"/>
          </a:xfrm>
        </p:spPr>
        <p:txBody>
          <a:bodyPr>
            <a:noAutofit/>
          </a:bodyPr>
          <a:lstStyle/>
          <a:p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المجسات هي مكونات تستخدم كحواس للروبوتات.</a:t>
            </a:r>
            <a:endParaRPr lang="en-US" sz="4000" dirty="0" smtClean="0">
              <a:latin typeface="Ara Hamah Alislam" panose="00000500000000000000" pitchFamily="2" charset="-78"/>
              <a:cs typeface="Ara Hamah Alislam" panose="00000500000000000000" pitchFamily="2" charset="-78"/>
            </a:endParaRPr>
          </a:p>
          <a:p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تُمَكِن الروبوت من تلقي معلومات عن محيطه </a:t>
            </a:r>
            <a:endParaRPr lang="he-IL" sz="4000" dirty="0" smtClean="0">
              <a:latin typeface="Ara Hamah Alislam" panose="00000500000000000000" pitchFamily="2" charset="-78"/>
            </a:endParaRPr>
          </a:p>
          <a:p>
            <a:pPr lvl="1"/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تَجمَع البيانات بشكل متواصل من المحيط وترسله الى المُتَحكِم الموصولة به </a:t>
            </a:r>
            <a:endParaRPr lang="he-IL" sz="4000" dirty="0" smtClean="0">
              <a:latin typeface="Ara Hamah Alislam" panose="00000500000000000000" pitchFamily="2" charset="-78"/>
            </a:endParaRPr>
          </a:p>
          <a:p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برنامج الحاسوب المثبت في المُتَحكِم يقوم بفحص المعطيات ويقرر وفقها أي فعاليات يجب تنفيذها </a:t>
            </a:r>
            <a:endParaRPr lang="he-IL" sz="4000" dirty="0" smtClean="0">
              <a:latin typeface="Ara Hamah Alislam" panose="00000500000000000000" pitchFamily="2" charset="-78"/>
            </a:endParaRPr>
          </a:p>
          <a:p>
            <a:endParaRPr lang="en-US" sz="3200" dirty="0" smtClean="0">
              <a:latin typeface="Calibri" pitchFamily="34" charset="0"/>
            </a:endParaRPr>
          </a:p>
          <a:p>
            <a:endParaRPr lang="he-IL" sz="3200" dirty="0" smtClean="0"/>
          </a:p>
        </p:txBody>
      </p:sp>
    </p:spTree>
    <p:extLst>
      <p:ext uri="{BB962C8B-B14F-4D97-AF65-F5344CB8AC3E}">
        <p14:creationId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352333" y="-90152"/>
            <a:ext cx="5219695" cy="1017431"/>
          </a:xfrm>
        </p:spPr>
        <p:txBody>
          <a:bodyPr>
            <a:normAutofit/>
          </a:bodyPr>
          <a:lstStyle/>
          <a:p>
            <a:pPr algn="r"/>
            <a:r>
              <a:rPr lang="ar-EG" sz="50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ربط الروبوت بالحاسوب </a:t>
            </a:r>
            <a:endParaRPr lang="he-IL" sz="5000" b="1" dirty="0">
              <a:latin typeface="Ara Hamah Alislam" panose="00000500000000000000" pitchFamily="2" charset="-78"/>
            </a:endParaRPr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213692" y="700069"/>
            <a:ext cx="9496975" cy="6042021"/>
          </a:xfrm>
        </p:spPr>
        <p:txBody>
          <a:bodyPr>
            <a:noAutofit/>
          </a:bodyPr>
          <a:lstStyle/>
          <a:p>
            <a:r>
              <a:rPr lang="ar-EG" sz="3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وصل البطارية للمتحكم وتشغيل الروبوت</a:t>
            </a:r>
          </a:p>
          <a:p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ربط الروبوتات بالحواسيب بواسطة سلك </a:t>
            </a:r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en-US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USB</a:t>
            </a:r>
            <a:endParaRPr lang="he-IL" sz="3600" dirty="0" smtClean="0">
              <a:latin typeface="Ara Hamah Alislam" panose="00000500000000000000" pitchFamily="2" charset="-78"/>
            </a:endParaRPr>
          </a:p>
          <a:p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تشغيل الملف "برنامج الارتباط" </a:t>
            </a:r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en-US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FTSCRACHTXT</a:t>
            </a:r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واختيار امكانية</a:t>
            </a:r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الارتباط بواسطة </a:t>
            </a:r>
            <a:r>
              <a:rPr lang="en-US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USB</a:t>
            </a:r>
            <a:r>
              <a:rPr lang="he-IL" sz="3600" dirty="0" smtClean="0">
                <a:latin typeface="Ara Hamah Alislam" panose="00000500000000000000" pitchFamily="2" charset="-78"/>
              </a:rPr>
              <a:t> (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الاولى</a:t>
            </a:r>
            <a:r>
              <a:rPr lang="he-IL" sz="3600" dirty="0" smtClean="0">
                <a:latin typeface="Ara Hamah Alislam" panose="00000500000000000000" pitchFamily="2" charset="-78"/>
              </a:rPr>
              <a:t>)</a:t>
            </a:r>
          </a:p>
          <a:p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الدخول الى موقع </a:t>
            </a:r>
            <a:r>
              <a:rPr lang="en-US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ScratchX</a:t>
            </a:r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للتوسعة لفيشرتكنيك </a:t>
            </a:r>
            <a:endParaRPr lang="he-IL" sz="3600" dirty="0" smtClean="0">
              <a:latin typeface="Ara Hamah Alislam" panose="00000500000000000000" pitchFamily="2" charset="-78"/>
            </a:endParaRPr>
          </a:p>
          <a:p>
            <a:pPr lvl="1"/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الموافقة على شروط </a:t>
            </a:r>
          </a:p>
          <a:p>
            <a:pPr marL="457200" lvl="1" indent="0">
              <a:buNone/>
            </a:pP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الاستخدام </a:t>
            </a:r>
            <a:endParaRPr lang="he-IL" sz="3200" dirty="0" smtClean="0"/>
          </a:p>
          <a:p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تأكد ان مصباح الدلالة على</a:t>
            </a:r>
          </a:p>
          <a:p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وضع الروبوت أخضر </a:t>
            </a:r>
            <a:endParaRPr lang="he-IL" sz="3600" dirty="0" smtClean="0">
              <a:latin typeface="Ara Hamah Alislam" panose="00000500000000000000" pitchFamily="2" charset="-7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76973" y="4495279"/>
            <a:ext cx="1791878" cy="1866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8186" y="4317050"/>
            <a:ext cx="2290489" cy="2222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9463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75763" y="236113"/>
            <a:ext cx="7791717" cy="773151"/>
          </a:xfrm>
        </p:spPr>
        <p:txBody>
          <a:bodyPr>
            <a:normAutofit/>
          </a:bodyPr>
          <a:lstStyle/>
          <a:p>
            <a:pPr algn="r"/>
            <a:r>
              <a:rPr lang="ar-EG" sz="40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برمجة الروبوت – التحرك المبرمج داخل المتاهة</a:t>
            </a:r>
            <a:endParaRPr lang="he-IL" sz="4000" b="1" dirty="0">
              <a:latin typeface="Ara Hamah Alislam" panose="00000500000000000000" pitchFamily="2" charset="-78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83335" y="1106424"/>
            <a:ext cx="9865217" cy="5847063"/>
          </a:xfrm>
        </p:spPr>
        <p:txBody>
          <a:bodyPr>
            <a:noAutofit/>
          </a:bodyPr>
          <a:lstStyle/>
          <a:p>
            <a:r>
              <a:rPr lang="ar-EG" sz="3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برمجوا خوارزمية للخروج من المتاهة</a:t>
            </a:r>
            <a:endParaRPr lang="he-IL" sz="3400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sz="3400" dirty="0" smtClean="0">
                <a:latin typeface="Ara Hamah Alislam" panose="00000500000000000000" pitchFamily="2" charset="-78"/>
              </a:rPr>
              <a:t> </a:t>
            </a:r>
            <a:r>
              <a:rPr lang="ar-EG" sz="3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يجب تنفيذ تحرك وتوجهات لوقت محدد من اجل التحديد مسبقا كيفية خروج الروبوت من المتاهة  </a:t>
            </a:r>
            <a:endParaRPr lang="he-IL" sz="3400" dirty="0" smtClean="0">
              <a:latin typeface="Ara Hamah Alislam" panose="00000500000000000000" pitchFamily="2" charset="-78"/>
            </a:endParaRPr>
          </a:p>
          <a:p>
            <a:r>
              <a:rPr lang="he-IL" sz="3400" dirty="0" smtClean="0">
                <a:latin typeface="Ara Hamah Alislam" panose="00000500000000000000" pitchFamily="2" charset="-78"/>
              </a:rPr>
              <a:t> </a:t>
            </a:r>
            <a:r>
              <a:rPr lang="ar-EG" sz="3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اكتبوا سيناريو تحرك الروبوت </a:t>
            </a:r>
            <a:endParaRPr lang="he-IL" sz="3400" dirty="0" smtClean="0">
              <a:latin typeface="Ara Hamah Alislam" panose="00000500000000000000" pitchFamily="2" charset="-78"/>
            </a:endParaRPr>
          </a:p>
          <a:p>
            <a:r>
              <a:rPr lang="he-IL" sz="3400" dirty="0">
                <a:latin typeface="Ara Hamah Alislam" panose="00000500000000000000" pitchFamily="2" charset="-78"/>
              </a:rPr>
              <a:t> </a:t>
            </a:r>
            <a:r>
              <a:rPr lang="ar-EG" sz="3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نفذوا السيناريو </a:t>
            </a:r>
            <a:endParaRPr lang="he-IL" sz="3400" dirty="0" smtClean="0">
              <a:latin typeface="Ara Hamah Alislam" panose="00000500000000000000" pitchFamily="2" charset="-78"/>
            </a:endParaRPr>
          </a:p>
          <a:p>
            <a:pPr lvl="1"/>
            <a:r>
              <a:rPr lang="ar-EG" sz="3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التجربة والخطأ : صححوا الخوارزمية , حَتلِنوا السناريو وجربوا من جديد </a:t>
            </a:r>
            <a:endParaRPr lang="he-IL" sz="3400" dirty="0" smtClean="0">
              <a:latin typeface="Ara Hamah Alislam" panose="00000500000000000000" pitchFamily="2" charset="-78"/>
            </a:endParaRPr>
          </a:p>
          <a:p>
            <a:r>
              <a:rPr lang="ar-EG" sz="3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نقاش : هل نجحتم في التجربة الأولى ؟ ماذا يحصل اذا اردنا الخروج من متاهة أخرى؟ هل بإمكاننا كتابة برنامج واحد للخروج من اية متاهة ؟ اية معطيات يحتاج اليها الروبوت لتحقيق هذا الهدف؟</a:t>
            </a:r>
            <a:endParaRPr lang="he-IL" sz="3400" dirty="0" smtClean="0">
              <a:latin typeface="Ara Hamah Alislam" panose="00000500000000000000" pitchFamily="2" charset="-78"/>
            </a:endParaRPr>
          </a:p>
          <a:p>
            <a:pPr>
              <a:buNone/>
            </a:pPr>
            <a:endParaRPr lang="he-IL" sz="3000" dirty="0" smtClean="0"/>
          </a:p>
          <a:p>
            <a:pPr lvl="1"/>
            <a:endParaRPr lang="he-IL" sz="3200" dirty="0" smtClean="0"/>
          </a:p>
        </p:txBody>
      </p:sp>
    </p:spTree>
    <p:extLst>
      <p:ext uri="{BB962C8B-B14F-4D97-AF65-F5344CB8AC3E}">
        <p14:creationId xmlns:p14="http://schemas.microsoft.com/office/powerpoint/2010/main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EG" sz="5400" b="1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الترتيب والنظافة </a:t>
            </a:r>
            <a:endParaRPr lang="he-IL" sz="5400" b="1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388149"/>
          </a:xfrm>
        </p:spPr>
        <p:txBody>
          <a:bodyPr>
            <a:normAutofit fontScale="70000" lnSpcReduction="20000"/>
          </a:bodyPr>
          <a:lstStyle/>
          <a:p>
            <a:pPr marL="609600" indent="-609600"/>
            <a:r>
              <a:rPr lang="ar-EG" sz="4000" dirty="0"/>
              <a:t> </a:t>
            </a:r>
            <a:r>
              <a:rPr lang="ar-EG" sz="57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حفظ مشروع السكراتش </a:t>
            </a:r>
            <a:r>
              <a:rPr lang="en-US" sz="57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X</a:t>
            </a:r>
          </a:p>
          <a:p>
            <a:pPr marL="609600" indent="-609600"/>
            <a:r>
              <a:rPr lang="ar-EG" sz="57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اغلاق "النوافذ" في الحاسوب</a:t>
            </a:r>
            <a:endParaRPr lang="he-IL" sz="5700" dirty="0">
              <a:latin typeface="Ara Hamah Alislam" panose="00000500000000000000" pitchFamily="2" charset="-78"/>
            </a:endParaRPr>
          </a:p>
          <a:p>
            <a:pPr marL="609600" indent="-609600"/>
            <a:r>
              <a:rPr lang="ar-EG" sz="57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إيقاف تشغيل الروبوت </a:t>
            </a:r>
            <a:endParaRPr lang="he-IL" sz="5700" dirty="0" smtClean="0">
              <a:latin typeface="Ara Hamah Alislam" panose="00000500000000000000" pitchFamily="2" charset="-78"/>
            </a:endParaRPr>
          </a:p>
          <a:p>
            <a:pPr marL="609600" indent="-609600"/>
            <a:r>
              <a:rPr lang="ar-EG" sz="57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ترتيب المعدات ومحطة العمل </a:t>
            </a:r>
            <a:endParaRPr lang="he-IL" sz="5700" dirty="0">
              <a:latin typeface="Ara Hamah Alislam" panose="00000500000000000000" pitchFamily="2" charset="-78"/>
            </a:endParaRPr>
          </a:p>
          <a:p>
            <a:pPr marL="609600" indent="-609600"/>
            <a:r>
              <a:rPr lang="ar-EG" sz="57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نزع البطارية </a:t>
            </a:r>
            <a:endParaRPr lang="he-IL" sz="5700" dirty="0" smtClean="0">
              <a:latin typeface="Ara Hamah Alislam" panose="00000500000000000000" pitchFamily="2" charset="-78"/>
            </a:endParaRPr>
          </a:p>
          <a:p>
            <a:pPr marL="609600" indent="-609600"/>
            <a:r>
              <a:rPr lang="ar-EG" sz="57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قم بتوصيل البطارية الى محطة الشحن </a:t>
            </a:r>
            <a:endParaRPr lang="he-IL" sz="5700" dirty="0" smtClean="0">
              <a:latin typeface="Ara Hamah Alislam" panose="00000500000000000000" pitchFamily="2" charset="-78"/>
            </a:endParaRPr>
          </a:p>
          <a:p>
            <a:pPr marL="609600" indent="-609600"/>
            <a:r>
              <a:rPr lang="ar-EG" sz="57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رتب الروبوت قبل وضعه في الخزانة </a:t>
            </a:r>
            <a:endParaRPr lang="he-IL" sz="5700" dirty="0" smtClean="0">
              <a:latin typeface="Ara Hamah Alislam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0357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011680" y="95941"/>
            <a:ext cx="5853928" cy="1320800"/>
          </a:xfrm>
        </p:spPr>
        <p:txBody>
          <a:bodyPr>
            <a:normAutofit/>
          </a:bodyPr>
          <a:lstStyle/>
          <a:p>
            <a:pPr algn="r"/>
            <a:r>
              <a:rPr lang="ar-EG" sz="80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قائمة المحتويات </a:t>
            </a:r>
            <a:endParaRPr lang="he-IL" sz="8000" b="1" dirty="0">
              <a:latin typeface="Ara Hamah Alislam" panose="00000500000000000000" pitchFamily="2" charset="-78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805940" y="1627561"/>
            <a:ext cx="7770169" cy="4953889"/>
          </a:xfrm>
        </p:spPr>
        <p:txBody>
          <a:bodyPr>
            <a:normAutofit fontScale="85000" lnSpcReduction="10000"/>
          </a:bodyPr>
          <a:lstStyle/>
          <a:p>
            <a:r>
              <a:rPr lang="he-IL" sz="4800" dirty="0" smtClean="0">
                <a:latin typeface="Ara Hamah Alislam" panose="00000500000000000000" pitchFamily="2" charset="-78"/>
              </a:rPr>
              <a:t> </a:t>
            </a:r>
            <a:r>
              <a:rPr lang="ar-EG" sz="4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مراجعة وتذكرة </a:t>
            </a:r>
            <a:endParaRPr lang="he-IL" sz="4800" dirty="0" smtClean="0">
              <a:latin typeface="Ara Hamah Alislam" panose="00000500000000000000" pitchFamily="2" charset="-78"/>
            </a:endParaRPr>
          </a:p>
          <a:p>
            <a:r>
              <a:rPr lang="ar-EG" sz="4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مقدمة للمجسات </a:t>
            </a:r>
            <a:endParaRPr lang="he-IL" sz="4800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sz="4800" dirty="0" smtClean="0">
                <a:latin typeface="Ara Hamah Alislam" panose="00000500000000000000" pitchFamily="2" charset="-78"/>
              </a:rPr>
              <a:t> </a:t>
            </a:r>
            <a:r>
              <a:rPr lang="ar-EG" sz="4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تحفيز – لماذا يحتاج </a:t>
            </a:r>
            <a:r>
              <a:rPr lang="ar-EG" sz="4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الروبوت الى </a:t>
            </a:r>
            <a:r>
              <a:rPr lang="ar-EG" sz="4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المجسات ؟</a:t>
            </a:r>
            <a:endParaRPr lang="he-IL" sz="4800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sz="4800" dirty="0" smtClean="0">
                <a:latin typeface="Ara Hamah Alislam" panose="00000500000000000000" pitchFamily="2" charset="-78"/>
              </a:rPr>
              <a:t> </a:t>
            </a:r>
            <a:r>
              <a:rPr lang="ar-EG" sz="4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كيف </a:t>
            </a:r>
            <a:r>
              <a:rPr lang="ar-EG" sz="48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ي</a:t>
            </a:r>
            <a:r>
              <a:rPr lang="ar-EG" sz="4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ستخدم الروبوت المجسات ؟</a:t>
            </a:r>
            <a:endParaRPr lang="he-IL" sz="4800" dirty="0" smtClean="0">
              <a:latin typeface="Ara Hamah Alislam" panose="00000500000000000000" pitchFamily="2" charset="-78"/>
            </a:endParaRPr>
          </a:p>
          <a:p>
            <a:r>
              <a:rPr lang="he-IL" sz="4800" dirty="0" smtClean="0">
                <a:latin typeface="Ara Hamah Alislam" panose="00000500000000000000" pitchFamily="2" charset="-78"/>
              </a:rPr>
              <a:t> </a:t>
            </a:r>
            <a:r>
              <a:rPr lang="ar-EG" sz="4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هيا لنبرمج الروبوت !</a:t>
            </a:r>
            <a:endParaRPr lang="he-IL" sz="4800" dirty="0" smtClean="0">
              <a:latin typeface="Ara Hamah Alislam" panose="00000500000000000000" pitchFamily="2" charset="-78"/>
            </a:endParaRPr>
          </a:p>
          <a:p>
            <a:pPr lvl="1"/>
            <a:r>
              <a:rPr lang="ar-EG" sz="48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 </a:t>
            </a:r>
            <a:r>
              <a:rPr lang="ar-EG" sz="4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الهروب من المتاهة </a:t>
            </a:r>
            <a:endParaRPr lang="he-IL" sz="4800" dirty="0" smtClean="0">
              <a:latin typeface="Ara Hamah Alislam" panose="00000500000000000000" pitchFamily="2" charset="-78"/>
            </a:endParaRPr>
          </a:p>
          <a:p>
            <a:r>
              <a:rPr lang="ar-EG" sz="4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الترتيب والنظافة</a:t>
            </a:r>
            <a:endParaRPr lang="he-IL" sz="4800" dirty="0" smtClean="0">
              <a:latin typeface="Ara Hamah Alislam" panose="00000500000000000000" pitchFamily="2" charset="-78"/>
            </a:endParaRPr>
          </a:p>
          <a:p>
            <a:pPr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EG" sz="80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مراجعة وتذكرة </a:t>
            </a:r>
            <a:endParaRPr lang="he-IL" sz="8000" b="1" dirty="0">
              <a:latin typeface="Ara Hamah Alislam" panose="00000500000000000000" pitchFamily="2" charset="-78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33316" y="2519659"/>
            <a:ext cx="9556504" cy="2463822"/>
          </a:xfrm>
        </p:spPr>
        <p:txBody>
          <a:bodyPr>
            <a:normAutofit/>
          </a:bodyPr>
          <a:lstStyle/>
          <a:p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 </a:t>
            </a:r>
            <a:r>
              <a:rPr lang="ar-EG" sz="4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إضافة مصباح الى الروبوت – مُرَكَب من فئة مُخرَج</a:t>
            </a:r>
            <a:endParaRPr lang="he-IL" sz="4800" dirty="0" smtClean="0">
              <a:latin typeface="Ara Hamah Alislam" panose="00000500000000000000" pitchFamily="2" charset="-78"/>
            </a:endParaRPr>
          </a:p>
          <a:p>
            <a:r>
              <a:rPr lang="ar-EG" sz="4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برمجة الروبوت – أمر اضاءة المصباح </a:t>
            </a:r>
            <a:endParaRPr lang="he-IL" sz="4800" dirty="0" smtClean="0">
              <a:latin typeface="Ara Hamah Alislam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"/>
          <p:cNvSpPr>
            <a:spLocks noGrp="1"/>
          </p:cNvSpPr>
          <p:nvPr>
            <p:ph type="title"/>
          </p:nvPr>
        </p:nvSpPr>
        <p:spPr>
          <a:xfrm>
            <a:off x="-583869" y="196962"/>
            <a:ext cx="9472506" cy="1320800"/>
          </a:xfrm>
        </p:spPr>
        <p:txBody>
          <a:bodyPr>
            <a:normAutofit/>
          </a:bodyPr>
          <a:lstStyle/>
          <a:p>
            <a:pPr algn="r"/>
            <a:r>
              <a:rPr lang="ar-EG" sz="60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تحفيز – لماذا نحتاج الى المجسات </a:t>
            </a:r>
            <a:endParaRPr lang="he-IL" sz="6000" b="1" dirty="0">
              <a:latin typeface="Ara Hamah Alislam" panose="00000500000000000000" pitchFamily="2" charset="-78"/>
            </a:endParaRPr>
          </a:p>
        </p:txBody>
      </p:sp>
      <p:sp>
        <p:nvSpPr>
          <p:cNvPr id="9" name="מציין מיקום תוכן 2"/>
          <p:cNvSpPr>
            <a:spLocks noGrp="1"/>
          </p:cNvSpPr>
          <p:nvPr>
            <p:ph idx="1"/>
          </p:nvPr>
        </p:nvSpPr>
        <p:spPr>
          <a:xfrm>
            <a:off x="-172389" y="1517762"/>
            <a:ext cx="10146574" cy="5321879"/>
          </a:xfrm>
        </p:spPr>
        <p:txBody>
          <a:bodyPr>
            <a:normAutofit fontScale="92500"/>
          </a:bodyPr>
          <a:lstStyle/>
          <a:p>
            <a:pPr marL="457200" indent="-457200">
              <a:spcBef>
                <a:spcPct val="20000"/>
              </a:spcBef>
            </a:pPr>
            <a:r>
              <a:rPr lang="ar-EG" sz="4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حتى الان قمنا بتنفيذ فعاليات ثابتة ومعروفة مسبقا</a:t>
            </a:r>
            <a:endParaRPr lang="he-IL" sz="44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857250" lvl="1" indent="-457200">
              <a:spcBef>
                <a:spcPct val="20000"/>
              </a:spcBef>
            </a:pPr>
            <a:r>
              <a:rPr lang="ar-EG" sz="4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مثلا التحرك لمدة زمنية ثابتة والتوجه حسب برمجة مسبقة </a:t>
            </a:r>
            <a:endParaRPr lang="he-IL" sz="44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457200" indent="-457200">
              <a:spcBef>
                <a:spcPct val="20000"/>
              </a:spcBef>
            </a:pPr>
            <a:r>
              <a:rPr lang="ar-EG" sz="4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العديد من الأنظمة تعمل بدون مجسات </a:t>
            </a:r>
            <a:endParaRPr lang="he-IL" sz="44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857250" lvl="1" indent="-457200">
              <a:spcBef>
                <a:spcPct val="20000"/>
              </a:spcBef>
            </a:pPr>
            <a:r>
              <a:rPr lang="he-IL" sz="4400" dirty="0" smtClean="0">
                <a:latin typeface="Ara Hamah Alislam" panose="00000500000000000000" pitchFamily="2" charset="-78"/>
                <a:cs typeface="David" pitchFamily="34" charset="-79"/>
              </a:rPr>
              <a:t> </a:t>
            </a:r>
            <a:r>
              <a:rPr lang="ar-EG" sz="4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مثلا أنظمة الري الاوتوماتيكية, الإشارات الضوئية </a:t>
            </a:r>
            <a:endParaRPr lang="he-IL" sz="44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457200" indent="-457200">
              <a:spcBef>
                <a:spcPct val="20000"/>
              </a:spcBef>
            </a:pPr>
            <a:r>
              <a:rPr lang="ar-EG" sz="4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علينا تحديد مستوى (قوة) التشغيل والمدة الزمنية لكل مُرَكب, على أمل ألا تكون هنالك عقبات او اعاقات تمنع النظام من العمل كما أردنا.  </a:t>
            </a:r>
            <a:endParaRPr lang="he-IL" sz="44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457200" indent="-457200">
              <a:spcBef>
                <a:spcPct val="20000"/>
              </a:spcBef>
            </a:pPr>
            <a:endParaRPr lang="he-IL" sz="4000" dirty="0" smtClean="0">
              <a:latin typeface="David" pitchFamily="34" charset="-79"/>
              <a:cs typeface="David" pitchFamily="34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"/>
          <p:cNvSpPr>
            <a:spLocks noGrp="1"/>
          </p:cNvSpPr>
          <p:nvPr>
            <p:ph type="title"/>
          </p:nvPr>
        </p:nvSpPr>
        <p:spPr>
          <a:xfrm>
            <a:off x="914371" y="381000"/>
            <a:ext cx="6805122" cy="1320800"/>
          </a:xfrm>
        </p:spPr>
        <p:txBody>
          <a:bodyPr>
            <a:normAutofit/>
          </a:bodyPr>
          <a:lstStyle/>
          <a:p>
            <a:pPr algn="r"/>
            <a:r>
              <a:rPr lang="ar-EG" sz="5400" b="1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تحفيز – لماذا نحتاج الى المجسات </a:t>
            </a:r>
            <a:endParaRPr lang="he-IL" sz="5400" b="1" dirty="0"/>
          </a:p>
        </p:txBody>
      </p:sp>
      <p:sp>
        <p:nvSpPr>
          <p:cNvPr id="9" name="מציין מיקום תוכן 2"/>
          <p:cNvSpPr>
            <a:spLocks noGrp="1"/>
          </p:cNvSpPr>
          <p:nvPr>
            <p:ph idx="1"/>
          </p:nvPr>
        </p:nvSpPr>
        <p:spPr>
          <a:xfrm>
            <a:off x="365760" y="1241222"/>
            <a:ext cx="8934357" cy="4953889"/>
          </a:xfrm>
        </p:spPr>
        <p:txBody>
          <a:bodyPr>
            <a:normAutofit/>
          </a:bodyPr>
          <a:lstStyle/>
          <a:p>
            <a:pPr marL="457200" indent="-457200">
              <a:spcBef>
                <a:spcPct val="20000"/>
              </a:spcBef>
            </a:pPr>
            <a:r>
              <a:rPr lang="he-IL" sz="4000" dirty="0" smtClean="0">
                <a:latin typeface="David" pitchFamily="34" charset="-79"/>
                <a:cs typeface="David" pitchFamily="34" charset="-79"/>
              </a:rPr>
              <a:t> </a:t>
            </a:r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هنالك مهام تتطلب منا أن نفحص أولا ماذا يجري في محيط الروبوت لمعرفة كيفية العمل  </a:t>
            </a:r>
            <a:endParaRPr lang="he-IL" sz="4000" dirty="0">
              <a:latin typeface="Ara Hamah Alislam" panose="00000500000000000000" pitchFamily="2" charset="-78"/>
              <a:cs typeface="David" pitchFamily="34" charset="-79"/>
            </a:endParaRPr>
          </a:p>
          <a:p>
            <a:pPr marL="857250" lvl="1" indent="-457200">
              <a:spcBef>
                <a:spcPct val="20000"/>
              </a:spcBef>
            </a:pPr>
            <a:r>
              <a:rPr lang="ar-EG" sz="3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معالجة الإعاقات لعمل النظام </a:t>
            </a:r>
            <a:endParaRPr lang="he-IL" sz="38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857250" lvl="1" indent="-457200">
              <a:spcBef>
                <a:spcPct val="20000"/>
              </a:spcBef>
            </a:pPr>
            <a:r>
              <a:rPr lang="ar-EG" sz="3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العمل بصورة الية بدون تدخل انساني </a:t>
            </a:r>
            <a:endParaRPr lang="he-IL" sz="38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857250" lvl="1" indent="-457200">
              <a:spcBef>
                <a:spcPct val="20000"/>
              </a:spcBef>
            </a:pPr>
            <a:r>
              <a:rPr lang="ar-EG" sz="3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اتخاذ القرارت خلال العمل وفقا لمحيط النظام</a:t>
            </a:r>
            <a:endParaRPr lang="he-IL" sz="4000" dirty="0" smtClean="0">
              <a:latin typeface="Ara Hamah Alislam" panose="00000500000000000000" pitchFamily="2" charset="-78"/>
              <a:cs typeface="David" pitchFamily="34" charset="-79"/>
            </a:endParaRPr>
          </a:p>
        </p:txBody>
      </p:sp>
      <p:grpSp>
        <p:nvGrpSpPr>
          <p:cNvPr id="2" name="Group 9"/>
          <p:cNvGrpSpPr/>
          <p:nvPr/>
        </p:nvGrpSpPr>
        <p:grpSpPr>
          <a:xfrm>
            <a:off x="795072" y="4966611"/>
            <a:ext cx="1838086" cy="907200"/>
            <a:chOff x="4042" y="1105899"/>
            <a:chExt cx="1838086" cy="907200"/>
          </a:xfrm>
        </p:grpSpPr>
        <p:sp>
          <p:nvSpPr>
            <p:cNvPr id="33" name="Rounded Rectangle 32"/>
            <p:cNvSpPr/>
            <p:nvPr/>
          </p:nvSpPr>
          <p:spPr>
            <a:xfrm>
              <a:off x="4042" y="1105899"/>
              <a:ext cx="1838086" cy="90720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Rounded Rectangle 4"/>
            <p:cNvSpPr/>
            <p:nvPr/>
          </p:nvSpPr>
          <p:spPr>
            <a:xfrm>
              <a:off x="4042" y="1105899"/>
              <a:ext cx="1838086" cy="604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9352" tIns="149352" rIns="149352" bIns="80010" numCol="1" spcCol="1270" anchor="t" anchorCtr="0">
              <a:noAutofit/>
            </a:bodyPr>
            <a:lstStyle/>
            <a:p>
              <a:pPr lvl="0" algn="r" defTabSz="9334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ar-EG" sz="3200" kern="1200" dirty="0" smtClean="0">
                  <a:latin typeface="Ara Hamah Alislam" panose="00000500000000000000" pitchFamily="2" charset="-78"/>
                  <a:cs typeface="Ara Hamah Alislam" panose="00000500000000000000" pitchFamily="2" charset="-78"/>
                </a:rPr>
                <a:t>استشعار</a:t>
              </a:r>
              <a:endParaRPr lang="he-IL" sz="3200" kern="1200" dirty="0">
                <a:latin typeface="Ara Hamah Alislam" panose="00000500000000000000" pitchFamily="2" charset="-78"/>
              </a:endParaRPr>
            </a:p>
          </p:txBody>
        </p:sp>
      </p:grpSp>
      <p:grpSp>
        <p:nvGrpSpPr>
          <p:cNvPr id="3" name="Group 14"/>
          <p:cNvGrpSpPr/>
          <p:nvPr/>
        </p:nvGrpSpPr>
        <p:grpSpPr>
          <a:xfrm>
            <a:off x="2911806" y="5040196"/>
            <a:ext cx="590732" cy="457630"/>
            <a:chOff x="2120776" y="1179484"/>
            <a:chExt cx="590732" cy="457630"/>
          </a:xfrm>
        </p:grpSpPr>
        <p:sp>
          <p:nvSpPr>
            <p:cNvPr id="29" name="Right Arrow 28"/>
            <p:cNvSpPr/>
            <p:nvPr/>
          </p:nvSpPr>
          <p:spPr>
            <a:xfrm>
              <a:off x="2120776" y="1179484"/>
              <a:ext cx="590732" cy="45763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Right Arrow 8"/>
            <p:cNvSpPr/>
            <p:nvPr/>
          </p:nvSpPr>
          <p:spPr>
            <a:xfrm>
              <a:off x="2120776" y="1271010"/>
              <a:ext cx="453443" cy="2745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556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he-IL" sz="1700" kern="1200"/>
            </a:p>
          </p:txBody>
        </p:sp>
      </p:grpSp>
      <p:grpSp>
        <p:nvGrpSpPr>
          <p:cNvPr id="4" name="Group 15"/>
          <p:cNvGrpSpPr/>
          <p:nvPr/>
        </p:nvGrpSpPr>
        <p:grpSpPr>
          <a:xfrm>
            <a:off x="3747748" y="4966611"/>
            <a:ext cx="1838086" cy="907200"/>
            <a:chOff x="2956718" y="1105899"/>
            <a:chExt cx="1838086" cy="907200"/>
          </a:xfrm>
        </p:grpSpPr>
        <p:sp>
          <p:nvSpPr>
            <p:cNvPr id="27" name="Rounded Rectangle 26"/>
            <p:cNvSpPr/>
            <p:nvPr/>
          </p:nvSpPr>
          <p:spPr>
            <a:xfrm>
              <a:off x="2956718" y="1105899"/>
              <a:ext cx="1838086" cy="90720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Rounded Rectangle 10"/>
            <p:cNvSpPr/>
            <p:nvPr/>
          </p:nvSpPr>
          <p:spPr>
            <a:xfrm>
              <a:off x="2956718" y="1105899"/>
              <a:ext cx="1838086" cy="604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9352" tIns="149352" rIns="149352" bIns="80010" numCol="1" spcCol="1270" anchor="t" anchorCtr="0">
              <a:noAutofit/>
            </a:bodyPr>
            <a:lstStyle/>
            <a:p>
              <a:pPr lvl="0" algn="r" defTabSz="9334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ar-EG" sz="3200" dirty="0" smtClean="0">
                  <a:latin typeface="Ara Hamah Alislam" panose="00000500000000000000" pitchFamily="2" charset="-78"/>
                  <a:cs typeface="Ara Hamah Alislam" panose="00000500000000000000" pitchFamily="2" charset="-78"/>
                </a:rPr>
                <a:t>تخطيط</a:t>
              </a:r>
              <a:endParaRPr lang="he-IL" sz="3200" kern="1200" dirty="0">
                <a:latin typeface="Ara Hamah Alislam" panose="00000500000000000000" pitchFamily="2" charset="-78"/>
              </a:endParaRPr>
            </a:p>
          </p:txBody>
        </p:sp>
      </p:grpSp>
      <p:grpSp>
        <p:nvGrpSpPr>
          <p:cNvPr id="5" name="Group 17"/>
          <p:cNvGrpSpPr/>
          <p:nvPr/>
        </p:nvGrpSpPr>
        <p:grpSpPr>
          <a:xfrm>
            <a:off x="5864482" y="5040196"/>
            <a:ext cx="590732" cy="457630"/>
            <a:chOff x="5073452" y="1179484"/>
            <a:chExt cx="590732" cy="457630"/>
          </a:xfrm>
        </p:grpSpPr>
        <p:sp>
          <p:nvSpPr>
            <p:cNvPr id="25" name="Right Arrow 24"/>
            <p:cNvSpPr/>
            <p:nvPr/>
          </p:nvSpPr>
          <p:spPr>
            <a:xfrm>
              <a:off x="5073452" y="1179484"/>
              <a:ext cx="590732" cy="45763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Right Arrow 13"/>
            <p:cNvSpPr/>
            <p:nvPr/>
          </p:nvSpPr>
          <p:spPr>
            <a:xfrm>
              <a:off x="5073452" y="1271010"/>
              <a:ext cx="453443" cy="2745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556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he-IL" sz="1700" kern="1200"/>
            </a:p>
          </p:txBody>
        </p:sp>
      </p:grpSp>
      <p:grpSp>
        <p:nvGrpSpPr>
          <p:cNvPr id="6" name="Group 18"/>
          <p:cNvGrpSpPr/>
          <p:nvPr/>
        </p:nvGrpSpPr>
        <p:grpSpPr>
          <a:xfrm>
            <a:off x="6700424" y="4966611"/>
            <a:ext cx="1838086" cy="907200"/>
            <a:chOff x="5909394" y="1105899"/>
            <a:chExt cx="1838086" cy="907200"/>
          </a:xfrm>
        </p:grpSpPr>
        <p:sp>
          <p:nvSpPr>
            <p:cNvPr id="23" name="Rounded Rectangle 22"/>
            <p:cNvSpPr/>
            <p:nvPr/>
          </p:nvSpPr>
          <p:spPr>
            <a:xfrm>
              <a:off x="5909394" y="1105899"/>
              <a:ext cx="1838086" cy="90720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ounded Rectangle 15"/>
            <p:cNvSpPr/>
            <p:nvPr/>
          </p:nvSpPr>
          <p:spPr>
            <a:xfrm>
              <a:off x="5909394" y="1105899"/>
              <a:ext cx="1838086" cy="604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9352" tIns="149352" rIns="149352" bIns="80010" numCol="1" spcCol="1270" anchor="t" anchorCtr="0">
              <a:noAutofit/>
            </a:bodyPr>
            <a:lstStyle/>
            <a:p>
              <a:pPr lvl="0" algn="r" defTabSz="9334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ar-EG" sz="3200" dirty="0" smtClean="0">
                  <a:latin typeface="Ara Hamah Alislam" panose="00000500000000000000" pitchFamily="2" charset="-78"/>
                  <a:cs typeface="Ara Hamah Alislam" panose="00000500000000000000" pitchFamily="2" charset="-78"/>
                </a:rPr>
                <a:t>فعالية </a:t>
              </a:r>
              <a:endParaRPr lang="he-IL" sz="3200" kern="1200" dirty="0">
                <a:latin typeface="Ara Hamah Alislam" panose="00000500000000000000" pitchFamily="2" charset="-78"/>
              </a:endParaRPr>
            </a:p>
          </p:txBody>
        </p:sp>
      </p:grpSp>
      <p:grpSp>
        <p:nvGrpSpPr>
          <p:cNvPr id="7" name="Group 19"/>
          <p:cNvGrpSpPr/>
          <p:nvPr/>
        </p:nvGrpSpPr>
        <p:grpSpPr>
          <a:xfrm>
            <a:off x="7076900" y="5571411"/>
            <a:ext cx="2058511" cy="1247400"/>
            <a:chOff x="6285870" y="1710699"/>
            <a:chExt cx="2058511" cy="1247400"/>
          </a:xfrm>
        </p:grpSpPr>
        <p:sp>
          <p:nvSpPr>
            <p:cNvPr id="21" name="Rounded Rectangle 20"/>
            <p:cNvSpPr/>
            <p:nvPr/>
          </p:nvSpPr>
          <p:spPr>
            <a:xfrm>
              <a:off x="6285870" y="1710699"/>
              <a:ext cx="1838086" cy="124740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Rounded Rectangle 17"/>
            <p:cNvSpPr/>
            <p:nvPr/>
          </p:nvSpPr>
          <p:spPr>
            <a:xfrm>
              <a:off x="6322405" y="1747234"/>
              <a:ext cx="2021976" cy="11743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9352" tIns="149352" rIns="149352" bIns="149352" numCol="1" spcCol="1270" anchor="t" anchorCtr="0">
              <a:noAutofit/>
            </a:bodyPr>
            <a:lstStyle/>
            <a:p>
              <a:pPr marL="228600" lvl="1" indent="-228600" algn="r" defTabSz="933450" rtl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ar-EG" sz="2400" kern="1200" dirty="0" smtClean="0">
                  <a:latin typeface="Ara Hamah Alislam" panose="00000500000000000000" pitchFamily="2" charset="-78"/>
                  <a:cs typeface="Ara Hamah Alislam" panose="00000500000000000000" pitchFamily="2" charset="-78"/>
                </a:rPr>
                <a:t>تنفيذ الفعالية على المحيط</a:t>
              </a:r>
              <a:endParaRPr lang="he-IL" sz="2400" kern="1200" dirty="0">
                <a:latin typeface="Ara Hamah Alislam" panose="00000500000000000000" pitchFamily="2" charset="-78"/>
              </a:endParaRPr>
            </a:p>
          </p:txBody>
        </p:sp>
      </p:grpSp>
      <p:grpSp>
        <p:nvGrpSpPr>
          <p:cNvPr id="8" name="Group 34"/>
          <p:cNvGrpSpPr/>
          <p:nvPr/>
        </p:nvGrpSpPr>
        <p:grpSpPr>
          <a:xfrm>
            <a:off x="1171548" y="5571411"/>
            <a:ext cx="1838086" cy="1247400"/>
            <a:chOff x="380518" y="1710699"/>
            <a:chExt cx="1838086" cy="1247400"/>
          </a:xfrm>
        </p:grpSpPr>
        <p:sp>
          <p:nvSpPr>
            <p:cNvPr id="36" name="Rounded Rectangle 35"/>
            <p:cNvSpPr/>
            <p:nvPr/>
          </p:nvSpPr>
          <p:spPr>
            <a:xfrm>
              <a:off x="380518" y="1710699"/>
              <a:ext cx="1838086" cy="124740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7" name="Rounded Rectangle 6"/>
            <p:cNvSpPr/>
            <p:nvPr/>
          </p:nvSpPr>
          <p:spPr>
            <a:xfrm>
              <a:off x="417053" y="1747234"/>
              <a:ext cx="1765016" cy="11743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9352" tIns="149352" rIns="149352" bIns="149352" numCol="1" spcCol="1270" anchor="t" anchorCtr="0">
              <a:noAutofit/>
            </a:bodyPr>
            <a:lstStyle/>
            <a:p>
              <a:pPr marL="228600" lvl="1" indent="-228600" algn="r" defTabSz="933450" rtl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ar-EG" sz="2400" dirty="0" smtClean="0">
                  <a:latin typeface="Ara Hamah Alislam" panose="00000500000000000000" pitchFamily="2" charset="-78"/>
                  <a:cs typeface="Ara Hamah Alislam" panose="00000500000000000000" pitchFamily="2" charset="-78"/>
                </a:rPr>
                <a:t>جمع المعلومات عن المحيط </a:t>
              </a:r>
              <a:endParaRPr lang="he-IL" sz="2400" kern="1200" dirty="0">
                <a:latin typeface="Ara Hamah Alislam" panose="00000500000000000000" pitchFamily="2" charset="-78"/>
              </a:endParaRPr>
            </a:p>
          </p:txBody>
        </p:sp>
      </p:grpSp>
      <p:grpSp>
        <p:nvGrpSpPr>
          <p:cNvPr id="10" name="Group 37"/>
          <p:cNvGrpSpPr/>
          <p:nvPr/>
        </p:nvGrpSpPr>
        <p:grpSpPr>
          <a:xfrm>
            <a:off x="3918856" y="5571411"/>
            <a:ext cx="2561143" cy="1247400"/>
            <a:chOff x="351956" y="1710699"/>
            <a:chExt cx="1866648" cy="1247400"/>
          </a:xfrm>
        </p:grpSpPr>
        <p:sp>
          <p:nvSpPr>
            <p:cNvPr id="39" name="Rounded Rectangle 38"/>
            <p:cNvSpPr/>
            <p:nvPr/>
          </p:nvSpPr>
          <p:spPr>
            <a:xfrm>
              <a:off x="380518" y="1710699"/>
              <a:ext cx="1838086" cy="124740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Rounded Rectangle 6"/>
            <p:cNvSpPr/>
            <p:nvPr/>
          </p:nvSpPr>
          <p:spPr>
            <a:xfrm>
              <a:off x="351956" y="1747234"/>
              <a:ext cx="1830113" cy="11743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9352" tIns="149352" rIns="149352" bIns="149352" numCol="1" spcCol="1270" anchor="t" anchorCtr="0">
              <a:noAutofit/>
            </a:bodyPr>
            <a:lstStyle/>
            <a:p>
              <a:pPr marL="228600" lvl="1" indent="-228600" algn="r" defTabSz="933450" rtl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ar-EG" sz="2400" dirty="0" smtClean="0">
                  <a:latin typeface="Ara Hamah Alislam" panose="00000500000000000000" pitchFamily="2" charset="-78"/>
                  <a:cs typeface="Ara Hamah Alislam" panose="00000500000000000000" pitchFamily="2" charset="-78"/>
                </a:rPr>
                <a:t>فحص المعلومات لاتخاذ قرار لتحديد الفعالية المطلوبة</a:t>
              </a:r>
              <a:endParaRPr lang="he-IL" sz="2400" dirty="0" smtClean="0">
                <a:latin typeface="Ara Hamah Alislam" panose="00000500000000000000" pitchFamily="2" charset="-78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07319" y="2185989"/>
            <a:ext cx="4684183" cy="3513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1354719" y="1122365"/>
            <a:ext cx="8652933" cy="885826"/>
            <a:chOff x="1035" y="707"/>
            <a:chExt cx="4088" cy="558"/>
          </a:xfrm>
        </p:grpSpPr>
        <p:sp>
          <p:nvSpPr>
            <p:cNvPr id="3081" name="AutoShape 3"/>
            <p:cNvSpPr>
              <a:spLocks noChangeAspect="1" noChangeArrowheads="1" noTextEdit="1"/>
            </p:cNvSpPr>
            <p:nvPr/>
          </p:nvSpPr>
          <p:spPr bwMode="auto">
            <a:xfrm>
              <a:off x="1035" y="855"/>
              <a:ext cx="4088" cy="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3082" name="Rectangle 5"/>
            <p:cNvSpPr>
              <a:spLocks noChangeArrowheads="1"/>
            </p:cNvSpPr>
            <p:nvPr/>
          </p:nvSpPr>
          <p:spPr bwMode="auto">
            <a:xfrm>
              <a:off x="2104" y="707"/>
              <a:ext cx="1730" cy="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ar-EG" sz="4800" b="1" dirty="0" smtClean="0">
                  <a:solidFill>
                    <a:srgbClr val="FF0000"/>
                  </a:solidFill>
                  <a:latin typeface="Ara Hamah Alislam" panose="00000500000000000000" pitchFamily="2" charset="-78"/>
                  <a:cs typeface="Ara Hamah Alislam" panose="00000500000000000000" pitchFamily="2" charset="-78"/>
                </a:rPr>
                <a:t>ما هي زاوية ذراعي </a:t>
              </a:r>
              <a:r>
                <a:rPr lang="he-IL" sz="4800" b="1" dirty="0" smtClean="0">
                  <a:solidFill>
                    <a:srgbClr val="FF0000"/>
                  </a:solidFill>
                  <a:latin typeface="Ara Hamah Alislam" panose="00000500000000000000" pitchFamily="2" charset="-78"/>
                </a:rPr>
                <a:t>?</a:t>
              </a:r>
              <a:endParaRPr lang="he-IL" sz="4800" dirty="0">
                <a:latin typeface="Ara Hamah Alislam" panose="00000500000000000000" pitchFamily="2" charset="-78"/>
              </a:endParaRPr>
            </a:p>
          </p:txBody>
        </p:sp>
      </p:grpSp>
      <p:pic>
        <p:nvPicPr>
          <p:cNvPr id="11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02465" y="3341325"/>
            <a:ext cx="1765300" cy="113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כותרת 1"/>
          <p:cNvSpPr>
            <a:spLocks noGrp="1"/>
          </p:cNvSpPr>
          <p:nvPr>
            <p:ph type="title"/>
          </p:nvPr>
        </p:nvSpPr>
        <p:spPr>
          <a:xfrm>
            <a:off x="1573660" y="361952"/>
            <a:ext cx="6743084" cy="1320800"/>
          </a:xfrm>
        </p:spPr>
        <p:txBody>
          <a:bodyPr>
            <a:normAutofit/>
          </a:bodyPr>
          <a:lstStyle/>
          <a:p>
            <a:pPr algn="r"/>
            <a:r>
              <a:rPr lang="ar-EG" sz="4400" b="1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تحفيز – لماذا نحتاج الى المجسات </a:t>
            </a:r>
            <a:endParaRPr lang="he-IL" sz="4400" b="1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712026" y="5876924"/>
            <a:ext cx="5472652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ar-EG" sz="4800" b="1" dirty="0" smtClean="0">
                <a:solidFill>
                  <a:srgbClr val="000000"/>
                </a:solidFill>
                <a:latin typeface="Ara Hamah Alislam" panose="00000500000000000000" pitchFamily="2" charset="-78"/>
                <a:cs typeface="Ara Hamah Alislam" panose="00000500000000000000" pitchFamily="2" charset="-78"/>
              </a:rPr>
              <a:t>معلومات عن النظام ومكوناته</a:t>
            </a:r>
            <a:endParaRPr lang="he-IL" sz="4800" dirty="0">
              <a:latin typeface="Ara Hamah Alislam" panose="000005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9584" y="1688782"/>
            <a:ext cx="6974432" cy="4362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 descr="D:\roboEdPresentation\miniRobot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29289" y="3456975"/>
            <a:ext cx="677333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40175" y="2775412"/>
            <a:ext cx="455560" cy="58149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1974596" y="6072243"/>
            <a:ext cx="7012518" cy="866776"/>
            <a:chOff x="833" y="3631"/>
            <a:chExt cx="3313" cy="546"/>
          </a:xfrm>
        </p:grpSpPr>
        <p:sp>
          <p:nvSpPr>
            <p:cNvPr id="4105" name="AutoShape 3"/>
            <p:cNvSpPr>
              <a:spLocks noChangeAspect="1" noChangeArrowheads="1" noTextEdit="1"/>
            </p:cNvSpPr>
            <p:nvPr/>
          </p:nvSpPr>
          <p:spPr bwMode="auto">
            <a:xfrm>
              <a:off x="2064" y="3767"/>
              <a:ext cx="1656" cy="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106" name="Rectangle 5"/>
            <p:cNvSpPr>
              <a:spLocks noChangeArrowheads="1"/>
            </p:cNvSpPr>
            <p:nvPr/>
          </p:nvSpPr>
          <p:spPr bwMode="auto">
            <a:xfrm>
              <a:off x="833" y="3631"/>
              <a:ext cx="3313" cy="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ar-EG" sz="4800" b="1" dirty="0" smtClean="0">
                  <a:solidFill>
                    <a:srgbClr val="000000"/>
                  </a:solidFill>
                  <a:latin typeface="Ara Hamah Alislam" panose="00000500000000000000" pitchFamily="2" charset="-78"/>
                  <a:cs typeface="Ara Hamah Alislam" panose="00000500000000000000" pitchFamily="2" charset="-78"/>
                </a:rPr>
                <a:t>إدراك المكان والوجهة نسبة الى المحيط</a:t>
              </a:r>
              <a:endParaRPr lang="he-IL" sz="4800" dirty="0">
                <a:latin typeface="Ara Hamah Alislam" panose="00000500000000000000" pitchFamily="2" charset="-78"/>
              </a:endParaRPr>
            </a:p>
          </p:txBody>
        </p:sp>
      </p:grpSp>
      <p:sp>
        <p:nvSpPr>
          <p:cNvPr id="11" name="כותרת 1"/>
          <p:cNvSpPr>
            <a:spLocks noGrp="1"/>
          </p:cNvSpPr>
          <p:nvPr>
            <p:ph type="title"/>
          </p:nvPr>
        </p:nvSpPr>
        <p:spPr>
          <a:xfrm>
            <a:off x="2274733" y="73932"/>
            <a:ext cx="6041405" cy="829484"/>
          </a:xfrm>
        </p:spPr>
        <p:txBody>
          <a:bodyPr>
            <a:normAutofit/>
          </a:bodyPr>
          <a:lstStyle/>
          <a:p>
            <a:pPr algn="r"/>
            <a:r>
              <a:rPr lang="ar-EG" sz="4800" b="1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تحفيز – لماذا نحتاج الى المجسات </a:t>
            </a:r>
            <a:endParaRPr lang="he-IL" sz="4800" b="1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271838" y="749984"/>
            <a:ext cx="1729717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ar-EG" sz="4800" b="1" dirty="0" smtClean="0">
                <a:solidFill>
                  <a:srgbClr val="FF0000"/>
                </a:solidFill>
                <a:latin typeface="Ara Hamah Alislam" panose="00000500000000000000" pitchFamily="2" charset="-78"/>
                <a:cs typeface="Ara Hamah Alislam" panose="00000500000000000000" pitchFamily="2" charset="-78"/>
              </a:rPr>
              <a:t>اين انا ؟ </a:t>
            </a:r>
            <a:endParaRPr lang="he-IL" sz="4800" dirty="0">
              <a:solidFill>
                <a:srgbClr val="FF0000"/>
              </a:solidFill>
              <a:latin typeface="Ara Hamah Alislam" panose="000005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:\roboEdPresentation\lawnmowe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76004" y="2352676"/>
            <a:ext cx="5147733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D:\roboEdPresentation\rabbit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38837" y="4286250"/>
            <a:ext cx="10160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8"/>
          <p:cNvGrpSpPr>
            <a:grpSpLocks noChangeAspect="1"/>
          </p:cNvGrpSpPr>
          <p:nvPr/>
        </p:nvGrpSpPr>
        <p:grpSpPr bwMode="auto">
          <a:xfrm>
            <a:off x="1438837" y="5526547"/>
            <a:ext cx="5588001" cy="830263"/>
            <a:chOff x="1812" y="3510"/>
            <a:chExt cx="2640" cy="523"/>
          </a:xfrm>
        </p:grpSpPr>
        <p:sp>
          <p:nvSpPr>
            <p:cNvPr id="5127" name="AutoShape 7"/>
            <p:cNvSpPr>
              <a:spLocks noChangeAspect="1" noChangeArrowheads="1" noTextEdit="1"/>
            </p:cNvSpPr>
            <p:nvPr/>
          </p:nvSpPr>
          <p:spPr bwMode="auto">
            <a:xfrm>
              <a:off x="1812" y="3510"/>
              <a:ext cx="2608" cy="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he-IL" sz="5400">
                <a:latin typeface="Ara Hamah Alislam" panose="00000500000000000000" pitchFamily="2" charset="-78"/>
              </a:endParaRPr>
            </a:p>
          </p:txBody>
        </p:sp>
        <p:sp>
          <p:nvSpPr>
            <p:cNvPr id="5128" name="Rectangle 9"/>
            <p:cNvSpPr>
              <a:spLocks noChangeArrowheads="1"/>
            </p:cNvSpPr>
            <p:nvPr/>
          </p:nvSpPr>
          <p:spPr bwMode="auto">
            <a:xfrm>
              <a:off x="2475" y="3510"/>
              <a:ext cx="1977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ar-EG" sz="5400" b="1" dirty="0" smtClean="0">
                  <a:solidFill>
                    <a:srgbClr val="000000"/>
                  </a:solidFill>
                  <a:latin typeface="Ara Hamah Alislam" panose="00000500000000000000" pitchFamily="2" charset="-78"/>
                  <a:cs typeface="Ara Hamah Alislam" panose="00000500000000000000" pitchFamily="2" charset="-78"/>
                </a:rPr>
                <a:t>التعرف على العقبات </a:t>
              </a:r>
              <a:endParaRPr lang="he-IL" sz="5400" dirty="0">
                <a:latin typeface="Ara Hamah Alislam" panose="00000500000000000000" pitchFamily="2" charset="-78"/>
              </a:endParaRPr>
            </a:p>
          </p:txBody>
        </p:sp>
      </p:grpSp>
      <p:sp>
        <p:nvSpPr>
          <p:cNvPr id="11" name="כותרת 1"/>
          <p:cNvSpPr>
            <a:spLocks noGrp="1"/>
          </p:cNvSpPr>
          <p:nvPr>
            <p:ph type="title"/>
          </p:nvPr>
        </p:nvSpPr>
        <p:spPr>
          <a:xfrm>
            <a:off x="1844687" y="519448"/>
            <a:ext cx="6410366" cy="1320800"/>
          </a:xfrm>
        </p:spPr>
        <p:txBody>
          <a:bodyPr>
            <a:normAutofit/>
          </a:bodyPr>
          <a:lstStyle/>
          <a:p>
            <a:pPr algn="r"/>
            <a:r>
              <a:rPr lang="ar-EG" sz="5000" b="1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تحفيز – لماذا نحتاج الى المجسات </a:t>
            </a:r>
            <a:endParaRPr lang="he-IL" sz="5000" b="1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759980" y="1419354"/>
            <a:ext cx="4579780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ar-EG" sz="4400" b="1" dirty="0" smtClean="0">
                <a:solidFill>
                  <a:srgbClr val="FF0000"/>
                </a:solidFill>
                <a:latin typeface="Ara Hamah Alislam" panose="00000500000000000000" pitchFamily="2" charset="-78"/>
                <a:cs typeface="Ara Hamah Alislam" panose="00000500000000000000" pitchFamily="2" charset="-78"/>
              </a:rPr>
              <a:t>هل بالإمكان التحرك بحرية ؟</a:t>
            </a:r>
            <a:endParaRPr lang="he-IL" sz="4400" dirty="0">
              <a:solidFill>
                <a:srgbClr val="FF0000"/>
              </a:solidFill>
              <a:latin typeface="Ara Hamah Alislam" panose="000005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D:\roboEdPresentation\harveste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12567" y="2416176"/>
            <a:ext cx="4021667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D:\roboEdPresentation\cropLine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46718" y="2438400"/>
            <a:ext cx="5861049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7488766" y="4478340"/>
            <a:ext cx="3945466" cy="1206501"/>
            <a:chOff x="3538" y="2821"/>
            <a:chExt cx="1864" cy="760"/>
          </a:xfrm>
        </p:grpSpPr>
        <p:sp>
          <p:nvSpPr>
            <p:cNvPr id="6153" name="AutoShape 3"/>
            <p:cNvSpPr>
              <a:spLocks noChangeAspect="1" noChangeArrowheads="1" noTextEdit="1"/>
            </p:cNvSpPr>
            <p:nvPr/>
          </p:nvSpPr>
          <p:spPr bwMode="auto">
            <a:xfrm>
              <a:off x="3538" y="2850"/>
              <a:ext cx="1864" cy="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6154" name="Rectangle 5"/>
            <p:cNvSpPr>
              <a:spLocks noChangeArrowheads="1"/>
            </p:cNvSpPr>
            <p:nvPr/>
          </p:nvSpPr>
          <p:spPr bwMode="auto">
            <a:xfrm>
              <a:off x="3538" y="2821"/>
              <a:ext cx="1790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ar-EG" sz="3600" b="1" dirty="0" smtClean="0">
                  <a:solidFill>
                    <a:srgbClr val="000000"/>
                  </a:solidFill>
                  <a:latin typeface="Ara Hamah Alislam" panose="00000500000000000000" pitchFamily="2" charset="-78"/>
                  <a:cs typeface="Ara Hamah Alislam" panose="00000500000000000000" pitchFamily="2" charset="-78"/>
                </a:rPr>
                <a:t>تنفيذ الحصاد الاوتوماتيكي</a:t>
              </a:r>
              <a:endParaRPr lang="he-IL" dirty="0">
                <a:latin typeface="Ara Hamah Alislam" panose="00000500000000000000" pitchFamily="2" charset="-78"/>
              </a:endParaRPr>
            </a:p>
          </p:txBody>
        </p:sp>
      </p:grpSp>
      <p:grpSp>
        <p:nvGrpSpPr>
          <p:cNvPr id="3" name="Group 9"/>
          <p:cNvGrpSpPr>
            <a:grpSpLocks noChangeAspect="1"/>
          </p:cNvGrpSpPr>
          <p:nvPr/>
        </p:nvGrpSpPr>
        <p:grpSpPr bwMode="auto">
          <a:xfrm>
            <a:off x="424487" y="1287031"/>
            <a:ext cx="8407402" cy="928688"/>
            <a:chOff x="1418" y="898"/>
            <a:chExt cx="3972" cy="585"/>
          </a:xfrm>
        </p:grpSpPr>
        <p:sp>
          <p:nvSpPr>
            <p:cNvPr id="6151" name="AutoShape 8"/>
            <p:cNvSpPr>
              <a:spLocks noChangeAspect="1" noChangeArrowheads="1" noTextEdit="1"/>
            </p:cNvSpPr>
            <p:nvPr/>
          </p:nvSpPr>
          <p:spPr bwMode="auto">
            <a:xfrm>
              <a:off x="1418" y="1073"/>
              <a:ext cx="3176" cy="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rtl="1"/>
              <a:endParaRPr lang="he-IL"/>
            </a:p>
          </p:txBody>
        </p:sp>
        <p:sp>
          <p:nvSpPr>
            <p:cNvPr id="6152" name="Rectangle 10"/>
            <p:cNvSpPr>
              <a:spLocks noChangeArrowheads="1"/>
            </p:cNvSpPr>
            <p:nvPr/>
          </p:nvSpPr>
          <p:spPr bwMode="auto">
            <a:xfrm>
              <a:off x="1686" y="898"/>
              <a:ext cx="3704" cy="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r" rtl="1"/>
              <a:r>
                <a:rPr lang="ar-EG" sz="4800" b="1" dirty="0" smtClean="0">
                  <a:solidFill>
                    <a:srgbClr val="FF0000"/>
                  </a:solidFill>
                  <a:latin typeface="Ara Hamah Alislam" panose="00000500000000000000" pitchFamily="2" charset="-78"/>
                  <a:cs typeface="Ara Hamah Alislam" panose="00000500000000000000" pitchFamily="2" charset="-78"/>
                </a:rPr>
                <a:t>مهمات مميزة: اين الحد الفاصل للمحصول ؟</a:t>
              </a:r>
              <a:endParaRPr lang="he-IL" sz="4800" dirty="0">
                <a:latin typeface="Ara Hamah Alislam" panose="00000500000000000000" pitchFamily="2" charset="-78"/>
              </a:endParaRPr>
            </a:p>
          </p:txBody>
        </p:sp>
      </p:grpSp>
      <p:sp>
        <p:nvSpPr>
          <p:cNvPr id="12" name="כותרת 1"/>
          <p:cNvSpPr>
            <a:spLocks noGrp="1"/>
          </p:cNvSpPr>
          <p:nvPr>
            <p:ph type="title"/>
          </p:nvPr>
        </p:nvSpPr>
        <p:spPr>
          <a:xfrm>
            <a:off x="-121092" y="363890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ar-EG" sz="5400" b="1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تحفيز – لماذا نحتاج الى المجسات </a:t>
            </a:r>
            <a:endParaRPr lang="he-IL" sz="5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פיאה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פיאה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יאה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2178</TotalTime>
  <Words>688</Words>
  <Application>Microsoft Office PowerPoint</Application>
  <PresentationFormat>מסך רחב</PresentationFormat>
  <Paragraphs>87</Paragraphs>
  <Slides>14</Slides>
  <Notes>7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8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14</vt:i4>
      </vt:variant>
    </vt:vector>
  </HeadingPairs>
  <TitlesOfParts>
    <vt:vector size="23" baseType="lpstr">
      <vt:lpstr>Ara Hamah Alislam</vt:lpstr>
      <vt:lpstr>Arial</vt:lpstr>
      <vt:lpstr>Calibri</vt:lpstr>
      <vt:lpstr>David</vt:lpstr>
      <vt:lpstr>Gisha</vt:lpstr>
      <vt:lpstr>Tahoma</vt:lpstr>
      <vt:lpstr>Trebuchet MS</vt:lpstr>
      <vt:lpstr>Wingdings 3</vt:lpstr>
      <vt:lpstr>פיאה</vt:lpstr>
      <vt:lpstr>مقدمة للمجسات  الهروب من المتاهة !</vt:lpstr>
      <vt:lpstr>قائمة المحتويات </vt:lpstr>
      <vt:lpstr>مراجعة وتذكرة </vt:lpstr>
      <vt:lpstr>تحفيز – لماذا نحتاج الى المجسات </vt:lpstr>
      <vt:lpstr>تحفيز – لماذا نحتاج الى المجسات </vt:lpstr>
      <vt:lpstr>تحفيز – لماذا نحتاج الى المجسات </vt:lpstr>
      <vt:lpstr>تحفيز – لماذا نحتاج الى المجسات </vt:lpstr>
      <vt:lpstr>تحفيز – لماذا نحتاج الى المجسات </vt:lpstr>
      <vt:lpstr>تحفيز – لماذا نحتاج الى المجسات </vt:lpstr>
      <vt:lpstr>تحفيز – لماذا نحتاج الى المجسات </vt:lpstr>
      <vt:lpstr>كيف يستخدم الروبوت المجسات ؟</vt:lpstr>
      <vt:lpstr>ربط الروبوت بالحاسوب </vt:lpstr>
      <vt:lpstr>برمجة الروبوت – التحرك المبرمج داخل المتاهة</vt:lpstr>
      <vt:lpstr>الترتيب والنظافة </vt:lpstr>
    </vt:vector>
  </TitlesOfParts>
  <Company>Yaron'S Team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עבודה עם רובוטים  סוגי פלט שונים</dc:title>
  <dc:creator>rami1410</dc:creator>
  <cp:lastModifiedBy>‏‏משתמש Windows</cp:lastModifiedBy>
  <cp:revision>190</cp:revision>
  <dcterms:created xsi:type="dcterms:W3CDTF">2017-08-08T19:01:28Z</dcterms:created>
  <dcterms:modified xsi:type="dcterms:W3CDTF">2017-12-19T15:25:22Z</dcterms:modified>
</cp:coreProperties>
</file>